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notesMasterIdLst>
    <p:notesMasterId r:id="rId14"/>
  </p:notesMasterIdLst>
  <p:sldIdLst>
    <p:sldId id="416" r:id="rId3"/>
    <p:sldId id="415" r:id="rId4"/>
    <p:sldId id="414" r:id="rId5"/>
    <p:sldId id="413" r:id="rId6"/>
    <p:sldId id="421" r:id="rId7"/>
    <p:sldId id="422" r:id="rId8"/>
    <p:sldId id="423" r:id="rId9"/>
    <p:sldId id="260" r:id="rId10"/>
    <p:sldId id="263" r:id="rId11"/>
    <p:sldId id="408" r:id="rId12"/>
    <p:sldId id="26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5F9C6-84C3-2B6D-F09B-61F9EF316AEF}" v="71" dt="2024-03-10T15:56:52.508"/>
    <p1510:client id="{50647AEE-A8B6-DEA9-5B34-C76E3D777BCC}" v="207" dt="2024-03-10T17:23:57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73196" autoAdjust="0"/>
  </p:normalViewPr>
  <p:slideViewPr>
    <p:cSldViewPr snapToGrid="0">
      <p:cViewPr varScale="1">
        <p:scale>
          <a:sx n="57" d="100"/>
          <a:sy n="57" d="100"/>
        </p:scale>
        <p:origin x="864" y="48"/>
      </p:cViewPr>
      <p:guideLst/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767B2-F38F-4320-9993-394EE0FCA44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F5619E-D006-46BE-9912-9523E164E514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2004. 05 </a:t>
          </a:r>
          <a:r>
            <a:rPr lang="it-IT" dirty="0" err="1"/>
            <a:t>Prof.Roffia</a:t>
          </a:r>
          <a:r>
            <a:rPr lang="it-IT" dirty="0"/>
            <a:t> e </a:t>
          </a:r>
          <a:r>
            <a:rPr lang="it-IT" dirty="0" err="1"/>
            <a:t>FoPAGS</a:t>
          </a:r>
          <a:r>
            <a:rPr lang="it-IT" dirty="0"/>
            <a:t> allargano il Tavolo Genitori. Incontri diffusi in 16 località per spiegare la Riforma Moratti (UST) e parlare di partecipazione e comunicazione (Genitori e psicologi). Riscontro di grande solitudine e fatica partecipativa.</a:t>
          </a:r>
        </a:p>
      </dgm:t>
    </dgm:pt>
    <dgm:pt modelId="{12C36FEE-F09D-4F56-984B-2DD743788090}" type="parTrans" cxnId="{1160E064-5B5D-4398-A799-E98E14931138}">
      <dgm:prSet/>
      <dgm:spPr/>
      <dgm:t>
        <a:bodyPr/>
        <a:lstStyle/>
        <a:p>
          <a:endParaRPr lang="it-IT"/>
        </a:p>
      </dgm:t>
    </dgm:pt>
    <dgm:pt modelId="{AF106553-D3CB-4CDC-B708-694DF923FE10}" type="sibTrans" cxnId="{1160E064-5B5D-4398-A799-E98E14931138}">
      <dgm:prSet/>
      <dgm:spPr/>
      <dgm:t>
        <a:bodyPr/>
        <a:lstStyle/>
        <a:p>
          <a:endParaRPr lang="it-IT"/>
        </a:p>
      </dgm:t>
    </dgm:pt>
    <dgm:pt modelId="{820FC415-AC2E-446C-BAEF-EC7371C8E0FE}">
      <dgm:prSet phldrT="[Testo]"/>
      <dgm:spPr/>
      <dgm:t>
        <a:bodyPr anchor="ctr" anchorCtr="0"/>
        <a:lstStyle/>
        <a:p>
          <a:r>
            <a:rPr lang="it-IT" dirty="0"/>
            <a:t>Questionario ai genitori per rilevare le forme della partecipazione e i bisogni. Situazione a mappa di leopardo. Alcune buone pratiche. Si decide che è necessario fare rete, coinvolgere, formarci, formare.  CON…                  Tavolo permanente. </a:t>
          </a:r>
        </a:p>
      </dgm:t>
    </dgm:pt>
    <dgm:pt modelId="{181AD91F-7432-426D-A41D-B1292E990974}" type="parTrans" cxnId="{B8A5167B-1961-4ACC-B69A-F0A437DC27F2}">
      <dgm:prSet/>
      <dgm:spPr/>
      <dgm:t>
        <a:bodyPr/>
        <a:lstStyle/>
        <a:p>
          <a:endParaRPr lang="it-IT"/>
        </a:p>
      </dgm:t>
    </dgm:pt>
    <dgm:pt modelId="{61B6A711-2D3D-4364-AF87-D41E9825B59A}" type="sibTrans" cxnId="{B8A5167B-1961-4ACC-B69A-F0A437DC27F2}">
      <dgm:prSet/>
      <dgm:spPr/>
      <dgm:t>
        <a:bodyPr/>
        <a:lstStyle/>
        <a:p>
          <a:endParaRPr lang="it-IT"/>
        </a:p>
      </dgm:t>
    </dgm:pt>
    <dgm:pt modelId="{17F85C67-17A8-4F6E-8CA4-9D0B38F2771D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2006-2009</a:t>
          </a:r>
          <a:r>
            <a:rPr lang="it-IT" dirty="0"/>
            <a:t> Due giorni di formazione per genitori con ruolo a scuola. Stimoli da esperti, </a:t>
          </a:r>
          <a:r>
            <a:rPr lang="it-IT" dirty="0">
              <a:latin typeface="Aptos Display" panose="020F0302020204030204"/>
            </a:rPr>
            <a:t>testimonianze</a:t>
          </a:r>
          <a:r>
            <a:rPr lang="it-IT" dirty="0"/>
            <a:t>, lavori di gruppo. Organi Collegiali, orientamento, POF, patto educativo…</a:t>
          </a:r>
        </a:p>
      </dgm:t>
    </dgm:pt>
    <dgm:pt modelId="{CD9BFD44-0F62-4803-9309-554684D2E534}" type="parTrans" cxnId="{3F31738F-C2A8-4210-81A7-901E8E933AD3}">
      <dgm:prSet/>
      <dgm:spPr/>
      <dgm:t>
        <a:bodyPr/>
        <a:lstStyle/>
        <a:p>
          <a:endParaRPr lang="it-IT"/>
        </a:p>
      </dgm:t>
    </dgm:pt>
    <dgm:pt modelId="{BFE779EC-EECF-4DE4-B95F-3FF9470AA768}" type="sibTrans" cxnId="{3F31738F-C2A8-4210-81A7-901E8E933AD3}">
      <dgm:prSet/>
      <dgm:spPr/>
      <dgm:t>
        <a:bodyPr/>
        <a:lstStyle/>
        <a:p>
          <a:endParaRPr lang="it-IT"/>
        </a:p>
      </dgm:t>
    </dgm:pt>
    <dgm:pt modelId="{3DF059E2-E0C0-4129-8580-3B13FCC182DB}" type="pres">
      <dgm:prSet presAssocID="{F2A767B2-F38F-4320-9993-394EE0FCA447}" presName="Name0" presStyleCnt="0">
        <dgm:presLayoutVars>
          <dgm:dir/>
          <dgm:resizeHandles val="exact"/>
        </dgm:presLayoutVars>
      </dgm:prSet>
      <dgm:spPr/>
    </dgm:pt>
    <dgm:pt modelId="{B311031E-2738-44A2-B0E6-D40AD3154C35}" type="pres">
      <dgm:prSet presAssocID="{8AF5619E-D006-46BE-9912-9523E164E514}" presName="composite" presStyleCnt="0"/>
      <dgm:spPr/>
    </dgm:pt>
    <dgm:pt modelId="{0A50BA16-1523-49D7-BEEF-E06398C95896}" type="pres">
      <dgm:prSet presAssocID="{8AF5619E-D006-46BE-9912-9523E164E514}" presName="rect1" presStyleLbl="trAlignAcc1" presStyleIdx="0" presStyleCnt="3" custScaleX="208032" custLinFactNeighborX="26533" custLinFactNeighborY="-56276">
        <dgm:presLayoutVars>
          <dgm:bulletEnabled val="1"/>
        </dgm:presLayoutVars>
      </dgm:prSet>
      <dgm:spPr/>
    </dgm:pt>
    <dgm:pt modelId="{0BDFBF3E-5BE6-4237-86CE-9A7B8F858E8D}" type="pres">
      <dgm:prSet presAssocID="{8AF5619E-D006-46BE-9912-9523E164E514}" presName="rect2" presStyleLbl="fgImgPlace1" presStyleIdx="0" presStyleCnt="3" custLinFactX="-100000" custLinFactNeighborX="-116784" custLinFactNeighborY="-44055"/>
      <dgm:spPr>
        <a:solidFill>
          <a:schemeClr val="bg2"/>
        </a:solidFill>
      </dgm:spPr>
    </dgm:pt>
    <dgm:pt modelId="{7292627C-A17F-4439-A5D6-54E7B47DC1DF}" type="pres">
      <dgm:prSet presAssocID="{AF106553-D3CB-4CDC-B708-694DF923FE10}" presName="sibTrans" presStyleCnt="0"/>
      <dgm:spPr/>
    </dgm:pt>
    <dgm:pt modelId="{2F311BCE-0907-4392-8AA7-72AD70A105E6}" type="pres">
      <dgm:prSet presAssocID="{820FC415-AC2E-446C-BAEF-EC7371C8E0FE}" presName="composite" presStyleCnt="0"/>
      <dgm:spPr/>
    </dgm:pt>
    <dgm:pt modelId="{532AE000-56B1-43A4-97AC-5B2007172121}" type="pres">
      <dgm:prSet presAssocID="{820FC415-AC2E-446C-BAEF-EC7371C8E0FE}" presName="rect1" presStyleLbl="trAlignAcc1" presStyleIdx="1" presStyleCnt="3" custScaleX="155876" custScaleY="108513" custLinFactNeighborX="30688" custLinFactNeighborY="-12027">
        <dgm:presLayoutVars>
          <dgm:bulletEnabled val="1"/>
        </dgm:presLayoutVars>
      </dgm:prSet>
      <dgm:spPr/>
    </dgm:pt>
    <dgm:pt modelId="{B585F142-4D88-4FC1-A4F2-A74F5A02A23F}" type="pres">
      <dgm:prSet presAssocID="{820FC415-AC2E-446C-BAEF-EC7371C8E0FE}" presName="rect2" presStyleLbl="fgImgPlace1" presStyleIdx="1" presStyleCnt="3" custLinFactX="200000" custLinFactY="34275" custLinFactNeighborX="235635" custLinFactNeighborY="100000"/>
      <dgm:spPr>
        <a:noFill/>
      </dgm:spPr>
    </dgm:pt>
    <dgm:pt modelId="{189E2B9F-5389-437C-B952-172E21E743C9}" type="pres">
      <dgm:prSet presAssocID="{61B6A711-2D3D-4364-AF87-D41E9825B59A}" presName="sibTrans" presStyleCnt="0"/>
      <dgm:spPr/>
    </dgm:pt>
    <dgm:pt modelId="{DAFDF442-CC18-4914-BC67-66C1FEE154F6}" type="pres">
      <dgm:prSet presAssocID="{17F85C67-17A8-4F6E-8CA4-9D0B38F2771D}" presName="composite" presStyleCnt="0"/>
      <dgm:spPr/>
    </dgm:pt>
    <dgm:pt modelId="{31E3D072-E92D-45BE-8EE4-0FF14AC413C5}" type="pres">
      <dgm:prSet presAssocID="{17F85C67-17A8-4F6E-8CA4-9D0B38F2771D}" presName="rect1" presStyleLbl="trAlignAcc1" presStyleIdx="2" presStyleCnt="3" custScaleX="168553" custLinFactNeighborX="24427" custLinFactNeighborY="-2650">
        <dgm:presLayoutVars>
          <dgm:bulletEnabled val="1"/>
        </dgm:presLayoutVars>
      </dgm:prSet>
      <dgm:spPr/>
    </dgm:pt>
    <dgm:pt modelId="{1561901B-7CAF-47B7-8CB4-E75F58D35124}" type="pres">
      <dgm:prSet presAssocID="{17F85C67-17A8-4F6E-8CA4-9D0B38F2771D}" presName="rect2" presStyleLbl="fgImgPlace1" presStyleIdx="2" presStyleCnt="3" custLinFactX="-200000" custLinFactNeighborX="-280995" custLinFactNeighborY="64066"/>
      <dgm:spPr/>
    </dgm:pt>
  </dgm:ptLst>
  <dgm:cxnLst>
    <dgm:cxn modelId="{409A1D1D-7521-44FF-8C5B-78ED30B15AFF}" type="presOf" srcId="{F2A767B2-F38F-4320-9993-394EE0FCA447}" destId="{3DF059E2-E0C0-4129-8580-3B13FCC182DB}" srcOrd="0" destOrd="0" presId="urn:microsoft.com/office/officeart/2008/layout/PictureStrips"/>
    <dgm:cxn modelId="{9D141640-36EF-49D3-B996-1F4B482E2840}" type="presOf" srcId="{8AF5619E-D006-46BE-9912-9523E164E514}" destId="{0A50BA16-1523-49D7-BEEF-E06398C95896}" srcOrd="0" destOrd="0" presId="urn:microsoft.com/office/officeart/2008/layout/PictureStrips"/>
    <dgm:cxn modelId="{1160E064-5B5D-4398-A799-E98E14931138}" srcId="{F2A767B2-F38F-4320-9993-394EE0FCA447}" destId="{8AF5619E-D006-46BE-9912-9523E164E514}" srcOrd="0" destOrd="0" parTransId="{12C36FEE-F09D-4F56-984B-2DD743788090}" sibTransId="{AF106553-D3CB-4CDC-B708-694DF923FE10}"/>
    <dgm:cxn modelId="{B8A5167B-1961-4ACC-B69A-F0A437DC27F2}" srcId="{F2A767B2-F38F-4320-9993-394EE0FCA447}" destId="{820FC415-AC2E-446C-BAEF-EC7371C8E0FE}" srcOrd="1" destOrd="0" parTransId="{181AD91F-7432-426D-A41D-B1292E990974}" sibTransId="{61B6A711-2D3D-4364-AF87-D41E9825B59A}"/>
    <dgm:cxn modelId="{3F31738F-C2A8-4210-81A7-901E8E933AD3}" srcId="{F2A767B2-F38F-4320-9993-394EE0FCA447}" destId="{17F85C67-17A8-4F6E-8CA4-9D0B38F2771D}" srcOrd="2" destOrd="0" parTransId="{CD9BFD44-0F62-4803-9309-554684D2E534}" sibTransId="{BFE779EC-EECF-4DE4-B95F-3FF9470AA768}"/>
    <dgm:cxn modelId="{391EEAB9-084B-4709-AD16-DE8CD029C674}" type="presOf" srcId="{17F85C67-17A8-4F6E-8CA4-9D0B38F2771D}" destId="{31E3D072-E92D-45BE-8EE4-0FF14AC413C5}" srcOrd="0" destOrd="0" presId="urn:microsoft.com/office/officeart/2008/layout/PictureStrips"/>
    <dgm:cxn modelId="{62EEA0EE-42D2-4B8A-A739-BE7C870CC720}" type="presOf" srcId="{820FC415-AC2E-446C-BAEF-EC7371C8E0FE}" destId="{532AE000-56B1-43A4-97AC-5B2007172121}" srcOrd="0" destOrd="0" presId="urn:microsoft.com/office/officeart/2008/layout/PictureStrips"/>
    <dgm:cxn modelId="{28A25D24-74E9-41DD-97AD-61B50466EACC}" type="presParOf" srcId="{3DF059E2-E0C0-4129-8580-3B13FCC182DB}" destId="{B311031E-2738-44A2-B0E6-D40AD3154C35}" srcOrd="0" destOrd="0" presId="urn:microsoft.com/office/officeart/2008/layout/PictureStrips"/>
    <dgm:cxn modelId="{5CE7FBF1-CC2F-411D-B6B3-9E439CDA8895}" type="presParOf" srcId="{B311031E-2738-44A2-B0E6-D40AD3154C35}" destId="{0A50BA16-1523-49D7-BEEF-E06398C95896}" srcOrd="0" destOrd="0" presId="urn:microsoft.com/office/officeart/2008/layout/PictureStrips"/>
    <dgm:cxn modelId="{3A1FE14C-2E11-4C6B-99DD-2F141F54FE7A}" type="presParOf" srcId="{B311031E-2738-44A2-B0E6-D40AD3154C35}" destId="{0BDFBF3E-5BE6-4237-86CE-9A7B8F858E8D}" srcOrd="1" destOrd="0" presId="urn:microsoft.com/office/officeart/2008/layout/PictureStrips"/>
    <dgm:cxn modelId="{6B8101DF-1912-41FC-BC1F-23195034BDB8}" type="presParOf" srcId="{3DF059E2-E0C0-4129-8580-3B13FCC182DB}" destId="{7292627C-A17F-4439-A5D6-54E7B47DC1DF}" srcOrd="1" destOrd="0" presId="urn:microsoft.com/office/officeart/2008/layout/PictureStrips"/>
    <dgm:cxn modelId="{30686156-7432-46BE-889A-0DE63235D9E4}" type="presParOf" srcId="{3DF059E2-E0C0-4129-8580-3B13FCC182DB}" destId="{2F311BCE-0907-4392-8AA7-72AD70A105E6}" srcOrd="2" destOrd="0" presId="urn:microsoft.com/office/officeart/2008/layout/PictureStrips"/>
    <dgm:cxn modelId="{8A43BE14-6798-46D3-A98E-F0E5779F861C}" type="presParOf" srcId="{2F311BCE-0907-4392-8AA7-72AD70A105E6}" destId="{532AE000-56B1-43A4-97AC-5B2007172121}" srcOrd="0" destOrd="0" presId="urn:microsoft.com/office/officeart/2008/layout/PictureStrips"/>
    <dgm:cxn modelId="{89D9E5ED-AC70-4E20-952B-AFFCB180D58E}" type="presParOf" srcId="{2F311BCE-0907-4392-8AA7-72AD70A105E6}" destId="{B585F142-4D88-4FC1-A4F2-A74F5A02A23F}" srcOrd="1" destOrd="0" presId="urn:microsoft.com/office/officeart/2008/layout/PictureStrips"/>
    <dgm:cxn modelId="{E8DEB535-BCA2-4B65-BB85-17F540D1AA93}" type="presParOf" srcId="{3DF059E2-E0C0-4129-8580-3B13FCC182DB}" destId="{189E2B9F-5389-437C-B952-172E21E743C9}" srcOrd="3" destOrd="0" presId="urn:microsoft.com/office/officeart/2008/layout/PictureStrips"/>
    <dgm:cxn modelId="{01E31A9E-1EC2-4094-9861-7C1008DDB55D}" type="presParOf" srcId="{3DF059E2-E0C0-4129-8580-3B13FCC182DB}" destId="{DAFDF442-CC18-4914-BC67-66C1FEE154F6}" srcOrd="4" destOrd="0" presId="urn:microsoft.com/office/officeart/2008/layout/PictureStrips"/>
    <dgm:cxn modelId="{1BB5AB54-C0FF-4002-955D-5AD7845631A4}" type="presParOf" srcId="{DAFDF442-CC18-4914-BC67-66C1FEE154F6}" destId="{31E3D072-E92D-45BE-8EE4-0FF14AC413C5}" srcOrd="0" destOrd="0" presId="urn:microsoft.com/office/officeart/2008/layout/PictureStrips"/>
    <dgm:cxn modelId="{A996F849-6AF1-4521-8C7D-0071BBC383BB}" type="presParOf" srcId="{DAFDF442-CC18-4914-BC67-66C1FEE154F6}" destId="{1561901B-7CAF-47B7-8CB4-E75F58D3512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62AA8-98F7-4B5F-BB80-AAEC67585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8B6DEA7-2F67-4E67-8D0E-FA77687D8415}">
      <dgm:prSet phldrT="[Testo]" custT="1"/>
      <dgm:spPr/>
      <dgm:t>
        <a:bodyPr/>
        <a:lstStyle/>
        <a:p>
          <a:endParaRPr lang="it-IT" sz="2200" dirty="0"/>
        </a:p>
      </dgm:t>
    </dgm:pt>
    <dgm:pt modelId="{381F3FDB-1F03-4BC1-9F6E-9D395B0FD094}" type="sibTrans" cxnId="{CA937983-2173-44F1-9F56-304F6B5DD51F}">
      <dgm:prSet/>
      <dgm:spPr/>
      <dgm:t>
        <a:bodyPr/>
        <a:lstStyle/>
        <a:p>
          <a:endParaRPr lang="it-IT"/>
        </a:p>
      </dgm:t>
    </dgm:pt>
    <dgm:pt modelId="{8F47301C-BC5F-41AD-9E34-D72A39683040}" type="parTrans" cxnId="{CA937983-2173-44F1-9F56-304F6B5DD51F}">
      <dgm:prSet/>
      <dgm:spPr/>
      <dgm:t>
        <a:bodyPr/>
        <a:lstStyle/>
        <a:p>
          <a:endParaRPr lang="it-IT"/>
        </a:p>
      </dgm:t>
    </dgm:pt>
    <dgm:pt modelId="{DFF1547C-D362-4384-9CDA-54BDC368C37E}" type="pres">
      <dgm:prSet presAssocID="{4E562AA8-98F7-4B5F-BB80-AAEC6758517E}" presName="arrowDiagram" presStyleCnt="0">
        <dgm:presLayoutVars>
          <dgm:chMax val="5"/>
          <dgm:dir/>
          <dgm:resizeHandles val="exact"/>
        </dgm:presLayoutVars>
      </dgm:prSet>
      <dgm:spPr/>
    </dgm:pt>
    <dgm:pt modelId="{10556AB7-9F89-4144-A704-A746A3F98FCC}" type="pres">
      <dgm:prSet presAssocID="{4E562AA8-98F7-4B5F-BB80-AAEC6758517E}" presName="arrow" presStyleLbl="bgShp" presStyleIdx="0" presStyleCnt="1" custLinFactNeighborX="-9350" custLinFactNeighborY="-63384"/>
      <dgm:spPr>
        <a:solidFill>
          <a:schemeClr val="accent1">
            <a:lumMod val="75000"/>
          </a:schemeClr>
        </a:solidFill>
      </dgm:spPr>
    </dgm:pt>
    <dgm:pt modelId="{6007A4C4-815B-428F-BC7C-62DEE3D77068}" type="pres">
      <dgm:prSet presAssocID="{4E562AA8-98F7-4B5F-BB80-AAEC6758517E}" presName="arrowDiagram1" presStyleCnt="0">
        <dgm:presLayoutVars>
          <dgm:bulletEnabled val="1"/>
        </dgm:presLayoutVars>
      </dgm:prSet>
      <dgm:spPr/>
    </dgm:pt>
    <dgm:pt modelId="{7A38D5E1-7277-4014-A900-2D908A010EBC}" type="pres">
      <dgm:prSet presAssocID="{28B6DEA7-2F67-4E67-8D0E-FA77687D8415}" presName="bullet1" presStyleLbl="node1" presStyleIdx="0" presStyleCnt="1"/>
      <dgm:spPr/>
    </dgm:pt>
    <dgm:pt modelId="{DD2EF1AB-768D-4FFC-A5DE-C62D1E4F8228}" type="pres">
      <dgm:prSet presAssocID="{28B6DEA7-2F67-4E67-8D0E-FA77687D8415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DF67E82C-A05C-4042-B24B-AFC344476F29}" type="presOf" srcId="{28B6DEA7-2F67-4E67-8D0E-FA77687D8415}" destId="{DD2EF1AB-768D-4FFC-A5DE-C62D1E4F8228}" srcOrd="0" destOrd="0" presId="urn:microsoft.com/office/officeart/2005/8/layout/arrow2"/>
    <dgm:cxn modelId="{4DF18879-D4A8-454B-BB2B-9BB9F312F44C}" type="presOf" srcId="{4E562AA8-98F7-4B5F-BB80-AAEC6758517E}" destId="{DFF1547C-D362-4384-9CDA-54BDC368C37E}" srcOrd="0" destOrd="0" presId="urn:microsoft.com/office/officeart/2005/8/layout/arrow2"/>
    <dgm:cxn modelId="{CA937983-2173-44F1-9F56-304F6B5DD51F}" srcId="{4E562AA8-98F7-4B5F-BB80-AAEC6758517E}" destId="{28B6DEA7-2F67-4E67-8D0E-FA77687D8415}" srcOrd="0" destOrd="0" parTransId="{8F47301C-BC5F-41AD-9E34-D72A39683040}" sibTransId="{381F3FDB-1F03-4BC1-9F6E-9D395B0FD094}"/>
    <dgm:cxn modelId="{C2E16D14-81B2-4B43-B25A-508E4F81EBD7}" type="presParOf" srcId="{DFF1547C-D362-4384-9CDA-54BDC368C37E}" destId="{10556AB7-9F89-4144-A704-A746A3F98FCC}" srcOrd="0" destOrd="0" presId="urn:microsoft.com/office/officeart/2005/8/layout/arrow2"/>
    <dgm:cxn modelId="{23D4D8A8-1BD1-455E-90AB-421EB8CB23C1}" type="presParOf" srcId="{DFF1547C-D362-4384-9CDA-54BDC368C37E}" destId="{6007A4C4-815B-428F-BC7C-62DEE3D77068}" srcOrd="1" destOrd="0" presId="urn:microsoft.com/office/officeart/2005/8/layout/arrow2"/>
    <dgm:cxn modelId="{108AEEF4-EFD6-4CD0-A71F-9F8DA5EE9523}" type="presParOf" srcId="{6007A4C4-815B-428F-BC7C-62DEE3D77068}" destId="{7A38D5E1-7277-4014-A900-2D908A010EBC}" srcOrd="0" destOrd="0" presId="urn:microsoft.com/office/officeart/2005/8/layout/arrow2"/>
    <dgm:cxn modelId="{566595CA-2FD1-4885-91C7-A9F2E3CE99C1}" type="presParOf" srcId="{6007A4C4-815B-428F-BC7C-62DEE3D77068}" destId="{DD2EF1AB-768D-4FFC-A5DE-C62D1E4F822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72A01-6344-4651-9585-D4646F05AD5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631D91-1B4E-4731-9D19-51A00465A979}">
      <dgm:prSet phldrT="[Testo]" custT="1"/>
      <dgm:spPr/>
      <dgm:t>
        <a:bodyPr/>
        <a:lstStyle/>
        <a:p>
          <a:r>
            <a:rPr lang="it-IT" sz="2000" dirty="0">
              <a:solidFill>
                <a:srgbClr val="FF0000"/>
              </a:solidFill>
            </a:rPr>
            <a:t>2016</a:t>
          </a:r>
          <a:r>
            <a:rPr lang="it-IT" sz="2000" dirty="0"/>
            <a:t> - CAMBIANO LE PERSONE, nelle istituzioni e nelle Associazioni</a:t>
          </a:r>
        </a:p>
      </dgm:t>
    </dgm:pt>
    <dgm:pt modelId="{D30C500F-CF6C-4EF7-93DE-B8FCB8B99E7C}" type="parTrans" cxnId="{69A79D96-AC06-407A-82DE-443F5F90D35A}">
      <dgm:prSet/>
      <dgm:spPr/>
      <dgm:t>
        <a:bodyPr/>
        <a:lstStyle/>
        <a:p>
          <a:endParaRPr lang="it-IT"/>
        </a:p>
      </dgm:t>
    </dgm:pt>
    <dgm:pt modelId="{9A6C157A-707C-4AEE-BAD3-5589E0FB1248}" type="sibTrans" cxnId="{69A79D96-AC06-407A-82DE-443F5F90D35A}">
      <dgm:prSet/>
      <dgm:spPr/>
      <dgm:t>
        <a:bodyPr/>
        <a:lstStyle/>
        <a:p>
          <a:endParaRPr lang="it-IT"/>
        </a:p>
      </dgm:t>
    </dgm:pt>
    <dgm:pt modelId="{C946CF58-415D-4117-A285-47EFAC9999FE}">
      <dgm:prSet phldrT="[Testo]" custT="1"/>
      <dgm:spPr/>
      <dgm:t>
        <a:bodyPr/>
        <a:lstStyle/>
        <a:p>
          <a:r>
            <a:rPr lang="it-IT" sz="2000" dirty="0"/>
            <a:t>I genitori attivi sono sempre meno. Manca una regia e chi non ha vissuto l’esperienza fatica a comprenderne il valore e l’orizzonte.</a:t>
          </a:r>
        </a:p>
      </dgm:t>
    </dgm:pt>
    <dgm:pt modelId="{76FD28A5-C5D3-499B-9F61-1AE2D6EC681C}" type="parTrans" cxnId="{92F4BE57-8536-4A0A-9C61-2593BC62A924}">
      <dgm:prSet/>
      <dgm:spPr/>
      <dgm:t>
        <a:bodyPr/>
        <a:lstStyle/>
        <a:p>
          <a:endParaRPr lang="it-IT"/>
        </a:p>
      </dgm:t>
    </dgm:pt>
    <dgm:pt modelId="{7F4C5D2F-A875-424E-8DF1-1883C0306EEA}" type="sibTrans" cxnId="{92F4BE57-8536-4A0A-9C61-2593BC62A924}">
      <dgm:prSet/>
      <dgm:spPr/>
      <dgm:t>
        <a:bodyPr/>
        <a:lstStyle/>
        <a:p>
          <a:endParaRPr lang="it-IT"/>
        </a:p>
      </dgm:t>
    </dgm:pt>
    <dgm:pt modelId="{317A3248-E91D-46F4-848B-8AF506466FBC}">
      <dgm:prSet phldrT="[Testo]" custT="1"/>
      <dgm:spPr/>
      <dgm:t>
        <a:bodyPr/>
        <a:lstStyle/>
        <a:p>
          <a:r>
            <a:rPr lang="it-IT" sz="2000" dirty="0"/>
            <a:t>Incomprensioni fra </a:t>
          </a:r>
          <a:r>
            <a:rPr lang="it-IT" sz="2000" dirty="0" err="1"/>
            <a:t>Fopags</a:t>
          </a:r>
          <a:r>
            <a:rPr lang="it-IT" sz="2000" dirty="0"/>
            <a:t> e CAOS, vissuto come doppione</a:t>
          </a:r>
        </a:p>
      </dgm:t>
    </dgm:pt>
    <dgm:pt modelId="{45F9BF63-7099-4A4E-9935-14C5280ED369}" type="parTrans" cxnId="{5A89D0D5-9D8C-4E5E-9F4E-0D64B246E200}">
      <dgm:prSet/>
      <dgm:spPr/>
      <dgm:t>
        <a:bodyPr/>
        <a:lstStyle/>
        <a:p>
          <a:endParaRPr lang="it-IT"/>
        </a:p>
      </dgm:t>
    </dgm:pt>
    <dgm:pt modelId="{84361C09-4689-4C98-A570-54B0F4390CD7}" type="sibTrans" cxnId="{5A89D0D5-9D8C-4E5E-9F4E-0D64B246E200}">
      <dgm:prSet/>
      <dgm:spPr/>
      <dgm:t>
        <a:bodyPr/>
        <a:lstStyle/>
        <a:p>
          <a:endParaRPr lang="it-IT"/>
        </a:p>
      </dgm:t>
    </dgm:pt>
    <dgm:pt modelId="{0DE915D4-3791-434D-9371-2A8225E0AAE5}">
      <dgm:prSet phldrT="[Testo]" custT="1"/>
      <dgm:spPr/>
      <dgm:t>
        <a:bodyPr/>
        <a:lstStyle/>
        <a:p>
          <a:r>
            <a:rPr lang="it-IT" sz="1800" dirty="0">
              <a:solidFill>
                <a:srgbClr val="FF0000"/>
              </a:solidFill>
            </a:rPr>
            <a:t>Gennaio 2019 </a:t>
          </a:r>
          <a:r>
            <a:rPr lang="it-IT" sz="1800" dirty="0"/>
            <a:t>– presentazione ultimo Quaderno di CAOS</a:t>
          </a:r>
        </a:p>
        <a:p>
          <a:r>
            <a:rPr lang="it-IT" sz="1800" dirty="0">
              <a:solidFill>
                <a:srgbClr val="FF0000"/>
              </a:solidFill>
            </a:rPr>
            <a:t>Ottobre 2019 </a:t>
          </a:r>
          <a:r>
            <a:rPr lang="it-IT" sz="1800" dirty="0"/>
            <a:t>– incontro </a:t>
          </a:r>
          <a:r>
            <a:rPr lang="it-IT" sz="1800" dirty="0" err="1"/>
            <a:t>FoPAGS</a:t>
          </a:r>
          <a:r>
            <a:rPr lang="it-IT" sz="1800" dirty="0"/>
            <a:t> su Patto educativo</a:t>
          </a:r>
        </a:p>
      </dgm:t>
    </dgm:pt>
    <dgm:pt modelId="{E24203D0-474C-4624-A558-89221BEF7943}" type="parTrans" cxnId="{2D5FBD29-1F01-473E-BEF8-B737E0437A3D}">
      <dgm:prSet/>
      <dgm:spPr/>
      <dgm:t>
        <a:bodyPr/>
        <a:lstStyle/>
        <a:p>
          <a:endParaRPr lang="it-IT"/>
        </a:p>
      </dgm:t>
    </dgm:pt>
    <dgm:pt modelId="{E7AD828A-1ABE-4D51-8B4E-2809DD50279D}" type="sibTrans" cxnId="{2D5FBD29-1F01-473E-BEF8-B737E0437A3D}">
      <dgm:prSet/>
      <dgm:spPr/>
      <dgm:t>
        <a:bodyPr/>
        <a:lstStyle/>
        <a:p>
          <a:endParaRPr lang="it-IT"/>
        </a:p>
      </dgm:t>
    </dgm:pt>
    <dgm:pt modelId="{7B4853D5-ED6A-4751-9115-196961BF35CC}">
      <dgm:prSet phldrT="[Testo]" custT="1"/>
      <dgm:spPr/>
      <dgm:t>
        <a:bodyPr/>
        <a:lstStyle/>
        <a:p>
          <a:endParaRPr lang="it-IT" sz="1100" dirty="0"/>
        </a:p>
        <a:p>
          <a:r>
            <a:rPr lang="it-IT" sz="2400" dirty="0"/>
            <a:t>Covid</a:t>
          </a:r>
        </a:p>
        <a:p>
          <a:r>
            <a:rPr lang="it-IT" sz="2000" dirty="0"/>
            <a:t>FINO A GEN 2024: newsletter mensile on line</a:t>
          </a:r>
        </a:p>
        <a:p>
          <a:r>
            <a:rPr lang="it-IT" sz="2000" dirty="0"/>
            <a:t>Siamo in attesa di nuovi rapporti e nuove forze</a:t>
          </a:r>
        </a:p>
      </dgm:t>
    </dgm:pt>
    <dgm:pt modelId="{AC42019C-D88D-4304-A2AD-600639CECBFE}" type="parTrans" cxnId="{B51B1AA2-7A1F-477C-AE0B-036AE084F90B}">
      <dgm:prSet/>
      <dgm:spPr/>
      <dgm:t>
        <a:bodyPr/>
        <a:lstStyle/>
        <a:p>
          <a:endParaRPr lang="it-IT"/>
        </a:p>
      </dgm:t>
    </dgm:pt>
    <dgm:pt modelId="{CDD0284B-796B-45BE-A7C9-7465B332D770}" type="sibTrans" cxnId="{B51B1AA2-7A1F-477C-AE0B-036AE084F90B}">
      <dgm:prSet/>
      <dgm:spPr/>
      <dgm:t>
        <a:bodyPr/>
        <a:lstStyle/>
        <a:p>
          <a:endParaRPr lang="it-IT"/>
        </a:p>
      </dgm:t>
    </dgm:pt>
    <dgm:pt modelId="{9462C258-665B-416B-A08B-3DEC6BB7CF58}" type="pres">
      <dgm:prSet presAssocID="{49872A01-6344-4651-9585-D4646F05AD50}" presName="Name0" presStyleCnt="0">
        <dgm:presLayoutVars>
          <dgm:chMax val="7"/>
          <dgm:chPref val="5"/>
        </dgm:presLayoutVars>
      </dgm:prSet>
      <dgm:spPr/>
    </dgm:pt>
    <dgm:pt modelId="{FD67D7AC-DCFD-4970-8BEA-C78FA45226C0}" type="pres">
      <dgm:prSet presAssocID="{49872A01-6344-4651-9585-D4646F05AD50}" presName="arrowNode" presStyleLbl="node1" presStyleIdx="0" presStyleCnt="1"/>
      <dgm:spPr/>
    </dgm:pt>
    <dgm:pt modelId="{49FEAAD0-9527-46F4-A806-51128205DE53}" type="pres">
      <dgm:prSet presAssocID="{C6631D91-1B4E-4731-9D19-51A00465A979}" presName="txNode1" presStyleLbl="revTx" presStyleIdx="0" presStyleCnt="5" custScaleX="196929">
        <dgm:presLayoutVars>
          <dgm:bulletEnabled val="1"/>
        </dgm:presLayoutVars>
      </dgm:prSet>
      <dgm:spPr/>
    </dgm:pt>
    <dgm:pt modelId="{4476347F-5BAC-4334-89A9-7C8202795498}" type="pres">
      <dgm:prSet presAssocID="{C946CF58-415D-4117-A285-47EFAC9999FE}" presName="txNode2" presStyleLbl="revTx" presStyleIdx="1" presStyleCnt="5" custScaleX="158682" custScaleY="235348" custLinFactNeighborX="27130" custLinFactNeighborY="-12250">
        <dgm:presLayoutVars>
          <dgm:bulletEnabled val="1"/>
        </dgm:presLayoutVars>
      </dgm:prSet>
      <dgm:spPr/>
    </dgm:pt>
    <dgm:pt modelId="{6431B9CB-EAB7-4A9F-BEDE-642C284FF6F7}" type="pres">
      <dgm:prSet presAssocID="{7F4C5D2F-A875-424E-8DF1-1883C0306EEA}" presName="dotNode2" presStyleCnt="0"/>
      <dgm:spPr/>
    </dgm:pt>
    <dgm:pt modelId="{027D334A-C443-40B3-8C26-F963AEBAEC03}" type="pres">
      <dgm:prSet presAssocID="{7F4C5D2F-A875-424E-8DF1-1883C0306EEA}" presName="dotRepeatNode" presStyleLbl="fgShp" presStyleIdx="0" presStyleCnt="3"/>
      <dgm:spPr/>
    </dgm:pt>
    <dgm:pt modelId="{518FEACA-ECE8-4CC1-8491-5E0BE7F62A72}" type="pres">
      <dgm:prSet presAssocID="{317A3248-E91D-46F4-848B-8AF506466FBC}" presName="txNode3" presStyleLbl="revTx" presStyleIdx="2" presStyleCnt="5" custLinFactNeighborX="-57218" custLinFactNeighborY="-9495">
        <dgm:presLayoutVars>
          <dgm:bulletEnabled val="1"/>
        </dgm:presLayoutVars>
      </dgm:prSet>
      <dgm:spPr/>
    </dgm:pt>
    <dgm:pt modelId="{D58CA793-F1CC-4FB8-B358-0522CBA2F5E1}" type="pres">
      <dgm:prSet presAssocID="{84361C09-4689-4C98-A570-54B0F4390CD7}" presName="dotNode3" presStyleCnt="0"/>
      <dgm:spPr/>
    </dgm:pt>
    <dgm:pt modelId="{67408E8C-3053-41E2-B376-8F044BB84724}" type="pres">
      <dgm:prSet presAssocID="{84361C09-4689-4C98-A570-54B0F4390CD7}" presName="dotRepeatNode" presStyleLbl="fgShp" presStyleIdx="1" presStyleCnt="3"/>
      <dgm:spPr/>
    </dgm:pt>
    <dgm:pt modelId="{8A0348DC-B420-409B-9673-A67AB98EF992}" type="pres">
      <dgm:prSet presAssocID="{0DE915D4-3791-434D-9371-2A8225E0AAE5}" presName="txNode4" presStyleLbl="revTx" presStyleIdx="3" presStyleCnt="5" custScaleX="194076" custLinFactX="-91449" custLinFactNeighborX="-100000" custLinFactNeighborY="62715">
        <dgm:presLayoutVars>
          <dgm:bulletEnabled val="1"/>
        </dgm:presLayoutVars>
      </dgm:prSet>
      <dgm:spPr/>
    </dgm:pt>
    <dgm:pt modelId="{FD1F3045-422B-48BA-BD04-310C9DB62C56}" type="pres">
      <dgm:prSet presAssocID="{E7AD828A-1ABE-4D51-8B4E-2809DD50279D}" presName="dotNode4" presStyleCnt="0"/>
      <dgm:spPr/>
    </dgm:pt>
    <dgm:pt modelId="{5B454B0E-C59E-4539-8900-462AE1C8D0C8}" type="pres">
      <dgm:prSet presAssocID="{E7AD828A-1ABE-4D51-8B4E-2809DD50279D}" presName="dotRepeatNode" presStyleLbl="fgShp" presStyleIdx="2" presStyleCnt="3"/>
      <dgm:spPr/>
    </dgm:pt>
    <dgm:pt modelId="{7D03009F-64E4-4642-A286-E6FB27A53E56}" type="pres">
      <dgm:prSet presAssocID="{7B4853D5-ED6A-4751-9115-196961BF35CC}" presName="txNode5" presStyleLbl="revTx" presStyleIdx="4" presStyleCnt="5" custScaleX="193974" custLinFactNeighborX="12275" custLinFactNeighborY="-16333">
        <dgm:presLayoutVars>
          <dgm:bulletEnabled val="1"/>
        </dgm:presLayoutVars>
      </dgm:prSet>
      <dgm:spPr/>
    </dgm:pt>
  </dgm:ptLst>
  <dgm:cxnLst>
    <dgm:cxn modelId="{6DA51A04-4A08-4EC6-8EE4-B3120C0C0D49}" type="presOf" srcId="{49872A01-6344-4651-9585-D4646F05AD50}" destId="{9462C258-665B-416B-A08B-3DEC6BB7CF58}" srcOrd="0" destOrd="0" presId="urn:microsoft.com/office/officeart/2009/3/layout/DescendingProcess"/>
    <dgm:cxn modelId="{2E7B4E08-6552-40A7-9ECE-2354A3F311ED}" type="presOf" srcId="{84361C09-4689-4C98-A570-54B0F4390CD7}" destId="{67408E8C-3053-41E2-B376-8F044BB84724}" srcOrd="0" destOrd="0" presId="urn:microsoft.com/office/officeart/2009/3/layout/DescendingProcess"/>
    <dgm:cxn modelId="{2D5FBD29-1F01-473E-BEF8-B737E0437A3D}" srcId="{49872A01-6344-4651-9585-D4646F05AD50}" destId="{0DE915D4-3791-434D-9371-2A8225E0AAE5}" srcOrd="3" destOrd="0" parTransId="{E24203D0-474C-4624-A558-89221BEF7943}" sibTransId="{E7AD828A-1ABE-4D51-8B4E-2809DD50279D}"/>
    <dgm:cxn modelId="{2D9C6A3E-A518-461F-8A9F-FF76219E511F}" type="presOf" srcId="{C946CF58-415D-4117-A285-47EFAC9999FE}" destId="{4476347F-5BAC-4334-89A9-7C8202795498}" srcOrd="0" destOrd="0" presId="urn:microsoft.com/office/officeart/2009/3/layout/DescendingProcess"/>
    <dgm:cxn modelId="{301DBD40-3879-4622-B00F-D42955C8DDD1}" type="presOf" srcId="{0DE915D4-3791-434D-9371-2A8225E0AAE5}" destId="{8A0348DC-B420-409B-9673-A67AB98EF992}" srcOrd="0" destOrd="0" presId="urn:microsoft.com/office/officeart/2009/3/layout/DescendingProcess"/>
    <dgm:cxn modelId="{5426A660-2D9C-488A-A337-F7CA6BA414F9}" type="presOf" srcId="{7B4853D5-ED6A-4751-9115-196961BF35CC}" destId="{7D03009F-64E4-4642-A286-E6FB27A53E56}" srcOrd="0" destOrd="0" presId="urn:microsoft.com/office/officeart/2009/3/layout/DescendingProcess"/>
    <dgm:cxn modelId="{43F23067-A6E6-4489-9819-3E79DAD90494}" type="presOf" srcId="{E7AD828A-1ABE-4D51-8B4E-2809DD50279D}" destId="{5B454B0E-C59E-4539-8900-462AE1C8D0C8}" srcOrd="0" destOrd="0" presId="urn:microsoft.com/office/officeart/2009/3/layout/DescendingProcess"/>
    <dgm:cxn modelId="{92F4BE57-8536-4A0A-9C61-2593BC62A924}" srcId="{49872A01-6344-4651-9585-D4646F05AD50}" destId="{C946CF58-415D-4117-A285-47EFAC9999FE}" srcOrd="1" destOrd="0" parTransId="{76FD28A5-C5D3-499B-9F61-1AE2D6EC681C}" sibTransId="{7F4C5D2F-A875-424E-8DF1-1883C0306EEA}"/>
    <dgm:cxn modelId="{69A79D96-AC06-407A-82DE-443F5F90D35A}" srcId="{49872A01-6344-4651-9585-D4646F05AD50}" destId="{C6631D91-1B4E-4731-9D19-51A00465A979}" srcOrd="0" destOrd="0" parTransId="{D30C500F-CF6C-4EF7-93DE-B8FCB8B99E7C}" sibTransId="{9A6C157A-707C-4AEE-BAD3-5589E0FB1248}"/>
    <dgm:cxn modelId="{B51B1AA2-7A1F-477C-AE0B-036AE084F90B}" srcId="{49872A01-6344-4651-9585-D4646F05AD50}" destId="{7B4853D5-ED6A-4751-9115-196961BF35CC}" srcOrd="4" destOrd="0" parTransId="{AC42019C-D88D-4304-A2AD-600639CECBFE}" sibTransId="{CDD0284B-796B-45BE-A7C9-7465B332D770}"/>
    <dgm:cxn modelId="{5A89D0D5-9D8C-4E5E-9F4E-0D64B246E200}" srcId="{49872A01-6344-4651-9585-D4646F05AD50}" destId="{317A3248-E91D-46F4-848B-8AF506466FBC}" srcOrd="2" destOrd="0" parTransId="{45F9BF63-7099-4A4E-9935-14C5280ED369}" sibTransId="{84361C09-4689-4C98-A570-54B0F4390CD7}"/>
    <dgm:cxn modelId="{BE8A68E4-3BB6-4ED4-B117-B8491724B30A}" type="presOf" srcId="{C6631D91-1B4E-4731-9D19-51A00465A979}" destId="{49FEAAD0-9527-46F4-A806-51128205DE53}" srcOrd="0" destOrd="0" presId="urn:microsoft.com/office/officeart/2009/3/layout/DescendingProcess"/>
    <dgm:cxn modelId="{D02C94F0-E9DC-45EC-95FB-0ED08BF21D52}" type="presOf" srcId="{7F4C5D2F-A875-424E-8DF1-1883C0306EEA}" destId="{027D334A-C443-40B3-8C26-F963AEBAEC03}" srcOrd="0" destOrd="0" presId="urn:microsoft.com/office/officeart/2009/3/layout/DescendingProcess"/>
    <dgm:cxn modelId="{C847D7FA-B14F-4795-955D-59469582BE23}" type="presOf" srcId="{317A3248-E91D-46F4-848B-8AF506466FBC}" destId="{518FEACA-ECE8-4CC1-8491-5E0BE7F62A72}" srcOrd="0" destOrd="0" presId="urn:microsoft.com/office/officeart/2009/3/layout/DescendingProcess"/>
    <dgm:cxn modelId="{887C28FB-A7E5-45DF-A701-5CB5E12D1C10}" type="presParOf" srcId="{9462C258-665B-416B-A08B-3DEC6BB7CF58}" destId="{FD67D7AC-DCFD-4970-8BEA-C78FA45226C0}" srcOrd="0" destOrd="0" presId="urn:microsoft.com/office/officeart/2009/3/layout/DescendingProcess"/>
    <dgm:cxn modelId="{789E1067-0AD0-4E3F-8047-FC02BE41465D}" type="presParOf" srcId="{9462C258-665B-416B-A08B-3DEC6BB7CF58}" destId="{49FEAAD0-9527-46F4-A806-51128205DE53}" srcOrd="1" destOrd="0" presId="urn:microsoft.com/office/officeart/2009/3/layout/DescendingProcess"/>
    <dgm:cxn modelId="{E3261033-6231-4BA3-B8CC-EF08301B714D}" type="presParOf" srcId="{9462C258-665B-416B-A08B-3DEC6BB7CF58}" destId="{4476347F-5BAC-4334-89A9-7C8202795498}" srcOrd="2" destOrd="0" presId="urn:microsoft.com/office/officeart/2009/3/layout/DescendingProcess"/>
    <dgm:cxn modelId="{69DFD3A0-E2CC-48F6-B42F-A977C7FB5CAD}" type="presParOf" srcId="{9462C258-665B-416B-A08B-3DEC6BB7CF58}" destId="{6431B9CB-EAB7-4A9F-BEDE-642C284FF6F7}" srcOrd="3" destOrd="0" presId="urn:microsoft.com/office/officeart/2009/3/layout/DescendingProcess"/>
    <dgm:cxn modelId="{8D0BBA01-1599-4BE7-B53A-521A14C314B9}" type="presParOf" srcId="{6431B9CB-EAB7-4A9F-BEDE-642C284FF6F7}" destId="{027D334A-C443-40B3-8C26-F963AEBAEC03}" srcOrd="0" destOrd="0" presId="urn:microsoft.com/office/officeart/2009/3/layout/DescendingProcess"/>
    <dgm:cxn modelId="{297AA9FA-6D68-4E30-86EC-5FA03168C86C}" type="presParOf" srcId="{9462C258-665B-416B-A08B-3DEC6BB7CF58}" destId="{518FEACA-ECE8-4CC1-8491-5E0BE7F62A72}" srcOrd="4" destOrd="0" presId="urn:microsoft.com/office/officeart/2009/3/layout/DescendingProcess"/>
    <dgm:cxn modelId="{8CEFFBA1-86BF-40DB-8128-E589BD221728}" type="presParOf" srcId="{9462C258-665B-416B-A08B-3DEC6BB7CF58}" destId="{D58CA793-F1CC-4FB8-B358-0522CBA2F5E1}" srcOrd="5" destOrd="0" presId="urn:microsoft.com/office/officeart/2009/3/layout/DescendingProcess"/>
    <dgm:cxn modelId="{9710FE51-CF20-4010-A18D-7CC455E3A0BB}" type="presParOf" srcId="{D58CA793-F1CC-4FB8-B358-0522CBA2F5E1}" destId="{67408E8C-3053-41E2-B376-8F044BB84724}" srcOrd="0" destOrd="0" presId="urn:microsoft.com/office/officeart/2009/3/layout/DescendingProcess"/>
    <dgm:cxn modelId="{9326EA31-6F12-4144-8678-7ED365859F8E}" type="presParOf" srcId="{9462C258-665B-416B-A08B-3DEC6BB7CF58}" destId="{8A0348DC-B420-409B-9673-A67AB98EF992}" srcOrd="6" destOrd="0" presId="urn:microsoft.com/office/officeart/2009/3/layout/DescendingProcess"/>
    <dgm:cxn modelId="{C36B2DF9-2622-41EF-AB02-696AED9E3121}" type="presParOf" srcId="{9462C258-665B-416B-A08B-3DEC6BB7CF58}" destId="{FD1F3045-422B-48BA-BD04-310C9DB62C56}" srcOrd="7" destOrd="0" presId="urn:microsoft.com/office/officeart/2009/3/layout/DescendingProcess"/>
    <dgm:cxn modelId="{89A9A5F0-B17D-4FFE-805C-FCA6A50ED343}" type="presParOf" srcId="{FD1F3045-422B-48BA-BD04-310C9DB62C56}" destId="{5B454B0E-C59E-4539-8900-462AE1C8D0C8}" srcOrd="0" destOrd="0" presId="urn:microsoft.com/office/officeart/2009/3/layout/DescendingProcess"/>
    <dgm:cxn modelId="{F30123AB-1BB4-4FC8-8304-F943AA06EB9F}" type="presParOf" srcId="{9462C258-665B-416B-A08B-3DEC6BB7CF58}" destId="{7D03009F-64E4-4642-A286-E6FB27A53E56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BA16-1523-49D7-BEEF-E06398C95896}">
      <dsp:nvSpPr>
        <dsp:cNvPr id="0" name=""/>
        <dsp:cNvSpPr/>
      </dsp:nvSpPr>
      <dsp:spPr>
        <a:xfrm>
          <a:off x="500280" y="0"/>
          <a:ext cx="11575761" cy="1738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80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2004. 05 </a:t>
          </a:r>
          <a:r>
            <a:rPr lang="it-IT" sz="2400" kern="1200" dirty="0" err="1"/>
            <a:t>Prof.Roffia</a:t>
          </a:r>
          <a:r>
            <a:rPr lang="it-IT" sz="2400" kern="1200" dirty="0"/>
            <a:t> e </a:t>
          </a:r>
          <a:r>
            <a:rPr lang="it-IT" sz="2400" kern="1200" dirty="0" err="1"/>
            <a:t>FoPAGS</a:t>
          </a:r>
          <a:r>
            <a:rPr lang="it-IT" sz="2400" kern="1200" dirty="0"/>
            <a:t> allargano il Tavolo Genitori. Incontri diffusi in 16 località per spiegare la Riforma Moratti (UST) e parlare di partecipazione e comunicazione (Genitori e psicologi). Riscontro di grande solitudine e fatica partecipativa.</a:t>
          </a:r>
        </a:p>
      </dsp:txBody>
      <dsp:txXfrm>
        <a:off x="500280" y="0"/>
        <a:ext cx="11575761" cy="1738879"/>
      </dsp:txXfrm>
    </dsp:sp>
    <dsp:sp modelId="{0BDFBF3E-5BE6-4237-86CE-9A7B8F858E8D}">
      <dsp:nvSpPr>
        <dsp:cNvPr id="0" name=""/>
        <dsp:cNvSpPr/>
      </dsp:nvSpPr>
      <dsp:spPr>
        <a:xfrm>
          <a:off x="385235" y="0"/>
          <a:ext cx="1217215" cy="182582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E000-56B1-43A4-97AC-5B2007172121}">
      <dsp:nvSpPr>
        <dsp:cNvPr id="0" name=""/>
        <dsp:cNvSpPr/>
      </dsp:nvSpPr>
      <dsp:spPr>
        <a:xfrm>
          <a:off x="3402456" y="2280505"/>
          <a:ext cx="8673585" cy="1886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80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Questionario ai genitori per rilevare le forme della partecipazione e i bisogni. Situazione a mappa di leopardo. Alcune buone pratiche. Si decide che è necessario fare rete, coinvolgere, formarci, formare.  CON…                  Tavolo permanente. </a:t>
          </a:r>
        </a:p>
      </dsp:txBody>
      <dsp:txXfrm>
        <a:off x="3402456" y="2280505"/>
        <a:ext cx="8673585" cy="1886910"/>
      </dsp:txXfrm>
    </dsp:sp>
    <dsp:sp modelId="{B585F142-4D88-4FC1-A4F2-A74F5A02A23F}">
      <dsp:nvSpPr>
        <dsp:cNvPr id="0" name=""/>
        <dsp:cNvSpPr/>
      </dsp:nvSpPr>
      <dsp:spPr>
        <a:xfrm>
          <a:off x="8326580" y="4764109"/>
          <a:ext cx="1217215" cy="1825823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3D072-E92D-45BE-8EE4-0FF14AC413C5}">
      <dsp:nvSpPr>
        <dsp:cNvPr id="0" name=""/>
        <dsp:cNvSpPr/>
      </dsp:nvSpPr>
      <dsp:spPr>
        <a:xfrm>
          <a:off x="2697055" y="4780647"/>
          <a:ext cx="9378986" cy="1738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80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2006-2009</a:t>
          </a:r>
          <a:r>
            <a:rPr lang="it-IT" sz="2400" kern="1200" dirty="0"/>
            <a:t> Due giorni di formazione per genitori con ruolo a scuola. Stimoli da esperti, </a:t>
          </a:r>
          <a:r>
            <a:rPr lang="it-IT" sz="2400" kern="1200" dirty="0">
              <a:latin typeface="Aptos Display" panose="020F0302020204030204"/>
            </a:rPr>
            <a:t>testimonianze</a:t>
          </a:r>
          <a:r>
            <a:rPr lang="it-IT" sz="2400" kern="1200" dirty="0"/>
            <a:t>, lavori di gruppo. Organi Collegiali, orientamento, POF, patto educativo…</a:t>
          </a:r>
        </a:p>
      </dsp:txBody>
      <dsp:txXfrm>
        <a:off x="2697055" y="4780647"/>
        <a:ext cx="9378986" cy="1738879"/>
      </dsp:txXfrm>
    </dsp:sp>
    <dsp:sp modelId="{1561901B-7CAF-47B7-8CB4-E75F58D35124}">
      <dsp:nvSpPr>
        <dsp:cNvPr id="0" name=""/>
        <dsp:cNvSpPr/>
      </dsp:nvSpPr>
      <dsp:spPr>
        <a:xfrm>
          <a:off x="0" y="4863212"/>
          <a:ext cx="1217215" cy="18258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56AB7-9F89-4144-A704-A746A3F98FCC}">
      <dsp:nvSpPr>
        <dsp:cNvPr id="0" name=""/>
        <dsp:cNvSpPr/>
      </dsp:nvSpPr>
      <dsp:spPr>
        <a:xfrm>
          <a:off x="240038" y="0"/>
          <a:ext cx="1413787" cy="88361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8D5E1-7277-4014-A900-2D908A010EBC}">
      <dsp:nvSpPr>
        <dsp:cNvPr id="0" name=""/>
        <dsp:cNvSpPr/>
      </dsp:nvSpPr>
      <dsp:spPr>
        <a:xfrm>
          <a:off x="1450947" y="179197"/>
          <a:ext cx="104620" cy="10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EF1AB-768D-4FFC-A5DE-C62D1E4F8228}">
      <dsp:nvSpPr>
        <dsp:cNvPr id="0" name=""/>
        <dsp:cNvSpPr/>
      </dsp:nvSpPr>
      <dsp:spPr>
        <a:xfrm>
          <a:off x="937742" y="231507"/>
          <a:ext cx="565514" cy="65210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436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 dirty="0"/>
        </a:p>
      </dsp:txBody>
      <dsp:txXfrm>
        <a:off x="965348" y="259113"/>
        <a:ext cx="510302" cy="596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7D7AC-DCFD-4970-8BEA-C78FA45226C0}">
      <dsp:nvSpPr>
        <dsp:cNvPr id="0" name=""/>
        <dsp:cNvSpPr/>
      </dsp:nvSpPr>
      <dsp:spPr>
        <a:xfrm rot="4396374">
          <a:off x="2482474" y="1155327"/>
          <a:ext cx="5011993" cy="3495240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D334A-C443-40B3-8C26-F963AEBAEC03}">
      <dsp:nvSpPr>
        <dsp:cNvPr id="0" name=""/>
        <dsp:cNvSpPr/>
      </dsp:nvSpPr>
      <dsp:spPr>
        <a:xfrm>
          <a:off x="4359983" y="1611716"/>
          <a:ext cx="126568" cy="1265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08E8C-3053-41E2-B376-8F044BB84724}">
      <dsp:nvSpPr>
        <dsp:cNvPr id="0" name=""/>
        <dsp:cNvSpPr/>
      </dsp:nvSpPr>
      <dsp:spPr>
        <a:xfrm>
          <a:off x="5226629" y="2310746"/>
          <a:ext cx="126568" cy="1265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54B0E-C59E-4539-8900-462AE1C8D0C8}">
      <dsp:nvSpPr>
        <dsp:cNvPr id="0" name=""/>
        <dsp:cNvSpPr/>
      </dsp:nvSpPr>
      <dsp:spPr>
        <a:xfrm>
          <a:off x="5876134" y="3128216"/>
          <a:ext cx="126568" cy="1265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AAD0-9527-46F4-A806-51128205DE53}">
      <dsp:nvSpPr>
        <dsp:cNvPr id="0" name=""/>
        <dsp:cNvSpPr/>
      </dsp:nvSpPr>
      <dsp:spPr>
        <a:xfrm>
          <a:off x="1001269" y="0"/>
          <a:ext cx="4653431" cy="92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2016</a:t>
          </a:r>
          <a:r>
            <a:rPr lang="it-IT" sz="2000" kern="1200" dirty="0"/>
            <a:t> - CAMBIANO LE PERSONE, nelle istituzioni e nelle Associazioni</a:t>
          </a:r>
        </a:p>
      </dsp:txBody>
      <dsp:txXfrm>
        <a:off x="1001269" y="0"/>
        <a:ext cx="4653431" cy="928943"/>
      </dsp:txXfrm>
    </dsp:sp>
    <dsp:sp modelId="{4476347F-5BAC-4334-89A9-7C8202795498}">
      <dsp:nvSpPr>
        <dsp:cNvPr id="0" name=""/>
        <dsp:cNvSpPr/>
      </dsp:nvSpPr>
      <dsp:spPr>
        <a:xfrm>
          <a:off x="5008017" y="468080"/>
          <a:ext cx="5472469" cy="218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 genitori attivi sono sempre meno. Manca una regia e chi non ha vissuto l’esperienza fatica a comprenderne il valore e l’orizzonte.</a:t>
          </a:r>
        </a:p>
      </dsp:txBody>
      <dsp:txXfrm>
        <a:off x="5008017" y="468080"/>
        <a:ext cx="5472469" cy="2186249"/>
      </dsp:txXfrm>
    </dsp:sp>
    <dsp:sp modelId="{518FEACA-ECE8-4CC1-8491-5E0BE7F62A72}">
      <dsp:nvSpPr>
        <dsp:cNvPr id="0" name=""/>
        <dsp:cNvSpPr/>
      </dsp:nvSpPr>
      <dsp:spPr>
        <a:xfrm>
          <a:off x="575170" y="1821356"/>
          <a:ext cx="2746188" cy="92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Incomprensioni fra </a:t>
          </a:r>
          <a:r>
            <a:rPr lang="it-IT" sz="2000" kern="1200" dirty="0" err="1"/>
            <a:t>Fopags</a:t>
          </a:r>
          <a:r>
            <a:rPr lang="it-IT" sz="2000" kern="1200" dirty="0"/>
            <a:t> e CAOS, vissuto come doppione</a:t>
          </a:r>
        </a:p>
      </dsp:txBody>
      <dsp:txXfrm>
        <a:off x="575170" y="1821356"/>
        <a:ext cx="2746188" cy="928943"/>
      </dsp:txXfrm>
    </dsp:sp>
    <dsp:sp modelId="{8A0348DC-B420-409B-9673-A67AB98EF992}">
      <dsp:nvSpPr>
        <dsp:cNvPr id="0" name=""/>
        <dsp:cNvSpPr/>
      </dsp:nvSpPr>
      <dsp:spPr>
        <a:xfrm>
          <a:off x="1399221" y="3309616"/>
          <a:ext cx="4090229" cy="92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0000"/>
              </a:solidFill>
            </a:rPr>
            <a:t>Gennaio 2019 </a:t>
          </a:r>
          <a:r>
            <a:rPr lang="it-IT" sz="1800" kern="1200" dirty="0"/>
            <a:t>– presentazione ultimo Quaderno di CAOS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FF0000"/>
              </a:solidFill>
            </a:rPr>
            <a:t>Ottobre 2019 </a:t>
          </a:r>
          <a:r>
            <a:rPr lang="it-IT" sz="1800" kern="1200" dirty="0"/>
            <a:t>– incontro </a:t>
          </a:r>
          <a:r>
            <a:rPr lang="it-IT" sz="1800" kern="1200" dirty="0" err="1"/>
            <a:t>FoPAGS</a:t>
          </a:r>
          <a:r>
            <a:rPr lang="it-IT" sz="1800" kern="1200" dirty="0"/>
            <a:t> su Patto educativo</a:t>
          </a:r>
        </a:p>
      </dsp:txBody>
      <dsp:txXfrm>
        <a:off x="1399221" y="3309616"/>
        <a:ext cx="4090229" cy="928943"/>
      </dsp:txXfrm>
    </dsp:sp>
    <dsp:sp modelId="{7D03009F-64E4-4642-A286-E6FB27A53E56}">
      <dsp:nvSpPr>
        <dsp:cNvPr id="0" name=""/>
        <dsp:cNvSpPr/>
      </dsp:nvSpPr>
      <dsp:spPr>
        <a:xfrm>
          <a:off x="4231289" y="4725228"/>
          <a:ext cx="6194060" cy="928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Covid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FINO A GEN 2024: newsletter mensile on line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Siamo in attesa di nuovi rapporti e nuove forze</a:t>
          </a:r>
        </a:p>
      </dsp:txBody>
      <dsp:txXfrm>
        <a:off x="4231289" y="4725228"/>
        <a:ext cx="6194060" cy="928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2A0D6-3848-44E7-A9C8-B421B4F3DE54}" type="datetimeFigureOut">
              <a:t>05/08/2024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996E-7E44-4B68-8709-8E79EF86E41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5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 consegno una storia, non una ricetta.</a:t>
            </a:r>
          </a:p>
          <a:p>
            <a:r>
              <a:rPr lang="it-IT" dirty="0"/>
              <a:t>Storia di esploratori, di alchimisti, di seminatori diventati gruppo facendo cose insieme. Non immaginateci chimici che cercano formule…. Non esistono la scuola perfetta, la famiglia perfetta, il territorio/contesto perfetto. Non siamo in un acquario, ma in un mare aperto in continuo cambiamento. E nel mare devi guardare lontano. Nel mare meglio non essere soli.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A9EC-BB13-4619-9260-30B9B0D6A99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15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latin typeface="+mj-lt"/>
                <a:ea typeface="+mj-ea"/>
                <a:cs typeface="+mj-cs"/>
              </a:rPr>
              <a:t>"Non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aspettare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fin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quando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sarà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tutto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perfetto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. Non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sarà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mai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tutto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perfetto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. ci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saranno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sempre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sfide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da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affrontare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ostacoli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da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superare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e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condizioni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200" i="1" kern="1200" dirty="0" err="1">
                <a:latin typeface="+mj-lt"/>
                <a:ea typeface="+mj-ea"/>
                <a:cs typeface="+mj-cs"/>
              </a:rPr>
              <a:t>imperfette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. </a:t>
            </a:r>
            <a:r>
              <a:rPr lang="en-US" sz="1200" b="1" i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1200" b="1" i="1" kern="1200" dirty="0" err="1">
                <a:latin typeface="+mj-lt"/>
                <a:ea typeface="+mj-ea"/>
                <a:cs typeface="+mj-cs"/>
              </a:rPr>
              <a:t>Inizia</a:t>
            </a:r>
            <a:r>
              <a:rPr lang="en-US" sz="1200" b="1" i="1" kern="1200" dirty="0">
                <a:latin typeface="+mj-lt"/>
                <a:ea typeface="+mj-ea"/>
                <a:cs typeface="+mj-cs"/>
              </a:rPr>
              <a:t> e basta</a:t>
            </a:r>
            <a:r>
              <a:rPr lang="en-US" sz="1200" i="1" kern="1200" dirty="0">
                <a:latin typeface="+mj-lt"/>
                <a:ea typeface="+mj-ea"/>
                <a:cs typeface="+mj-cs"/>
              </a:rPr>
              <a:t>."</a:t>
            </a:r>
            <a:br>
              <a:rPr lang="en-US" sz="1200" i="1" dirty="0"/>
            </a:br>
            <a:endParaRPr lang="it-IT" dirty="0"/>
          </a:p>
          <a:p>
            <a:r>
              <a:rPr lang="it-IT" dirty="0"/>
              <a:t>PICCOLE PERSONE</a:t>
            </a:r>
          </a:p>
          <a:p>
            <a:r>
              <a:rPr lang="it-IT" dirty="0"/>
              <a:t>IN TANTI PICCOLI POSTI</a:t>
            </a:r>
          </a:p>
          <a:p>
            <a:r>
              <a:rPr lang="it-IT" dirty="0"/>
              <a:t>POSSONO FARE GRANDI COSE\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996E-7E44-4B68-8709-8E79EF86E41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D753C3F8-40A9-9D89-2962-F79060420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49300"/>
            <a:ext cx="6650038" cy="3741738"/>
          </a:xfrm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E7BDC83-AD71-01D1-E89B-239F2771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740275"/>
            <a:ext cx="5478462" cy="449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/>
          <a:p>
            <a:r>
              <a:rPr lang="it-IT" dirty="0"/>
              <a:t>GLI ATTORI</a:t>
            </a:r>
          </a:p>
          <a:p>
            <a:r>
              <a:rPr lang="it-IT" dirty="0"/>
              <a:t>Ufficio Scolastico (Dirigente e Referente per la partecipazione)</a:t>
            </a:r>
          </a:p>
          <a:p>
            <a:r>
              <a:rPr lang="it-IT" dirty="0"/>
              <a:t>Associazioni Genitori (sia presenti a livello nazionale che provinciali)</a:t>
            </a:r>
          </a:p>
          <a:p>
            <a:r>
              <a:rPr lang="it-IT" dirty="0"/>
              <a:t>Centro </a:t>
            </a:r>
            <a:r>
              <a:rPr lang="it-IT" dirty="0" err="1"/>
              <a:t>In.Con.Tra</a:t>
            </a:r>
            <a:r>
              <a:rPr lang="it-IT" dirty="0"/>
              <a:t>.  Per la genitorialità del Comune e della Provincia di Bergamo</a:t>
            </a:r>
          </a:p>
          <a:p>
            <a:r>
              <a:rPr lang="it-IT" dirty="0"/>
              <a:t>MEDAS Onlus (Associazione provinciale di Docenti)</a:t>
            </a:r>
          </a:p>
          <a:p>
            <a:endParaRPr lang="it-IT" dirty="0"/>
          </a:p>
          <a:p>
            <a:r>
              <a:rPr lang="it-IT" dirty="0"/>
              <a:t>Genitori di Consigli di Istituto e Comitati e Associazioni degli Istituti scolastici (vere risorse!)</a:t>
            </a:r>
          </a:p>
          <a:p>
            <a:endParaRPr lang="it-IT" dirty="0"/>
          </a:p>
          <a:p>
            <a:r>
              <a:rPr lang="it-IT" dirty="0"/>
              <a:t>Docenti, Dirigenti, Esperti su vari temi che ci hanno accompagnato nella nostra stessa formazione</a:t>
            </a:r>
          </a:p>
          <a:p>
            <a:r>
              <a:rPr lang="it-IT" dirty="0"/>
              <a:t>I genitori che hanno partecipato agli incontri e portato nuovi pensieri, metodi di lavoro, approfondimenti nelle loro realtà.</a:t>
            </a:r>
          </a:p>
          <a:p>
            <a:endParaRPr lang="it-IT" dirty="0"/>
          </a:p>
          <a:p>
            <a:r>
              <a:rPr lang="it-IT" dirty="0"/>
              <a:t>Uno dei genitori l’abbiamo persino ritrovato dirigente scolastico illuminato….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Scuola, bene comune. Bella come il ponte di Paderno, patrimonio Unesco. Richiede «cura».</a:t>
            </a:r>
          </a:p>
          <a:p>
            <a:endParaRPr lang="it-IT" dirty="0"/>
          </a:p>
          <a:p>
            <a:r>
              <a:rPr lang="it-IT" dirty="0"/>
              <a:t>Ogni espressione va disambiguata, per costruire nel tempo un vocabolario comune. Non tutto insieme!! </a:t>
            </a:r>
          </a:p>
          <a:p>
            <a:endParaRPr lang="it-IT" dirty="0"/>
          </a:p>
          <a:p>
            <a:r>
              <a:rPr lang="it-IT" dirty="0"/>
              <a:t>Il faro…bambini e ragazzi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A9EC-BB13-4619-9260-30B9B0D6A99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18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4CFB7-8822-2717-0FBF-E6362A9D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B4E3E7-87E9-3E12-D011-893419324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10BED0-3943-40C4-8793-A5EEA8B40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Cura –</a:t>
            </a:r>
            <a:r>
              <a:rPr lang="it-IT" dirty="0" err="1"/>
              <a:t>we</a:t>
            </a:r>
            <a:r>
              <a:rPr lang="it-IT" dirty="0"/>
              <a:t> care</a:t>
            </a:r>
          </a:p>
          <a:p>
            <a:r>
              <a:rPr lang="it-IT" dirty="0"/>
              <a:t>Comunità</a:t>
            </a:r>
          </a:p>
          <a:p>
            <a:r>
              <a:rPr lang="it-IT" dirty="0"/>
              <a:t>Corresponsabilità</a:t>
            </a:r>
          </a:p>
          <a:p>
            <a:r>
              <a:rPr lang="it-IT" dirty="0"/>
              <a:t>Collaborazione</a:t>
            </a:r>
          </a:p>
          <a:p>
            <a:r>
              <a:rPr lang="it-IT" dirty="0"/>
              <a:t>Con-divisione</a:t>
            </a:r>
          </a:p>
          <a:p>
            <a:endParaRPr lang="it-IT" dirty="0"/>
          </a:p>
          <a:p>
            <a:r>
              <a:rPr lang="it-IT" dirty="0"/>
              <a:t>Si imparano cose, si scambiano idee, si sperimenta un metodo</a:t>
            </a:r>
          </a:p>
          <a:p>
            <a:r>
              <a:rPr lang="it-IT" dirty="0"/>
              <a:t>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45C7A8-E97B-4B27-70AC-E528DCA00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A9EC-BB13-4619-9260-30B9B0D6A99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Sportello per incontrare genitori e inciampare nei dubbi, nei problemi, che richiedono ricerca ed approfondimenti.  Risposte competenti. Confronto con uffici UST.</a:t>
            </a:r>
          </a:p>
          <a:p>
            <a:endParaRPr lang="it-IT" dirty="0"/>
          </a:p>
          <a:p>
            <a:r>
              <a:rPr lang="it-IT" dirty="0"/>
              <a:t>Le ortensie: crescita e colore sono influenzati dal terreno..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996E-7E44-4B68-8709-8E79EF86E41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95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Alcune locandine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996E-7E44-4B68-8709-8E79EF86E41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4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L’ultima iniziativa di CAOS «Adulti in cerca di tracce» per prevenire e promuovere lo trovate </a:t>
            </a:r>
            <a:r>
              <a:rPr lang="it-IT"/>
              <a:t>qui https://drive.google.com/file/d/1EWpWVQ6DjuAPVsBYH9_F5UmmNaWKG6QI/view?usp=drive_link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996E-7E44-4B68-8709-8E79EF86E41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90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A9EC-BB13-4619-9260-30B9B0D6A99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4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 ne vale la pena quando trovi una mamma che ha seguito i corsi sulla partecipazione che diventa dirigente scolastica e apre un’Agorà di riflessione genitori-insegnanti.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996E-7E44-4B68-8709-8E79EF86E41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58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4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1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12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8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6642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3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14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80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0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5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70143A96-FD39-9FFB-2950-A1F40BDF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348711"/>
            <a:ext cx="9613397" cy="17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25C8C3-FD74-C674-FCCB-1D368555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it-IT" sz="6200" dirty="0"/>
              <a:t>Un’esperienza provinciale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5DD05C-3355-F0A9-27E2-78FD442E2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it-IT" dirty="0"/>
              <a:t>Presentata a Erba il 23 marzo 2024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22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nde gruppo di paracadutisti a mezz'aria">
            <a:extLst>
              <a:ext uri="{FF2B5EF4-FFF2-40B4-BE49-F238E27FC236}">
                <a16:creationId xmlns:a16="http://schemas.microsoft.com/office/drawing/2014/main" id="{967418BC-5180-8F42-AB02-7733B8296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r="21716" b="2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242021-3F87-8E49-229E-3A09F7A3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55" y="374707"/>
            <a:ext cx="4028079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Cosa </a:t>
            </a:r>
            <a:r>
              <a:rPr lang="en-US" sz="3200" err="1"/>
              <a:t>torna</a:t>
            </a:r>
            <a:r>
              <a:rPr lang="en-US" sz="3200" dirty="0"/>
              <a:t>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490099-78E8-B5AE-6609-D65286906811}"/>
              </a:ext>
            </a:extLst>
          </p:cNvPr>
          <p:cNvSpPr txBox="1"/>
          <p:nvPr/>
        </p:nvSpPr>
        <p:spPr>
          <a:xfrm>
            <a:off x="248190" y="1549015"/>
            <a:ext cx="6767917" cy="3750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Grazie.... Grazie... Grazie...</a:t>
            </a:r>
            <a:endParaRPr lang="it-IT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Grazie per </a:t>
            </a:r>
            <a:r>
              <a:rPr lang="en-US" sz="2000" b="0" i="0" err="1">
                <a:effectLst/>
              </a:rPr>
              <a:t>avermi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permesso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err="1">
                <a:effectLst/>
              </a:rPr>
              <a:t>camminare</a:t>
            </a:r>
            <a:r>
              <a:rPr lang="en-US" sz="2000" b="0" i="0" dirty="0">
                <a:effectLst/>
              </a:rPr>
              <a:t> e </a:t>
            </a:r>
            <a:r>
              <a:rPr lang="en-US" sz="2000" b="0" i="0" err="1">
                <a:effectLst/>
              </a:rPr>
              <a:t>crescere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insieme</a:t>
            </a:r>
            <a:r>
              <a:rPr lang="en-US" sz="2000" b="0" i="0" dirty="0">
                <a:effectLst/>
              </a:rPr>
              <a:t> a </a:t>
            </a:r>
            <a:r>
              <a:rPr lang="en-US" sz="2000" b="0" i="0" err="1">
                <a:effectLst/>
              </a:rPr>
              <a:t>voi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err="1">
                <a:effectLst/>
              </a:rPr>
              <a:t>persone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che</a:t>
            </a:r>
            <a:r>
              <a:rPr lang="en-US" sz="2000" b="0" i="0" dirty="0">
                <a:effectLst/>
              </a:rPr>
              <a:t> sin </a:t>
            </a:r>
            <a:r>
              <a:rPr lang="en-US" sz="2000" b="0" i="0" err="1">
                <a:effectLst/>
              </a:rPr>
              <a:t>dalla</a:t>
            </a:r>
            <a:r>
              <a:rPr lang="en-US" sz="2000" b="0" i="0" dirty="0">
                <a:effectLst/>
              </a:rPr>
              <a:t> prima volta </a:t>
            </a:r>
            <a:r>
              <a:rPr lang="en-US" sz="2000" b="0" i="0" err="1">
                <a:effectLst/>
              </a:rPr>
              <a:t>che</a:t>
            </a:r>
            <a:r>
              <a:rPr lang="en-US" sz="2000" b="0" i="0" dirty="0">
                <a:effectLst/>
              </a:rPr>
              <a:t> le ho </a:t>
            </a:r>
            <a:r>
              <a:rPr lang="en-US" sz="2000" b="0" i="0" err="1">
                <a:effectLst/>
              </a:rPr>
              <a:t>incontrate</a:t>
            </a:r>
            <a:r>
              <a:rPr lang="en-US" sz="2000" b="0" i="0" dirty="0">
                <a:effectLst/>
              </a:rPr>
              <a:t> ho </a:t>
            </a:r>
            <a:r>
              <a:rPr lang="en-US" sz="2000" b="0" i="0" err="1">
                <a:effectLst/>
              </a:rPr>
              <a:t>ammirato</a:t>
            </a:r>
            <a:r>
              <a:rPr lang="en-US" sz="2000" b="0" i="0" dirty="0">
                <a:effectLst/>
              </a:rPr>
              <a:t> e </a:t>
            </a:r>
            <a:r>
              <a:rPr lang="en-US" sz="2000" b="0" i="0" err="1">
                <a:effectLst/>
              </a:rPr>
              <a:t>stimato</a:t>
            </a:r>
            <a:r>
              <a:rPr lang="en-US" sz="20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Ho </a:t>
            </a:r>
            <a:r>
              <a:rPr lang="en-US" sz="2000" b="0" i="0" err="1">
                <a:effectLst/>
              </a:rPr>
              <a:t>imparato</a:t>
            </a:r>
            <a:r>
              <a:rPr lang="en-US" sz="2000" b="0" i="0" dirty="0">
                <a:effectLst/>
              </a:rPr>
              <a:t> molto da </a:t>
            </a:r>
            <a:r>
              <a:rPr lang="en-US" sz="2000" b="0" i="0" err="1">
                <a:effectLst/>
              </a:rPr>
              <a:t>voi</a:t>
            </a:r>
            <a:r>
              <a:rPr lang="en-US" sz="2000" b="0" i="0" dirty="0">
                <a:effectLst/>
              </a:rPr>
              <a:t>... </a:t>
            </a:r>
            <a:r>
              <a:rPr lang="en-US" sz="2000" b="0" i="0" err="1">
                <a:effectLst/>
              </a:rPr>
              <a:t>soprattutto</a:t>
            </a:r>
            <a:r>
              <a:rPr lang="en-US" sz="2000" b="0" i="0" dirty="0">
                <a:effectLst/>
              </a:rPr>
              <a:t> a </a:t>
            </a:r>
            <a:r>
              <a:rPr lang="en-US" sz="2000" b="0" i="0" err="1">
                <a:effectLst/>
              </a:rPr>
              <a:t>livello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umano</a:t>
            </a:r>
            <a:r>
              <a:rPr lang="en-US" sz="20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err="1">
                <a:effectLst/>
              </a:rPr>
              <a:t>Ricordo</a:t>
            </a:r>
            <a:r>
              <a:rPr lang="en-US" sz="2000" b="0" i="0" dirty="0">
                <a:effectLst/>
              </a:rPr>
              <a:t> con un </a:t>
            </a:r>
            <a:r>
              <a:rPr lang="en-US" sz="2000" b="0" i="0" err="1">
                <a:effectLst/>
              </a:rPr>
              <a:t>sorriso</a:t>
            </a:r>
            <a:r>
              <a:rPr lang="en-US" sz="2000" b="0" i="0" dirty="0">
                <a:effectLst/>
              </a:rPr>
              <a:t> tutti </a:t>
            </a:r>
            <a:r>
              <a:rPr lang="en-US" sz="2000" b="0" i="0" err="1">
                <a:effectLst/>
              </a:rPr>
              <a:t>gli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incontri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fatti</a:t>
            </a:r>
            <a:r>
              <a:rPr lang="en-US" sz="2000" b="0" i="0" dirty="0">
                <a:effectLst/>
              </a:rPr>
              <a:t> e </a:t>
            </a:r>
            <a:r>
              <a:rPr lang="en-US" sz="2000" b="0" i="0" err="1">
                <a:effectLst/>
              </a:rPr>
              <a:t>che</a:t>
            </a:r>
            <a:r>
              <a:rPr lang="en-US" sz="2000" b="0" i="0" dirty="0">
                <a:effectLst/>
              </a:rPr>
              <a:t> ci </a:t>
            </a:r>
            <a:r>
              <a:rPr lang="en-US" sz="2000" b="0" i="0" err="1">
                <a:effectLst/>
              </a:rPr>
              <a:t>hanno</a:t>
            </a:r>
            <a:r>
              <a:rPr lang="en-US" sz="2000" b="0" i="0" dirty="0">
                <a:effectLst/>
              </a:rPr>
              <a:t> sempre </a:t>
            </a:r>
            <a:r>
              <a:rPr lang="en-US" sz="2000" b="0" i="0" err="1">
                <a:effectLst/>
              </a:rPr>
              <a:t>immerso</a:t>
            </a:r>
            <a:r>
              <a:rPr lang="en-US" sz="2000" b="0" i="0" dirty="0">
                <a:effectLst/>
              </a:rPr>
              <a:t> in un </a:t>
            </a:r>
            <a:r>
              <a:rPr lang="en-US" sz="2000" b="0" i="0" err="1">
                <a:effectLst/>
              </a:rPr>
              <a:t>autentico</a:t>
            </a:r>
            <a:r>
              <a:rPr lang="en-US" sz="2000" b="0" i="0" dirty="0">
                <a:effectLst/>
              </a:rPr>
              <a:t> "</a:t>
            </a:r>
            <a:r>
              <a:rPr lang="en-US" sz="2000" b="0" i="0" err="1">
                <a:effectLst/>
              </a:rPr>
              <a:t>caos</a:t>
            </a:r>
            <a:r>
              <a:rPr lang="en-US" sz="2000" b="0" i="0" dirty="0">
                <a:effectLst/>
              </a:rPr>
              <a:t>", </a:t>
            </a:r>
            <a:r>
              <a:rPr lang="en-US" sz="2000" b="0" i="0" err="1">
                <a:effectLst/>
              </a:rPr>
              <a:t>fatto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err="1">
                <a:effectLst/>
              </a:rPr>
              <a:t>provocazioni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err="1">
                <a:effectLst/>
              </a:rPr>
              <a:t>pensieri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err="1">
                <a:effectLst/>
              </a:rPr>
              <a:t>riflessioni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err="1">
                <a:effectLst/>
              </a:rPr>
              <a:t>dubbi</a:t>
            </a:r>
            <a:r>
              <a:rPr lang="en-US" sz="2000" b="0" i="0" dirty="0">
                <a:effectLst/>
              </a:rPr>
              <a:t>, idee e </a:t>
            </a:r>
            <a:r>
              <a:rPr lang="en-US" sz="2000" b="0" i="0" err="1">
                <a:effectLst/>
              </a:rPr>
              <a:t>progetti</a:t>
            </a:r>
            <a:r>
              <a:rPr lang="en-US" sz="20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err="1">
                <a:effectLst/>
              </a:rPr>
              <a:t>L'incontro</a:t>
            </a:r>
            <a:r>
              <a:rPr lang="en-US" sz="2000" b="0" i="0" dirty="0">
                <a:effectLst/>
              </a:rPr>
              <a:t> con </a:t>
            </a:r>
            <a:r>
              <a:rPr lang="en-US" sz="2000" b="0" i="0" err="1">
                <a:effectLst/>
              </a:rPr>
              <a:t>voi</a:t>
            </a:r>
            <a:r>
              <a:rPr lang="en-US" sz="2000" b="0" i="0" dirty="0">
                <a:effectLst/>
              </a:rPr>
              <a:t> mi ha </a:t>
            </a:r>
            <a:r>
              <a:rPr lang="en-US" sz="2000" b="0" i="0" err="1">
                <a:effectLst/>
              </a:rPr>
              <a:t>permesso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err="1">
                <a:effectLst/>
              </a:rPr>
              <a:t>sentirmi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meno</a:t>
            </a:r>
            <a:r>
              <a:rPr lang="en-US" sz="2000" b="0" i="0" dirty="0">
                <a:effectLst/>
              </a:rPr>
              <a:t> solo </a:t>
            </a:r>
            <a:r>
              <a:rPr lang="en-US" sz="2000" b="0" i="0" err="1">
                <a:effectLst/>
              </a:rPr>
              <a:t>nel</a:t>
            </a:r>
            <a:r>
              <a:rPr lang="en-US" sz="2000" b="0" i="0" dirty="0">
                <a:effectLst/>
              </a:rPr>
              <a:t>  </a:t>
            </a:r>
            <a:r>
              <a:rPr lang="en-US" sz="2000" b="0" i="0" err="1">
                <a:effectLst/>
              </a:rPr>
              <a:t>mio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ruolo</a:t>
            </a:r>
            <a:r>
              <a:rPr lang="en-US" sz="2000" b="0" i="0" dirty="0">
                <a:effectLst/>
              </a:rPr>
              <a:t> di padre </a:t>
            </a:r>
            <a:r>
              <a:rPr lang="en-US" sz="2000" b="0" i="0" err="1">
                <a:effectLst/>
              </a:rPr>
              <a:t>separato</a:t>
            </a:r>
            <a:r>
              <a:rPr lang="en-US" sz="2000" b="0" i="0" dirty="0">
                <a:effectLst/>
              </a:rPr>
              <a:t>: mi </a:t>
            </a:r>
            <a:r>
              <a:rPr lang="en-US" sz="2000" b="0" i="0" err="1">
                <a:effectLst/>
              </a:rPr>
              <a:t>avete</a:t>
            </a:r>
            <a:r>
              <a:rPr lang="en-US" sz="2000" b="0" i="0" dirty="0">
                <a:effectLst/>
              </a:rPr>
              <a:t> sempre </a:t>
            </a:r>
            <a:r>
              <a:rPr lang="en-US" sz="2000" b="0" i="0" err="1">
                <a:effectLst/>
              </a:rPr>
              <a:t>incoraggiato</a:t>
            </a:r>
            <a:r>
              <a:rPr lang="en-US" sz="2000" b="0" i="0" dirty="0">
                <a:effectLst/>
              </a:rPr>
              <a:t> a </a:t>
            </a:r>
            <a:r>
              <a:rPr lang="en-US" sz="2000" b="0" i="0" err="1">
                <a:effectLst/>
              </a:rPr>
              <a:t>guardare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oltre</a:t>
            </a:r>
            <a:r>
              <a:rPr lang="en-US" sz="2000" b="0" i="0" dirty="0">
                <a:effectLst/>
              </a:rPr>
              <a:t> le </a:t>
            </a:r>
            <a:r>
              <a:rPr lang="en-US" sz="2000" b="0" i="0" err="1">
                <a:effectLst/>
              </a:rPr>
              <a:t>apparenze</a:t>
            </a:r>
            <a:r>
              <a:rPr lang="en-US" sz="2000" b="0" i="0" dirty="0">
                <a:effectLst/>
              </a:rPr>
              <a:t> in </a:t>
            </a:r>
            <a:r>
              <a:rPr lang="en-US" sz="2000" b="0" i="0" err="1">
                <a:effectLst/>
              </a:rPr>
              <a:t>una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realtà</a:t>
            </a:r>
            <a:r>
              <a:rPr lang="en-US" sz="2000" b="0" i="0" dirty="0">
                <a:effectLst/>
              </a:rPr>
              <a:t> in </a:t>
            </a:r>
            <a:r>
              <a:rPr lang="en-US" sz="2000" b="0" i="0" err="1">
                <a:effectLst/>
              </a:rPr>
              <a:t>perenne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mutazione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alla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ricerca</a:t>
            </a:r>
            <a:r>
              <a:rPr lang="en-US" sz="2000" b="0" i="0" dirty="0">
                <a:effectLst/>
              </a:rPr>
              <a:t> di "</a:t>
            </a:r>
            <a:r>
              <a:rPr lang="en-US" sz="2000" b="0" i="0" err="1">
                <a:effectLst/>
              </a:rPr>
              <a:t>fari</a:t>
            </a:r>
            <a:r>
              <a:rPr lang="en-US" sz="2000" b="0" i="0" dirty="0">
                <a:effectLst/>
              </a:rPr>
              <a:t>" </a:t>
            </a:r>
            <a:r>
              <a:rPr lang="en-US" sz="2000" b="0" i="0" err="1">
                <a:effectLst/>
              </a:rPr>
              <a:t>educativi</a:t>
            </a:r>
            <a:r>
              <a:rPr lang="en-US" sz="2000" b="0" i="0" dirty="0">
                <a:effectLst/>
              </a:rPr>
              <a:t> per non </a:t>
            </a:r>
            <a:r>
              <a:rPr lang="en-US" sz="2000" b="0" i="0" err="1">
                <a:effectLst/>
              </a:rPr>
              <a:t>perdersi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err="1">
                <a:effectLst/>
              </a:rPr>
              <a:t>nel</a:t>
            </a:r>
            <a:r>
              <a:rPr lang="en-US" sz="2000" b="0" i="0" dirty="0">
                <a:effectLst/>
              </a:rPr>
              <a:t> difficile </a:t>
            </a:r>
            <a:r>
              <a:rPr lang="en-US" sz="2000" b="0" i="0" err="1">
                <a:effectLst/>
              </a:rPr>
              <a:t>ruolo</a:t>
            </a:r>
            <a:r>
              <a:rPr lang="en-US" sz="2000" b="0" i="0" dirty="0">
                <a:effectLst/>
              </a:rPr>
              <a:t> di </a:t>
            </a:r>
            <a:r>
              <a:rPr lang="en-US" sz="2000" b="0" i="0" err="1">
                <a:effectLst/>
              </a:rPr>
              <a:t>genitore</a:t>
            </a:r>
            <a:r>
              <a:rPr lang="en-US" sz="20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Siete </a:t>
            </a:r>
            <a:r>
              <a:rPr lang="en-US" sz="2000" b="0" i="0" err="1">
                <a:effectLst/>
              </a:rPr>
              <a:t>stati</a:t>
            </a:r>
            <a:r>
              <a:rPr lang="en-US" sz="2000" b="0" i="0" dirty="0">
                <a:effectLst/>
              </a:rPr>
              <a:t> tutti </a:t>
            </a:r>
            <a:r>
              <a:rPr lang="en-US" sz="2000" b="0" i="0" err="1">
                <a:effectLst/>
              </a:rPr>
              <a:t>stupendi</a:t>
            </a:r>
            <a:r>
              <a:rPr lang="en-US" sz="2000" b="0" i="0" dirty="0">
                <a:effectLst/>
              </a:rPr>
              <a:t>... e vi </a:t>
            </a:r>
            <a:r>
              <a:rPr lang="en-US" sz="2000" b="0" i="0" err="1">
                <a:effectLst/>
              </a:rPr>
              <a:t>saluto</a:t>
            </a:r>
            <a:r>
              <a:rPr lang="en-US" sz="2000" b="0" i="0" dirty="0">
                <a:effectLst/>
              </a:rPr>
              <a:t> con un </a:t>
            </a:r>
            <a:r>
              <a:rPr lang="en-US" sz="2000" b="0" i="0" err="1">
                <a:effectLst/>
              </a:rPr>
              <a:t>abbraccio</a:t>
            </a:r>
            <a:r>
              <a:rPr lang="en-US" sz="2000" b="0" i="0" dirty="0">
                <a:effectLst/>
              </a:rPr>
              <a:t> forte e </a:t>
            </a:r>
            <a:r>
              <a:rPr lang="en-US" sz="2000" b="0" i="0" err="1">
                <a:effectLst/>
              </a:rPr>
              <a:t>sincero</a:t>
            </a:r>
            <a:r>
              <a:rPr lang="en-US" sz="2000" b="0" i="0" dirty="0">
                <a:effectLst/>
              </a:rPr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899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48A53FD-9BB7-EB48-5C1F-B216FCC81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9" b="37808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CC38794-D432-BDBC-283D-8561F5640BD7}"/>
              </a:ext>
            </a:extLst>
          </p:cNvPr>
          <p:cNvSpPr/>
          <p:nvPr/>
        </p:nvSpPr>
        <p:spPr>
          <a:xfrm>
            <a:off x="1933243" y="5860067"/>
            <a:ext cx="8566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Grazie. Adesso tocca a VOI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13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4DD4B-B6C6-9B00-3941-17539B8BFD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8064500" cy="2160587"/>
          </a:xfrm>
          <a:ln>
            <a:solidFill>
              <a:srgbClr val="66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altLang="it-IT" sz="4000" b="1">
                <a:solidFill>
                  <a:srgbClr val="FF3300"/>
                </a:solidFill>
              </a:rPr>
              <a:t>Gruppo per la  collaborazione </a:t>
            </a:r>
            <a:br>
              <a:rPr lang="it-IT" altLang="it-IT" sz="4000" b="1">
                <a:solidFill>
                  <a:srgbClr val="FF3300"/>
                </a:solidFill>
              </a:rPr>
            </a:br>
            <a:r>
              <a:rPr lang="it-IT" altLang="it-IT" sz="4000" b="1">
                <a:solidFill>
                  <a:srgbClr val="FF3300"/>
                </a:solidFill>
              </a:rPr>
              <a:t>Scuola Famiglie</a:t>
            </a:r>
            <a:br>
              <a:rPr lang="it-IT" altLang="it-IT" sz="4000">
                <a:latin typeface="Cambria" panose="02040503050406030204" pitchFamily="18" charset="0"/>
              </a:rPr>
            </a:br>
            <a:endParaRPr lang="it-IT" altLang="it-IT" sz="4000"/>
          </a:p>
        </p:txBody>
      </p:sp>
      <p:pic>
        <p:nvPicPr>
          <p:cNvPr id="253955" name="Picture 20" descr="logo FOPAGS">
            <a:extLst>
              <a:ext uri="{FF2B5EF4-FFF2-40B4-BE49-F238E27FC236}">
                <a16:creationId xmlns:a16="http://schemas.microsoft.com/office/drawing/2014/main" id="{D215DA15-4922-495D-B484-FE75D234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0" y="4183063"/>
            <a:ext cx="36718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6" name="Picture 19" descr="Coorcoge">
            <a:extLst>
              <a:ext uri="{FF2B5EF4-FFF2-40B4-BE49-F238E27FC236}">
                <a16:creationId xmlns:a16="http://schemas.microsoft.com/office/drawing/2014/main" id="{2CC23169-6941-C405-76E1-1FF7FA91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671219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57" name="Picture 18" descr="logo_ges2">
            <a:extLst>
              <a:ext uri="{FF2B5EF4-FFF2-40B4-BE49-F238E27FC236}">
                <a16:creationId xmlns:a16="http://schemas.microsoft.com/office/drawing/2014/main" id="{A0F3ECD1-A432-DC55-9D8F-88EA166F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10" y="4656932"/>
            <a:ext cx="1117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8" name="Rectangle 27">
            <a:extLst>
              <a:ext uri="{FF2B5EF4-FFF2-40B4-BE49-F238E27FC236}">
                <a16:creationId xmlns:a16="http://schemas.microsoft.com/office/drawing/2014/main" id="{79A15F90-6679-7167-E257-E5E0DFCF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kumimoji="0" lang="it-IT" altLang="it-IT">
              <a:latin typeface="Comic Sans MS" panose="030F0702030302020204" pitchFamily="66" charset="0"/>
            </a:endParaRPr>
          </a:p>
        </p:txBody>
      </p:sp>
      <p:sp>
        <p:nvSpPr>
          <p:cNvPr id="253959" name="Rectangle 30">
            <a:extLst>
              <a:ext uri="{FF2B5EF4-FFF2-40B4-BE49-F238E27FC236}">
                <a16:creationId xmlns:a16="http://schemas.microsoft.com/office/drawing/2014/main" id="{56D3E95E-9480-92C1-95FC-9AB72F95A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1441908"/>
            <a:ext cx="2744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kumimoji="0" lang="it-IT" altLang="it-IT" sz="11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kumimoji="0" lang="it-IT" altLang="it-IT" sz="1100"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endParaRPr kumimoji="0" lang="it-IT" altLang="it-IT">
              <a:latin typeface="Comic Sans MS" panose="030F0702030302020204" pitchFamily="66" charset="0"/>
            </a:endParaRPr>
          </a:p>
        </p:txBody>
      </p:sp>
      <p:sp>
        <p:nvSpPr>
          <p:cNvPr id="253960" name="Text Box 8">
            <a:extLst>
              <a:ext uri="{FF2B5EF4-FFF2-40B4-BE49-F238E27FC236}">
                <a16:creationId xmlns:a16="http://schemas.microsoft.com/office/drawing/2014/main" id="{09532333-5721-92D8-7170-9A4AB4BDD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57" y="6287342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>
                <a:latin typeface="Comic Sans MS" panose="030F0702030302020204" pitchFamily="66" charset="0"/>
              </a:rPr>
              <a:t>e  altri   genitori  delle scuole bergamasche</a:t>
            </a:r>
          </a:p>
        </p:txBody>
      </p:sp>
      <p:sp>
        <p:nvSpPr>
          <p:cNvPr id="253961" name="Rectangle 9">
            <a:extLst>
              <a:ext uri="{FF2B5EF4-FFF2-40B4-BE49-F238E27FC236}">
                <a16:creationId xmlns:a16="http://schemas.microsoft.com/office/drawing/2014/main" id="{DCC00EA2-BFE6-E20F-788F-ED1D5B4F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300664"/>
            <a:ext cx="1979613" cy="1557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53962" name="Picture 10">
            <a:extLst>
              <a:ext uri="{FF2B5EF4-FFF2-40B4-BE49-F238E27FC236}">
                <a16:creationId xmlns:a16="http://schemas.microsoft.com/office/drawing/2014/main" id="{AAFDB1FF-0FC0-3932-68F9-11C0C524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" y="4445455"/>
            <a:ext cx="1944687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64" name="Picture 12">
            <a:extLst>
              <a:ext uri="{FF2B5EF4-FFF2-40B4-BE49-F238E27FC236}">
                <a16:creationId xmlns:a16="http://schemas.microsoft.com/office/drawing/2014/main" id="{32B878DB-CBD0-1436-61E6-6E64F864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7" y="2589212"/>
            <a:ext cx="820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2">
            <a:extLst>
              <a:ext uri="{FF2B5EF4-FFF2-40B4-BE49-F238E27FC236}">
                <a16:creationId xmlns:a16="http://schemas.microsoft.com/office/drawing/2014/main" id="{BF083D41-F686-954F-08D0-DCABAEB50C13}"/>
              </a:ext>
            </a:extLst>
          </p:cNvPr>
          <p:cNvGrpSpPr>
            <a:grpSpLocks/>
          </p:cNvGrpSpPr>
          <p:nvPr/>
        </p:nvGrpSpPr>
        <p:grpSpPr bwMode="auto">
          <a:xfrm>
            <a:off x="8688388" y="5638348"/>
            <a:ext cx="3808640" cy="1219652"/>
            <a:chOff x="8051" y="1132"/>
            <a:chExt cx="3499" cy="1230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2764F9E5-07F5-9319-BB52-4634DDDEC4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1" y="1522"/>
              <a:ext cx="2944" cy="840"/>
              <a:chOff x="8051" y="1522"/>
              <a:chExt cx="2944" cy="840"/>
            </a:xfrm>
          </p:grpSpPr>
          <p:pic>
            <p:nvPicPr>
              <p:cNvPr id="6" name="Picture 26">
                <a:extLst>
                  <a:ext uri="{FF2B5EF4-FFF2-40B4-BE49-F238E27FC236}">
                    <a16:creationId xmlns:a16="http://schemas.microsoft.com/office/drawing/2014/main" id="{20C54B36-C202-848A-E066-41E6020002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6" y="1860"/>
                <a:ext cx="1309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5" descr="Logo Centro Incontra DEF_ 2011_jpg">
                <a:extLst>
                  <a:ext uri="{FF2B5EF4-FFF2-40B4-BE49-F238E27FC236}">
                    <a16:creationId xmlns:a16="http://schemas.microsoft.com/office/drawing/2014/main" id="{5C391090-1D35-A3BF-27DC-17C49A1F3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1" y="1522"/>
                <a:ext cx="1440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23">
              <a:extLst>
                <a:ext uri="{FF2B5EF4-FFF2-40B4-BE49-F238E27FC236}">
                  <a16:creationId xmlns:a16="http://schemas.microsoft.com/office/drawing/2014/main" id="{5D58D502-BC87-7A6E-8E5C-69C7DE9BA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" y="1132"/>
              <a:ext cx="3499" cy="2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i="1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in collaborazione con</a:t>
              </a:r>
              <a:r>
                <a:rPr lang="it-IT" altLang="it-IT" sz="2000" i="1" dirty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    </a:t>
              </a:r>
              <a:endParaRPr lang="it-IT" altLang="it-IT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247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D0F42C-B845-B173-D9F1-C22C535C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12" y="3009"/>
            <a:ext cx="7162799" cy="1194025"/>
          </a:xfrm>
        </p:spPr>
        <p:txBody>
          <a:bodyPr anchor="b">
            <a:normAutofit fontScale="90000"/>
          </a:bodyPr>
          <a:lstStyle/>
          <a:p>
            <a:r>
              <a:rPr lang="it-IT" dirty="0"/>
              <a:t>Perché: alcune </a:t>
            </a:r>
            <a:r>
              <a:rPr lang="it-IT" b="1" dirty="0">
                <a:solidFill>
                  <a:srgbClr val="FF0000"/>
                </a:solidFill>
              </a:rPr>
              <a:t>domande</a:t>
            </a:r>
            <a:r>
              <a:rPr lang="it-IT" dirty="0"/>
              <a:t> chiave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38CFF3-A4D5-87EB-707B-8664A38C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92" y="1433202"/>
            <a:ext cx="7642120" cy="51247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400" dirty="0"/>
              <a:t>Quale scuola, per quali ragazzi, per quale futuro. Quali adulti…. </a:t>
            </a:r>
          </a:p>
          <a:p>
            <a:r>
              <a:rPr lang="it-IT" sz="2400" dirty="0"/>
              <a:t>Complessità, differenze,  fragilità, forza.  Trasformare problemi in opportunità </a:t>
            </a:r>
          </a:p>
          <a:p>
            <a:r>
              <a:rPr lang="it-IT" sz="2400" dirty="0"/>
              <a:t>Comunità educante</a:t>
            </a:r>
          </a:p>
          <a:p>
            <a:r>
              <a:rPr lang="it-IT" sz="2400" dirty="0"/>
              <a:t>Il «Successo formativo»: le competenze chiave di cittadinanza dei ragazzi e delle ragazze…di OGGI</a:t>
            </a:r>
          </a:p>
          <a:p>
            <a:r>
              <a:rPr lang="it-IT" sz="2400" dirty="0"/>
              <a:t>Partecipazione e ruolo. Da utenti a partner educativi</a:t>
            </a:r>
          </a:p>
          <a:p>
            <a:r>
              <a:rPr lang="it-IT" sz="2400" dirty="0"/>
              <a:t>Responsabilità. Co-responsabilità. Patti</a:t>
            </a:r>
          </a:p>
          <a:p>
            <a:r>
              <a:rPr lang="it-IT" sz="2400" dirty="0"/>
              <a:t>Reti e relazioni</a:t>
            </a:r>
          </a:p>
          <a:p>
            <a:r>
              <a:rPr lang="it-IT" sz="2400" dirty="0"/>
              <a:t>Scuola aperta  … e partecipata.  </a:t>
            </a:r>
          </a:p>
          <a:p>
            <a:r>
              <a:rPr lang="it-IT" sz="2400" dirty="0"/>
              <a:t> Buone pratiche già in essere. Raccontare il bello.</a:t>
            </a:r>
          </a:p>
          <a:p>
            <a:endParaRPr lang="it-IT" sz="1300" dirty="0"/>
          </a:p>
          <a:p>
            <a:endParaRPr lang="it-IT" sz="13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634DCC-AB6C-12DF-FEEE-0F9C06E3A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08" r="2" b="2"/>
          <a:stretch/>
        </p:blipFill>
        <p:spPr>
          <a:xfrm>
            <a:off x="7720106" y="3758660"/>
            <a:ext cx="3003626" cy="3033814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028" name="Picture 4" descr="Image result for nte di paderno d'adda">
            <a:extLst>
              <a:ext uri="{FF2B5EF4-FFF2-40B4-BE49-F238E27FC236}">
                <a16:creationId xmlns:a16="http://schemas.microsoft.com/office/drawing/2014/main" id="{1131425B-6CAC-D9B7-3DCB-2649A37E4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" b="-1"/>
          <a:stretch/>
        </p:blipFill>
        <p:spPr bwMode="auto">
          <a:xfrm>
            <a:off x="8149507" y="-5"/>
            <a:ext cx="4026813" cy="313092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schizzo, bianco e nero, silhouette&#10;&#10;Descrizione generata automaticamente">
            <a:extLst>
              <a:ext uri="{FF2B5EF4-FFF2-40B4-BE49-F238E27FC236}">
                <a16:creationId xmlns:a16="http://schemas.microsoft.com/office/drawing/2014/main" id="{17FF664F-83EE-C99B-F2A7-C99C67C2E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358" y="3346040"/>
            <a:ext cx="1220737" cy="17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5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787EF-2FD3-1E93-8759-3CB9AD50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73B158D2-FB68-E02F-DB87-61335E072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38533"/>
              </p:ext>
            </p:extLst>
          </p:nvPr>
        </p:nvGraphicFramePr>
        <p:xfrm>
          <a:off x="1" y="168964"/>
          <a:ext cx="12076042" cy="66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9D6613E-AE55-6211-965C-8BD75B7312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446735"/>
          <a:ext cx="2158242" cy="88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12BE8CF8-64F1-FBB3-A179-A0053742F3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392" y="1913581"/>
            <a:ext cx="3136622" cy="24528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12EF26-9178-B66C-B770-B4C286059C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8715"/>
            <a:ext cx="3493008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egnaposto contenuto 3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A4F76A54-BC64-78D6-3AA2-054F2B675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11099"/>
          <a:stretch/>
        </p:blipFill>
        <p:spPr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Immagine 7" descr="Immagine che contiene fiore, pianta, Pianta annuale, petalo&#10;&#10;Descrizione generata automaticamente">
            <a:extLst>
              <a:ext uri="{FF2B5EF4-FFF2-40B4-BE49-F238E27FC236}">
                <a16:creationId xmlns:a16="http://schemas.microsoft.com/office/drawing/2014/main" id="{313D7A3E-4947-3C75-A3F5-482A604A1C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804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magine 5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FF34AF78-A216-CF34-70A1-1456D9283F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494" b="1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E23156-9D84-F6FA-82C7-4757C26510A9}"/>
              </a:ext>
            </a:extLst>
          </p:cNvPr>
          <p:cNvSpPr txBox="1"/>
          <p:nvPr/>
        </p:nvSpPr>
        <p:spPr>
          <a:xfrm>
            <a:off x="4701253" y="3117423"/>
            <a:ext cx="6688630" cy="177314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2008......... 2016 </a:t>
            </a:r>
            <a:r>
              <a:rPr lang="en-US" sz="2400" dirty="0"/>
              <a:t> Sportello </a:t>
            </a:r>
            <a:r>
              <a:rPr lang="en-US" sz="2400" dirty="0" err="1"/>
              <a:t>Genitori</a:t>
            </a:r>
            <a:r>
              <a:rPr lang="en-US" sz="2400" dirty="0"/>
              <a:t> per </a:t>
            </a:r>
            <a:r>
              <a:rPr lang="en-US" sz="2400" dirty="0" err="1"/>
              <a:t>Genitori</a:t>
            </a:r>
            <a:r>
              <a:rPr lang="en-US" sz="2400" dirty="0"/>
              <a:t>,  </a:t>
            </a:r>
            <a:r>
              <a:rPr lang="en-US" sz="2400" dirty="0" err="1"/>
              <a:t>finestra</a:t>
            </a:r>
            <a:r>
              <a:rPr lang="en-US" sz="2400" dirty="0"/>
              <a:t> di </a:t>
            </a:r>
            <a:r>
              <a:rPr lang="en-US" sz="2400" dirty="0" err="1"/>
              <a:t>dialogo</a:t>
            </a:r>
            <a:r>
              <a:rPr lang="en-US" sz="2400" dirty="0"/>
              <a:t> </a:t>
            </a:r>
            <a:r>
              <a:rPr lang="en-US" sz="2400" dirty="0" err="1"/>
              <a:t>diretto</a:t>
            </a:r>
            <a:r>
              <a:rPr lang="en-US" sz="2400" dirty="0"/>
              <a:t> e on line, ma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interfaccia</a:t>
            </a:r>
            <a:r>
              <a:rPr lang="en-US" sz="2400" dirty="0"/>
              <a:t> </a:t>
            </a:r>
            <a:r>
              <a:rPr lang="en-US" sz="2400" dirty="0" err="1"/>
              <a:t>genitori-istituzione</a:t>
            </a:r>
            <a:r>
              <a:rPr lang="en-US" sz="2400" dirty="0"/>
              <a:t>. ​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2011</a:t>
            </a:r>
            <a:r>
              <a:rPr lang="en-US" sz="2400" dirty="0"/>
              <a:t>– FORMALIZZAZIONE DEL «Gruppo per la </a:t>
            </a:r>
            <a:r>
              <a:rPr lang="en-US" sz="2400" dirty="0" err="1"/>
              <a:t>collaborazione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scuole</a:t>
            </a:r>
            <a:r>
              <a:rPr lang="en-US" sz="2400" dirty="0"/>
              <a:t> e </a:t>
            </a:r>
            <a:r>
              <a:rPr lang="en-US" sz="2400" dirty="0" err="1"/>
              <a:t>famiglie</a:t>
            </a:r>
            <a:r>
              <a:rPr lang="en-US" sz="2400" dirty="0"/>
              <a:t>» con </a:t>
            </a:r>
            <a:r>
              <a:rPr lang="en-US" sz="2400" dirty="0" err="1"/>
              <a:t>nuove</a:t>
            </a:r>
            <a:r>
              <a:rPr lang="en-US" sz="2400" dirty="0"/>
              <a:t> </a:t>
            </a:r>
            <a:r>
              <a:rPr lang="en-US" sz="2400" dirty="0" err="1"/>
              <a:t>risorse</a:t>
            </a:r>
            <a:r>
              <a:rPr lang="en-US" sz="2400" dirty="0"/>
              <a:t> </a:t>
            </a:r>
            <a:r>
              <a:rPr lang="en-US" sz="2400" dirty="0" err="1"/>
              <a:t>genitoriali</a:t>
            </a:r>
            <a:r>
              <a:rPr lang="en-US" sz="2400" dirty="0"/>
              <a:t>​.</a:t>
            </a:r>
          </a:p>
        </p:txBody>
      </p:sp>
    </p:spTree>
    <p:extLst>
      <p:ext uri="{BB962C8B-B14F-4D97-AF65-F5344CB8AC3E}">
        <p14:creationId xmlns:p14="http://schemas.microsoft.com/office/powerpoint/2010/main" val="87159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testo, Carattere, calligrafia, design&#10;&#10;Descrizione generata automaticamente">
            <a:extLst>
              <a:ext uri="{FF2B5EF4-FFF2-40B4-BE49-F238E27FC236}">
                <a16:creationId xmlns:a16="http://schemas.microsoft.com/office/drawing/2014/main" id="{A4E9AF63-F1B6-9773-87B7-3548D1A547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07AD36A-05E8-CC4F-4443-488CB1BC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" y="74460"/>
            <a:ext cx="3943899" cy="59605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2013 – 2018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>
                <a:latin typeface="Calibri"/>
                <a:ea typeface="Calibri"/>
                <a:cs typeface="Calibri"/>
              </a:rPr>
              <a:t>PERCORSI PER COSTRUIRE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it-IT" sz="2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/>
                <a:ea typeface="Calibri"/>
                <a:cs typeface="Calibri"/>
              </a:rPr>
              <a:t>formazione di base: essere rappresentanti, il CDI, la comunicazione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/>
                <a:ea typeface="Calibri"/>
                <a:cs typeface="Calibri"/>
              </a:rPr>
              <a:t>ascoltare e cercare risposte insieme: sportello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/>
                <a:ea typeface="Calibri"/>
                <a:cs typeface="Calibri"/>
              </a:rPr>
              <a:t>disseminare buone pratiche, lasciare traccia: il sito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/>
                <a:ea typeface="Calibri"/>
                <a:cs typeface="Calibri"/>
              </a:rPr>
              <a:t>lavorare con la scuola: formazione avanzata, affiancando commissioni miste su temi nodali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400" dirty="0">
                <a:latin typeface="Calibri"/>
                <a:ea typeface="Calibri"/>
                <a:cs typeface="Calibri"/>
              </a:rPr>
              <a:t>raccontare il villaggio: i «Quaderni di CAOS»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9121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B3F7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4238A32-42ED-B760-EB35-E5D57AFCD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4" y="632526"/>
            <a:ext cx="2325536" cy="31856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3B3F7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CDBF47-5FFB-E725-E91C-DF6724379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1" y="633849"/>
            <a:ext cx="2253859" cy="31856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AE080E-2ACF-7E30-2197-806A9B017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29" y="4328887"/>
            <a:ext cx="1485116" cy="18739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E694F73-BC01-1A12-BB45-878AEDB23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169" y="4581648"/>
            <a:ext cx="2333643" cy="14110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BDE74A9-6888-2B28-E718-271DC6B3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891126" y="635943"/>
            <a:ext cx="4121303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6CB1F71-84BC-03C5-94AE-97F7EA3F6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57646"/>
              </p:ext>
            </p:extLst>
          </p:nvPr>
        </p:nvGraphicFramePr>
        <p:xfrm>
          <a:off x="342901" y="645274"/>
          <a:ext cx="11034649" cy="580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629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1E221B-B3D7-35D0-0B11-0CFA0A99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983"/>
          <a:stretch/>
        </p:blipFill>
        <p:spPr>
          <a:xfrm>
            <a:off x="-4" y="-98327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B7BA50-E098-789E-57D5-75DD2C37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759" y="4582111"/>
            <a:ext cx="4166560" cy="15710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2400" i="1" dirty="0"/>
            </a:br>
            <a:r>
              <a:rPr lang="en-US" sz="2400" i="1" dirty="0"/>
              <a:t>"Non ho </a:t>
            </a:r>
            <a:r>
              <a:rPr lang="en-US" sz="2400" i="1" dirty="0" err="1"/>
              <a:t>bisogno</a:t>
            </a:r>
            <a:r>
              <a:rPr lang="en-US" sz="2400" i="1" dirty="0"/>
              <a:t> </a:t>
            </a:r>
            <a:r>
              <a:rPr lang="en-US" sz="2400" i="1" dirty="0" err="1"/>
              <a:t>che</a:t>
            </a:r>
            <a:r>
              <a:rPr lang="en-US" sz="2400" i="1" dirty="0"/>
              <a:t> </a:t>
            </a:r>
            <a:r>
              <a:rPr lang="en-US" sz="2400" i="1" dirty="0" err="1"/>
              <a:t>sia</a:t>
            </a:r>
            <a:r>
              <a:rPr lang="en-US" sz="2400" i="1" dirty="0"/>
              <a:t> facile, </a:t>
            </a:r>
            <a:r>
              <a:rPr lang="en-US" sz="2400" b="1" i="1" dirty="0"/>
              <a:t>ho </a:t>
            </a:r>
            <a:r>
              <a:rPr lang="en-US" sz="2400" b="1" i="1" dirty="0" err="1"/>
              <a:t>bisogno</a:t>
            </a:r>
            <a:r>
              <a:rPr lang="en-US" sz="2400" b="1" i="1" dirty="0"/>
              <a:t> </a:t>
            </a:r>
            <a:r>
              <a:rPr lang="en-US" sz="2400" b="1" i="1" dirty="0" err="1"/>
              <a:t>che</a:t>
            </a:r>
            <a:r>
              <a:rPr lang="en-US" sz="2400" b="1" i="1" dirty="0"/>
              <a:t> ne </a:t>
            </a:r>
            <a:r>
              <a:rPr lang="en-US" sz="2400" b="1" i="1" dirty="0" err="1"/>
              <a:t>valga</a:t>
            </a:r>
            <a:r>
              <a:rPr lang="en-US" sz="2400" b="1" i="1" dirty="0"/>
              <a:t> la </a:t>
            </a:r>
            <a:r>
              <a:rPr lang="en-US" sz="2400" b="1" i="1" dirty="0" err="1"/>
              <a:t>pena</a:t>
            </a:r>
            <a:r>
              <a:rPr lang="en-US" sz="2400" b="1" i="1" dirty="0"/>
              <a:t>"</a:t>
            </a:r>
            <a:endParaRPr lang="en-US" sz="2400" b="1" i="1" kern="1200" dirty="0">
              <a:latin typeface="+mj-lt"/>
            </a:endParaRPr>
          </a:p>
        </p:txBody>
      </p:sp>
      <p:pic>
        <p:nvPicPr>
          <p:cNvPr id="1026" name="Picture 2" descr="Image result for soffione fiore">
            <a:extLst>
              <a:ext uri="{FF2B5EF4-FFF2-40B4-BE49-F238E27FC236}">
                <a16:creationId xmlns:a16="http://schemas.microsoft.com/office/drawing/2014/main" id="{8993EFD7-6BE6-639C-A638-358DDC0DD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5" b="3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63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988</Words>
  <Application>Microsoft Office PowerPoint</Application>
  <PresentationFormat>Widescreen</PresentationFormat>
  <Paragraphs>96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Meiryo</vt:lpstr>
      <vt:lpstr>Aptos</vt:lpstr>
      <vt:lpstr>Aptos Display</vt:lpstr>
      <vt:lpstr>Arial</vt:lpstr>
      <vt:lpstr>Bookman Old Style</vt:lpstr>
      <vt:lpstr>Calibri</vt:lpstr>
      <vt:lpstr>Cambria</vt:lpstr>
      <vt:lpstr>Comic Sans MS</vt:lpstr>
      <vt:lpstr>Trebuchet MS</vt:lpstr>
      <vt:lpstr>Wingdings 3</vt:lpstr>
      <vt:lpstr>Tema di Office</vt:lpstr>
      <vt:lpstr>Facet</vt:lpstr>
      <vt:lpstr>Un’esperienza provinciale</vt:lpstr>
      <vt:lpstr>Gruppo per la  collaborazione  Scuola Famiglie </vt:lpstr>
      <vt:lpstr>Perché: alcune domande chiave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"Non ho bisogno che sia facile, ho bisogno che ne valga la pena"</vt:lpstr>
      <vt:lpstr>Cosa torna…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Marilisa Zappella</dc:creator>
  <cp:lastModifiedBy>Marilisa Zappella</cp:lastModifiedBy>
  <cp:revision>346</cp:revision>
  <dcterms:created xsi:type="dcterms:W3CDTF">2024-03-03T15:01:06Z</dcterms:created>
  <dcterms:modified xsi:type="dcterms:W3CDTF">2024-08-05T15:02:08Z</dcterms:modified>
</cp:coreProperties>
</file>