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7.xml" ContentType="application/vnd.openxmlformats-officedocument.themeOverr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40"/>
  </p:notesMasterIdLst>
  <p:sldIdLst>
    <p:sldId id="256" r:id="rId2"/>
    <p:sldId id="559" r:id="rId3"/>
    <p:sldId id="568" r:id="rId4"/>
    <p:sldId id="472" r:id="rId5"/>
    <p:sldId id="320" r:id="rId6"/>
    <p:sldId id="319" r:id="rId7"/>
    <p:sldId id="563" r:id="rId8"/>
    <p:sldId id="530" r:id="rId9"/>
    <p:sldId id="575" r:id="rId10"/>
    <p:sldId id="557" r:id="rId11"/>
    <p:sldId id="558" r:id="rId12"/>
    <p:sldId id="576" r:id="rId13"/>
    <p:sldId id="571" r:id="rId14"/>
    <p:sldId id="572" r:id="rId15"/>
    <p:sldId id="577" r:id="rId16"/>
    <p:sldId id="354" r:id="rId17"/>
    <p:sldId id="313" r:id="rId18"/>
    <p:sldId id="340" r:id="rId19"/>
    <p:sldId id="336" r:id="rId20"/>
    <p:sldId id="312" r:id="rId21"/>
    <p:sldId id="362" r:id="rId22"/>
    <p:sldId id="565" r:id="rId23"/>
    <p:sldId id="347" r:id="rId24"/>
    <p:sldId id="350" r:id="rId25"/>
    <p:sldId id="314" r:id="rId26"/>
    <p:sldId id="315" r:id="rId27"/>
    <p:sldId id="351" r:id="rId28"/>
    <p:sldId id="316" r:id="rId29"/>
    <p:sldId id="352" r:id="rId30"/>
    <p:sldId id="573" r:id="rId31"/>
    <p:sldId id="318" r:id="rId32"/>
    <p:sldId id="356" r:id="rId33"/>
    <p:sldId id="357" r:id="rId34"/>
    <p:sldId id="346" r:id="rId35"/>
    <p:sldId id="342" r:id="rId36"/>
    <p:sldId id="358" r:id="rId37"/>
    <p:sldId id="328" r:id="rId38"/>
    <p:sldId id="464" r:id="rId3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63265" autoAdjust="0"/>
  </p:normalViewPr>
  <p:slideViewPr>
    <p:cSldViewPr snapToGrid="0">
      <p:cViewPr varScale="1">
        <p:scale>
          <a:sx n="45" d="100"/>
          <a:sy n="45" d="100"/>
        </p:scale>
        <p:origin x="972" y="54"/>
      </p:cViewPr>
      <p:guideLst/>
    </p:cSldViewPr>
  </p:slideViewPr>
  <p:notesTextViewPr>
    <p:cViewPr>
      <p:scale>
        <a:sx n="1" d="1"/>
        <a:sy n="1" d="1"/>
      </p:scale>
      <p:origin x="0" y="0"/>
    </p:cViewPr>
  </p:notesTextViewPr>
  <p:notesViewPr>
    <p:cSldViewPr snapToGrid="0">
      <p:cViewPr>
        <p:scale>
          <a:sx n="66" d="100"/>
          <a:sy n="66" d="100"/>
        </p:scale>
        <p:origin x="1728" y="-9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FEF4-F7AA-464B-B4C7-EEEE4E64E76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2D99F32-77A4-4426-BAFE-3C3FCC73F643}">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30 NOVEMBRE – 31 DICEMBRE (prorogato 15 gennaio-15 febbraio 2023)</a:t>
          </a:r>
        </a:p>
      </dgm:t>
    </dgm:pt>
    <dgm:pt modelId="{CC01D974-031F-4AF0-8218-DB4B60E1E26A}" type="parTrans" cxnId="{4CC23398-FF61-493B-994E-A573A67A1916}">
      <dgm:prSet/>
      <dgm:spPr/>
      <dgm:t>
        <a:bodyPr/>
        <a:lstStyle/>
        <a:p>
          <a:endParaRPr lang="it-IT"/>
        </a:p>
      </dgm:t>
    </dgm:pt>
    <dgm:pt modelId="{F9010D3E-CA41-4C92-8E0C-04AFF29C1715}" type="sibTrans" cxnId="{4CC23398-FF61-493B-994E-A573A67A1916}">
      <dgm:prSet/>
      <dgm:spPr/>
      <dgm:t>
        <a:bodyPr/>
        <a:lstStyle/>
        <a:p>
          <a:endParaRPr lang="it-IT"/>
        </a:p>
      </dgm:t>
    </dgm:pt>
    <dgm:pt modelId="{FAD7CC5F-D6C3-4A95-9C30-2035EF9EC146}">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PREDISPOSIZIONE DEL PROGRAMMA</a:t>
          </a:r>
        </a:p>
      </dgm:t>
    </dgm:pt>
    <dgm:pt modelId="{7675800A-1C72-4AB2-AF05-13DC51CFE13E}" type="parTrans" cxnId="{05205778-9FAA-4B1C-8BF8-E3BA0848A32B}">
      <dgm:prSet/>
      <dgm:spPr/>
      <dgm:t>
        <a:bodyPr/>
        <a:lstStyle/>
        <a:p>
          <a:endParaRPr lang="it-IT"/>
        </a:p>
      </dgm:t>
    </dgm:pt>
    <dgm:pt modelId="{2C99382D-22BC-4BB6-9EE4-2F0677282459}" type="sibTrans" cxnId="{05205778-9FAA-4B1C-8BF8-E3BA0848A32B}">
      <dgm:prSet/>
      <dgm:spPr/>
      <dgm:t>
        <a:bodyPr/>
        <a:lstStyle/>
        <a:p>
          <a:endParaRPr lang="it-IT"/>
        </a:p>
      </dgm:t>
    </dgm:pt>
    <dgm:pt modelId="{600263D9-78E3-4A3F-8D95-7CB61D5F0D91}">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30 GIUGNO</a:t>
          </a:r>
        </a:p>
      </dgm:t>
    </dgm:pt>
    <dgm:pt modelId="{CDA43874-13D2-40DB-9DEA-6339B692D7EF}" type="parTrans" cxnId="{6BFE0F61-6C23-4A9B-A3B9-3A754622D60B}">
      <dgm:prSet/>
      <dgm:spPr/>
      <dgm:t>
        <a:bodyPr/>
        <a:lstStyle/>
        <a:p>
          <a:endParaRPr lang="it-IT"/>
        </a:p>
      </dgm:t>
    </dgm:pt>
    <dgm:pt modelId="{A6C19BD3-92CF-45D3-836F-67553E341131}" type="sibTrans" cxnId="{6BFE0F61-6C23-4A9B-A3B9-3A754622D60B}">
      <dgm:prSet/>
      <dgm:spPr/>
      <dgm:t>
        <a:bodyPr/>
        <a:lstStyle/>
        <a:p>
          <a:endParaRPr lang="it-IT"/>
        </a:p>
      </dgm:t>
    </dgm:pt>
    <dgm:pt modelId="{FCD5A986-0817-4048-BBDB-F75E59F35603}">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VERIFICA DELLO STATO DI ATTUAZIONE DEL PROGRAMMA</a:t>
          </a:r>
        </a:p>
      </dgm:t>
    </dgm:pt>
    <dgm:pt modelId="{15EE685E-5BC9-4775-AB1A-0CA2816A0BDC}" type="parTrans" cxnId="{8820DF54-E767-49E4-841A-BD531A78A182}">
      <dgm:prSet/>
      <dgm:spPr/>
      <dgm:t>
        <a:bodyPr/>
        <a:lstStyle/>
        <a:p>
          <a:endParaRPr lang="it-IT"/>
        </a:p>
      </dgm:t>
    </dgm:pt>
    <dgm:pt modelId="{4C54E3CB-BD2A-42F7-A5CD-C8D353A0332D}" type="sibTrans" cxnId="{8820DF54-E767-49E4-841A-BD531A78A182}">
      <dgm:prSet/>
      <dgm:spPr/>
      <dgm:t>
        <a:bodyPr/>
        <a:lstStyle/>
        <a:p>
          <a:endParaRPr lang="it-IT"/>
        </a:p>
      </dgm:t>
    </dgm:pt>
    <dgm:pt modelId="{72D8FB85-A958-4AAD-B5C6-84E8E28B0930}">
      <dgm:prSet phldrT="[Testo]" custT="1"/>
      <dgm:spPr>
        <a:solidFill>
          <a:srgbClr val="FFFF00"/>
        </a:solidFill>
      </dgm:spPr>
      <dgm:t>
        <a:bodyPr/>
        <a:lstStyle/>
        <a:p>
          <a:r>
            <a:rPr 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RELAZIONE DIRIGENTE (E DSGA)</a:t>
          </a:r>
        </a:p>
      </dgm:t>
    </dgm:pt>
    <dgm:pt modelId="{59F701B8-014E-43A2-879E-095B74960A53}" type="parTrans" cxnId="{AFB48A29-31B9-4DEA-B0BF-C53A5C03683C}">
      <dgm:prSet/>
      <dgm:spPr/>
      <dgm:t>
        <a:bodyPr/>
        <a:lstStyle/>
        <a:p>
          <a:endParaRPr lang="it-IT"/>
        </a:p>
      </dgm:t>
    </dgm:pt>
    <dgm:pt modelId="{25C5A16A-9CBA-4E32-8188-0E1579C453D4}" type="sibTrans" cxnId="{AFB48A29-31B9-4DEA-B0BF-C53A5C03683C}">
      <dgm:prSet/>
      <dgm:spPr/>
      <dgm:t>
        <a:bodyPr/>
        <a:lstStyle/>
        <a:p>
          <a:endParaRPr lang="it-IT"/>
        </a:p>
      </dgm:t>
    </dgm:pt>
    <dgm:pt modelId="{439F69F2-0F57-4FD1-B6B3-B653E66DBEF2}">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15 MARZO -30 APRILE</a:t>
          </a:r>
        </a:p>
      </dgm:t>
    </dgm:pt>
    <dgm:pt modelId="{E4155F4C-9FAC-4EAB-8228-D9683BD0FC08}" type="parTrans" cxnId="{C3F71E9E-4A92-47CD-8D8F-8101DC0AF4ED}">
      <dgm:prSet/>
      <dgm:spPr/>
      <dgm:t>
        <a:bodyPr/>
        <a:lstStyle/>
        <a:p>
          <a:endParaRPr lang="it-IT"/>
        </a:p>
      </dgm:t>
    </dgm:pt>
    <dgm:pt modelId="{40C8458A-FB59-4540-998A-C0FDA6E75992}" type="sibTrans" cxnId="{C3F71E9E-4A92-47CD-8D8F-8101DC0AF4ED}">
      <dgm:prSet/>
      <dgm:spPr/>
      <dgm:t>
        <a:bodyPr/>
        <a:lstStyle/>
        <a:p>
          <a:endParaRPr lang="it-IT"/>
        </a:p>
      </dgm:t>
    </dgm:pt>
    <dgm:pt modelId="{DE655D04-5812-4335-9913-FBAA9962568B}">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DELIBERA CONTO CONSUNTIVO anno precedente con RELAZIONE DEL DS (E DSGA)</a:t>
          </a:r>
        </a:p>
      </dgm:t>
    </dgm:pt>
    <dgm:pt modelId="{094FBD2C-7073-48BF-8EFF-5C5B44817427}" type="parTrans" cxnId="{E39DA5C4-97A8-4947-84B3-90B1842F6325}">
      <dgm:prSet/>
      <dgm:spPr/>
      <dgm:t>
        <a:bodyPr/>
        <a:lstStyle/>
        <a:p>
          <a:endParaRPr lang="it-IT"/>
        </a:p>
      </dgm:t>
    </dgm:pt>
    <dgm:pt modelId="{31CC7B38-EF6B-40D3-84D9-90D668A4CD7B}" type="sibTrans" cxnId="{E39DA5C4-97A8-4947-84B3-90B1842F6325}">
      <dgm:prSet/>
      <dgm:spPr/>
      <dgm:t>
        <a:bodyPr/>
        <a:lstStyle/>
        <a:p>
          <a:endParaRPr lang="it-IT"/>
        </a:p>
      </dgm:t>
    </dgm:pt>
    <dgm:pt modelId="{6723FFF3-B984-4247-8B1A-4487C7F53BEE}">
      <dgm:prSet phldrT="[Testo]" custT="1"/>
      <dgm:spPr>
        <a:solidFill>
          <a:srgbClr val="FFFF00"/>
        </a:solidFill>
      </dgm:spPr>
      <dgm:t>
        <a:body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a:t>
          </a:r>
        </a:p>
      </dgm:t>
    </dgm:pt>
    <dgm:pt modelId="{9AD01D88-224B-4BCC-A887-73DE0F68E847}" type="parTrans" cxnId="{44631E4E-4CBC-4EED-A06B-F3865E641A3A}">
      <dgm:prSet/>
      <dgm:spPr/>
      <dgm:t>
        <a:bodyPr/>
        <a:lstStyle/>
        <a:p>
          <a:endParaRPr lang="it-IT"/>
        </a:p>
      </dgm:t>
    </dgm:pt>
    <dgm:pt modelId="{EBEF2A0A-CC47-4E35-984E-CC5FE2B5ABF8}" type="sibTrans" cxnId="{44631E4E-4CBC-4EED-A06B-F3865E641A3A}">
      <dgm:prSet/>
      <dgm:spPr/>
      <dgm:t>
        <a:bodyPr/>
        <a:lstStyle/>
        <a:p>
          <a:endParaRPr lang="it-IT"/>
        </a:p>
      </dgm:t>
    </dgm:pt>
    <dgm:pt modelId="{D3E15704-B5AD-4D89-9077-029434E3A4D5}" type="pres">
      <dgm:prSet presAssocID="{590EFEF4-F7AA-464B-B4C7-EEEE4E64E763}" presName="linear" presStyleCnt="0">
        <dgm:presLayoutVars>
          <dgm:dir/>
          <dgm:resizeHandles val="exact"/>
        </dgm:presLayoutVars>
      </dgm:prSet>
      <dgm:spPr/>
    </dgm:pt>
    <dgm:pt modelId="{97361451-86C1-4B10-AEA3-A6E8B3ABBE20}" type="pres">
      <dgm:prSet presAssocID="{52D99F32-77A4-4426-BAFE-3C3FCC73F643}" presName="comp" presStyleCnt="0"/>
      <dgm:spPr/>
    </dgm:pt>
    <dgm:pt modelId="{2364AD7E-39DD-4343-9692-A5C962850475}" type="pres">
      <dgm:prSet presAssocID="{52D99F32-77A4-4426-BAFE-3C3FCC73F643}" presName="box" presStyleLbl="node1" presStyleIdx="0" presStyleCnt="3" custScaleY="102714" custLinFactNeighborY="3902"/>
      <dgm:spPr/>
    </dgm:pt>
    <dgm:pt modelId="{FAEF4544-8702-4E90-9AAE-4682D46938F2}" type="pres">
      <dgm:prSet presAssocID="{52D99F32-77A4-4426-BAFE-3C3FCC73F64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FAF13B85-5715-454E-863D-F378798F525F}" type="pres">
      <dgm:prSet presAssocID="{52D99F32-77A4-4426-BAFE-3C3FCC73F643}" presName="text" presStyleLbl="node1" presStyleIdx="0" presStyleCnt="3">
        <dgm:presLayoutVars>
          <dgm:bulletEnabled val="1"/>
        </dgm:presLayoutVars>
      </dgm:prSet>
      <dgm:spPr/>
    </dgm:pt>
    <dgm:pt modelId="{956836B5-0861-4A25-BD8F-C5A9429628F2}" type="pres">
      <dgm:prSet presAssocID="{F9010D3E-CA41-4C92-8E0C-04AFF29C1715}" presName="spacer" presStyleCnt="0"/>
      <dgm:spPr/>
    </dgm:pt>
    <dgm:pt modelId="{BCADBD9D-B86D-415E-A7EE-6B57AF030CFC}" type="pres">
      <dgm:prSet presAssocID="{600263D9-78E3-4A3F-8D95-7CB61D5F0D91}" presName="comp" presStyleCnt="0"/>
      <dgm:spPr/>
    </dgm:pt>
    <dgm:pt modelId="{3834FD3D-C833-4714-9C33-83E74651FDA3}" type="pres">
      <dgm:prSet presAssocID="{600263D9-78E3-4A3F-8D95-7CB61D5F0D91}" presName="box" presStyleLbl="node1" presStyleIdx="1" presStyleCnt="3" custLinFactNeighborX="-561" custLinFactNeighborY="4443"/>
      <dgm:spPr/>
    </dgm:pt>
    <dgm:pt modelId="{42595C19-6DB9-41B8-A58C-E96511DF72C4}" type="pres">
      <dgm:prSet presAssocID="{600263D9-78E3-4A3F-8D95-7CB61D5F0D91}"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BD7C4E02-493A-41D0-9D4C-131D1288BD1C}" type="pres">
      <dgm:prSet presAssocID="{600263D9-78E3-4A3F-8D95-7CB61D5F0D91}" presName="text" presStyleLbl="node1" presStyleIdx="1" presStyleCnt="3">
        <dgm:presLayoutVars>
          <dgm:bulletEnabled val="1"/>
        </dgm:presLayoutVars>
      </dgm:prSet>
      <dgm:spPr/>
    </dgm:pt>
    <dgm:pt modelId="{F5D6098F-C542-4B38-A500-50CAB9551A5A}" type="pres">
      <dgm:prSet presAssocID="{A6C19BD3-92CF-45D3-836F-67553E341131}" presName="spacer" presStyleCnt="0"/>
      <dgm:spPr/>
    </dgm:pt>
    <dgm:pt modelId="{F0AE37A1-ED40-4D0D-8308-C9E3C80C6CC1}" type="pres">
      <dgm:prSet presAssocID="{439F69F2-0F57-4FD1-B6B3-B653E66DBEF2}" presName="comp" presStyleCnt="0"/>
      <dgm:spPr/>
    </dgm:pt>
    <dgm:pt modelId="{5C697FD4-BD2A-4966-B67D-0A2D0D7BF62C}" type="pres">
      <dgm:prSet presAssocID="{439F69F2-0F57-4FD1-B6B3-B653E66DBEF2}" presName="box" presStyleLbl="node1" presStyleIdx="2" presStyleCnt="3"/>
      <dgm:spPr/>
    </dgm:pt>
    <dgm:pt modelId="{CECA4F3D-BE4E-41D9-94EA-BE165163DCFD}" type="pres">
      <dgm:prSet presAssocID="{439F69F2-0F57-4FD1-B6B3-B653E66DBEF2}"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F6F8B794-4BF0-44D8-8C62-6CD056945F6D}" type="pres">
      <dgm:prSet presAssocID="{439F69F2-0F57-4FD1-B6B3-B653E66DBEF2}" presName="text" presStyleLbl="node1" presStyleIdx="2" presStyleCnt="3">
        <dgm:presLayoutVars>
          <dgm:bulletEnabled val="1"/>
        </dgm:presLayoutVars>
      </dgm:prSet>
      <dgm:spPr/>
    </dgm:pt>
  </dgm:ptLst>
  <dgm:cxnLst>
    <dgm:cxn modelId="{2D220E0C-ED21-4E85-BFCF-0C914EE86269}" type="presOf" srcId="{439F69F2-0F57-4FD1-B6B3-B653E66DBEF2}" destId="{F6F8B794-4BF0-44D8-8C62-6CD056945F6D}" srcOrd="1" destOrd="0" presId="urn:microsoft.com/office/officeart/2005/8/layout/vList4"/>
    <dgm:cxn modelId="{00E5AA10-2C96-4FD9-B1A5-629C6E34AE1A}" type="presOf" srcId="{600263D9-78E3-4A3F-8D95-7CB61D5F0D91}" destId="{BD7C4E02-493A-41D0-9D4C-131D1288BD1C}" srcOrd="1" destOrd="0" presId="urn:microsoft.com/office/officeart/2005/8/layout/vList4"/>
    <dgm:cxn modelId="{AFB48A29-31B9-4DEA-B0BF-C53A5C03683C}" srcId="{600263D9-78E3-4A3F-8D95-7CB61D5F0D91}" destId="{72D8FB85-A958-4AAD-B5C6-84E8E28B0930}" srcOrd="1" destOrd="0" parTransId="{59F701B8-014E-43A2-879E-095B74960A53}" sibTransId="{25C5A16A-9CBA-4E32-8188-0E1579C453D4}"/>
    <dgm:cxn modelId="{6F9CF23A-810F-4781-9962-D66AFCEF1EFB}" type="presOf" srcId="{600263D9-78E3-4A3F-8D95-7CB61D5F0D91}" destId="{3834FD3D-C833-4714-9C33-83E74651FDA3}" srcOrd="0" destOrd="0" presId="urn:microsoft.com/office/officeart/2005/8/layout/vList4"/>
    <dgm:cxn modelId="{0B3C6E40-5444-4C3D-898F-46FE1F829027}" type="presOf" srcId="{52D99F32-77A4-4426-BAFE-3C3FCC73F643}" destId="{2364AD7E-39DD-4343-9692-A5C962850475}" srcOrd="0" destOrd="0" presId="urn:microsoft.com/office/officeart/2005/8/layout/vList4"/>
    <dgm:cxn modelId="{6BFE0F61-6C23-4A9B-A3B9-3A754622D60B}" srcId="{590EFEF4-F7AA-464B-B4C7-EEEE4E64E763}" destId="{600263D9-78E3-4A3F-8D95-7CB61D5F0D91}" srcOrd="1" destOrd="0" parTransId="{CDA43874-13D2-40DB-9DEA-6339B692D7EF}" sibTransId="{A6C19BD3-92CF-45D3-836F-67553E341131}"/>
    <dgm:cxn modelId="{AA34C741-F4D3-4699-9196-A4565A8E2584}" type="presOf" srcId="{72D8FB85-A958-4AAD-B5C6-84E8E28B0930}" destId="{BD7C4E02-493A-41D0-9D4C-131D1288BD1C}" srcOrd="1" destOrd="2" presId="urn:microsoft.com/office/officeart/2005/8/layout/vList4"/>
    <dgm:cxn modelId="{1AF9E765-CD30-4B4C-951C-058D0723B185}" type="presOf" srcId="{6723FFF3-B984-4247-8B1A-4487C7F53BEE}" destId="{2364AD7E-39DD-4343-9692-A5C962850475}" srcOrd="0" destOrd="2" presId="urn:microsoft.com/office/officeart/2005/8/layout/vList4"/>
    <dgm:cxn modelId="{C8D4846C-7F05-41AC-988B-43E018395A1D}" type="presOf" srcId="{FAD7CC5F-D6C3-4A95-9C30-2035EF9EC146}" destId="{2364AD7E-39DD-4343-9692-A5C962850475}" srcOrd="0" destOrd="1" presId="urn:microsoft.com/office/officeart/2005/8/layout/vList4"/>
    <dgm:cxn modelId="{44631E4E-4CBC-4EED-A06B-F3865E641A3A}" srcId="{52D99F32-77A4-4426-BAFE-3C3FCC73F643}" destId="{6723FFF3-B984-4247-8B1A-4487C7F53BEE}" srcOrd="1" destOrd="0" parTransId="{9AD01D88-224B-4BCC-A887-73DE0F68E847}" sibTransId="{EBEF2A0A-CC47-4E35-984E-CC5FE2B5ABF8}"/>
    <dgm:cxn modelId="{8820DF54-E767-49E4-841A-BD531A78A182}" srcId="{600263D9-78E3-4A3F-8D95-7CB61D5F0D91}" destId="{FCD5A986-0817-4048-BBDB-F75E59F35603}" srcOrd="0" destOrd="0" parTransId="{15EE685E-5BC9-4775-AB1A-0CA2816A0BDC}" sibTransId="{4C54E3CB-BD2A-42F7-A5CD-C8D353A0332D}"/>
    <dgm:cxn modelId="{05205778-9FAA-4B1C-8BF8-E3BA0848A32B}" srcId="{52D99F32-77A4-4426-BAFE-3C3FCC73F643}" destId="{FAD7CC5F-D6C3-4A95-9C30-2035EF9EC146}" srcOrd="0" destOrd="0" parTransId="{7675800A-1C72-4AB2-AF05-13DC51CFE13E}" sibTransId="{2C99382D-22BC-4BB6-9EE4-2F0677282459}"/>
    <dgm:cxn modelId="{1105DF7A-AD64-420D-9165-8CD11841249A}" type="presOf" srcId="{72D8FB85-A958-4AAD-B5C6-84E8E28B0930}" destId="{3834FD3D-C833-4714-9C33-83E74651FDA3}" srcOrd="0" destOrd="2" presId="urn:microsoft.com/office/officeart/2005/8/layout/vList4"/>
    <dgm:cxn modelId="{EACAC47F-FC89-4A9C-94E9-240E9D278235}" type="presOf" srcId="{DE655D04-5812-4335-9913-FBAA9962568B}" destId="{5C697FD4-BD2A-4966-B67D-0A2D0D7BF62C}" srcOrd="0" destOrd="1" presId="urn:microsoft.com/office/officeart/2005/8/layout/vList4"/>
    <dgm:cxn modelId="{4CC23398-FF61-493B-994E-A573A67A1916}" srcId="{590EFEF4-F7AA-464B-B4C7-EEEE4E64E763}" destId="{52D99F32-77A4-4426-BAFE-3C3FCC73F643}" srcOrd="0" destOrd="0" parTransId="{CC01D974-031F-4AF0-8218-DB4B60E1E26A}" sibTransId="{F9010D3E-CA41-4C92-8E0C-04AFF29C1715}"/>
    <dgm:cxn modelId="{C3F71E9E-4A92-47CD-8D8F-8101DC0AF4ED}" srcId="{590EFEF4-F7AA-464B-B4C7-EEEE4E64E763}" destId="{439F69F2-0F57-4FD1-B6B3-B653E66DBEF2}" srcOrd="2" destOrd="0" parTransId="{E4155F4C-9FAC-4EAB-8228-D9683BD0FC08}" sibTransId="{40C8458A-FB59-4540-998A-C0FDA6E75992}"/>
    <dgm:cxn modelId="{56790AA5-2031-4C7B-B1D4-A4537802EE23}" type="presOf" srcId="{DE655D04-5812-4335-9913-FBAA9962568B}" destId="{F6F8B794-4BF0-44D8-8C62-6CD056945F6D}" srcOrd="1" destOrd="1" presId="urn:microsoft.com/office/officeart/2005/8/layout/vList4"/>
    <dgm:cxn modelId="{EA0618A9-F92A-4801-BB9E-DEBF8761FA23}" type="presOf" srcId="{FAD7CC5F-D6C3-4A95-9C30-2035EF9EC146}" destId="{FAF13B85-5715-454E-863D-F378798F525F}" srcOrd="1" destOrd="1" presId="urn:microsoft.com/office/officeart/2005/8/layout/vList4"/>
    <dgm:cxn modelId="{94250DAB-5AFF-44CB-8B5E-A7A8FB9BA01A}" type="presOf" srcId="{6723FFF3-B984-4247-8B1A-4487C7F53BEE}" destId="{FAF13B85-5715-454E-863D-F378798F525F}" srcOrd="1" destOrd="2" presId="urn:microsoft.com/office/officeart/2005/8/layout/vList4"/>
    <dgm:cxn modelId="{4BB765AC-C137-4492-AA0F-7444E91B3716}" type="presOf" srcId="{439F69F2-0F57-4FD1-B6B3-B653E66DBEF2}" destId="{5C697FD4-BD2A-4966-B67D-0A2D0D7BF62C}" srcOrd="0" destOrd="0" presId="urn:microsoft.com/office/officeart/2005/8/layout/vList4"/>
    <dgm:cxn modelId="{79112FB2-28A1-4542-842B-5AC3CA2A1E78}" type="presOf" srcId="{FCD5A986-0817-4048-BBDB-F75E59F35603}" destId="{3834FD3D-C833-4714-9C33-83E74651FDA3}" srcOrd="0" destOrd="1" presId="urn:microsoft.com/office/officeart/2005/8/layout/vList4"/>
    <dgm:cxn modelId="{E39DA5C4-97A8-4947-84B3-90B1842F6325}" srcId="{439F69F2-0F57-4FD1-B6B3-B653E66DBEF2}" destId="{DE655D04-5812-4335-9913-FBAA9962568B}" srcOrd="0" destOrd="0" parTransId="{094FBD2C-7073-48BF-8EFF-5C5B44817427}" sibTransId="{31CC7B38-EF6B-40D3-84D9-90D668A4CD7B}"/>
    <dgm:cxn modelId="{989A8CC5-CAAE-4CD7-BFC9-9444D94B5CE9}" type="presOf" srcId="{52D99F32-77A4-4426-BAFE-3C3FCC73F643}" destId="{FAF13B85-5715-454E-863D-F378798F525F}" srcOrd="1" destOrd="0" presId="urn:microsoft.com/office/officeart/2005/8/layout/vList4"/>
    <dgm:cxn modelId="{C44B1FDE-8BA4-4764-81A9-DC97DFB9DC67}" type="presOf" srcId="{590EFEF4-F7AA-464B-B4C7-EEEE4E64E763}" destId="{D3E15704-B5AD-4D89-9077-029434E3A4D5}" srcOrd="0" destOrd="0" presId="urn:microsoft.com/office/officeart/2005/8/layout/vList4"/>
    <dgm:cxn modelId="{19C927E5-B00E-4AFB-8797-606E4AC20B1B}" type="presOf" srcId="{FCD5A986-0817-4048-BBDB-F75E59F35603}" destId="{BD7C4E02-493A-41D0-9D4C-131D1288BD1C}" srcOrd="1" destOrd="1" presId="urn:microsoft.com/office/officeart/2005/8/layout/vList4"/>
    <dgm:cxn modelId="{F3F34E21-DC6A-4505-90A2-1F9C4CC9FC4A}" type="presParOf" srcId="{D3E15704-B5AD-4D89-9077-029434E3A4D5}" destId="{97361451-86C1-4B10-AEA3-A6E8B3ABBE20}" srcOrd="0" destOrd="0" presId="urn:microsoft.com/office/officeart/2005/8/layout/vList4"/>
    <dgm:cxn modelId="{27B0785D-403B-4130-B343-2BEE436F0EE8}" type="presParOf" srcId="{97361451-86C1-4B10-AEA3-A6E8B3ABBE20}" destId="{2364AD7E-39DD-4343-9692-A5C962850475}" srcOrd="0" destOrd="0" presId="urn:microsoft.com/office/officeart/2005/8/layout/vList4"/>
    <dgm:cxn modelId="{FB599E91-06CF-43EC-B481-B6492BF059CC}" type="presParOf" srcId="{97361451-86C1-4B10-AEA3-A6E8B3ABBE20}" destId="{FAEF4544-8702-4E90-9AAE-4682D46938F2}" srcOrd="1" destOrd="0" presId="urn:microsoft.com/office/officeart/2005/8/layout/vList4"/>
    <dgm:cxn modelId="{1633A643-91B8-4752-BAFB-0083C7ABFA6A}" type="presParOf" srcId="{97361451-86C1-4B10-AEA3-A6E8B3ABBE20}" destId="{FAF13B85-5715-454E-863D-F378798F525F}" srcOrd="2" destOrd="0" presId="urn:microsoft.com/office/officeart/2005/8/layout/vList4"/>
    <dgm:cxn modelId="{5E982963-221A-43E0-B378-8728CCA381BF}" type="presParOf" srcId="{D3E15704-B5AD-4D89-9077-029434E3A4D5}" destId="{956836B5-0861-4A25-BD8F-C5A9429628F2}" srcOrd="1" destOrd="0" presId="urn:microsoft.com/office/officeart/2005/8/layout/vList4"/>
    <dgm:cxn modelId="{ED3765A2-A800-435B-9E77-1769B190938B}" type="presParOf" srcId="{D3E15704-B5AD-4D89-9077-029434E3A4D5}" destId="{BCADBD9D-B86D-415E-A7EE-6B57AF030CFC}" srcOrd="2" destOrd="0" presId="urn:microsoft.com/office/officeart/2005/8/layout/vList4"/>
    <dgm:cxn modelId="{07E7C624-BC7E-4AE2-8762-0F3F26F96DC2}" type="presParOf" srcId="{BCADBD9D-B86D-415E-A7EE-6B57AF030CFC}" destId="{3834FD3D-C833-4714-9C33-83E74651FDA3}" srcOrd="0" destOrd="0" presId="urn:microsoft.com/office/officeart/2005/8/layout/vList4"/>
    <dgm:cxn modelId="{D4110836-28B1-4E3B-834E-40BF8A90DBBD}" type="presParOf" srcId="{BCADBD9D-B86D-415E-A7EE-6B57AF030CFC}" destId="{42595C19-6DB9-41B8-A58C-E96511DF72C4}" srcOrd="1" destOrd="0" presId="urn:microsoft.com/office/officeart/2005/8/layout/vList4"/>
    <dgm:cxn modelId="{17AF36AA-D60C-4F30-AFCF-6088D7B1BC96}" type="presParOf" srcId="{BCADBD9D-B86D-415E-A7EE-6B57AF030CFC}" destId="{BD7C4E02-493A-41D0-9D4C-131D1288BD1C}" srcOrd="2" destOrd="0" presId="urn:microsoft.com/office/officeart/2005/8/layout/vList4"/>
    <dgm:cxn modelId="{8E297D81-229B-4E3A-A5FC-8E009F99B996}" type="presParOf" srcId="{D3E15704-B5AD-4D89-9077-029434E3A4D5}" destId="{F5D6098F-C542-4B38-A500-50CAB9551A5A}" srcOrd="3" destOrd="0" presId="urn:microsoft.com/office/officeart/2005/8/layout/vList4"/>
    <dgm:cxn modelId="{33C7CB1A-CDBA-4D1D-A8B9-7B0994C3F255}" type="presParOf" srcId="{D3E15704-B5AD-4D89-9077-029434E3A4D5}" destId="{F0AE37A1-ED40-4D0D-8308-C9E3C80C6CC1}" srcOrd="4" destOrd="0" presId="urn:microsoft.com/office/officeart/2005/8/layout/vList4"/>
    <dgm:cxn modelId="{1B4CAA2E-8C3E-4B29-A9EE-DD2368F934EB}" type="presParOf" srcId="{F0AE37A1-ED40-4D0D-8308-C9E3C80C6CC1}" destId="{5C697FD4-BD2A-4966-B67D-0A2D0D7BF62C}" srcOrd="0" destOrd="0" presId="urn:microsoft.com/office/officeart/2005/8/layout/vList4"/>
    <dgm:cxn modelId="{2A03C177-98CE-4558-A922-C8315D3AAD8F}" type="presParOf" srcId="{F0AE37A1-ED40-4D0D-8308-C9E3C80C6CC1}" destId="{CECA4F3D-BE4E-41D9-94EA-BE165163DCFD}" srcOrd="1" destOrd="0" presId="urn:microsoft.com/office/officeart/2005/8/layout/vList4"/>
    <dgm:cxn modelId="{B2296BAD-31BF-484C-9C67-AED4AD72DD7D}" type="presParOf" srcId="{F0AE37A1-ED40-4D0D-8308-C9E3C80C6CC1}" destId="{F6F8B794-4BF0-44D8-8C62-6CD056945F6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4AD7E-39DD-4343-9692-A5C962850475}">
      <dsp:nvSpPr>
        <dsp:cNvPr id="0" name=""/>
        <dsp:cNvSpPr/>
      </dsp:nvSpPr>
      <dsp:spPr>
        <a:xfrm>
          <a:off x="0" y="64217"/>
          <a:ext cx="10738883" cy="1690428"/>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30 NOVEMBRE – 31 DICEMBRE (prorogato 15 gennaio-15 febbraio 2023)</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PREDISPOSIZIONE DEL PROGRAMMA</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RELAZIONE DEL DIRIGENTE</a:t>
          </a:r>
        </a:p>
      </dsp:txBody>
      <dsp:txXfrm>
        <a:off x="2312353" y="64217"/>
        <a:ext cx="8426530" cy="1690428"/>
      </dsp:txXfrm>
    </dsp:sp>
    <dsp:sp modelId="{FAEF4544-8702-4E90-9AAE-4682D46938F2}">
      <dsp:nvSpPr>
        <dsp:cNvPr id="0" name=""/>
        <dsp:cNvSpPr/>
      </dsp:nvSpPr>
      <dsp:spPr>
        <a:xfrm>
          <a:off x="164576" y="186909"/>
          <a:ext cx="2147776" cy="13166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4FD3D-C833-4714-9C33-83E74651FDA3}">
      <dsp:nvSpPr>
        <dsp:cNvPr id="0" name=""/>
        <dsp:cNvSpPr/>
      </dsp:nvSpPr>
      <dsp:spPr>
        <a:xfrm>
          <a:off x="0" y="1928125"/>
          <a:ext cx="10738883" cy="1645762"/>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30 GIUGNO</a:t>
          </a:r>
        </a:p>
        <a:p>
          <a:pPr marL="228600" lvl="1" indent="-228600" algn="l" defTabSz="1066800">
            <a:lnSpc>
              <a:spcPct val="90000"/>
            </a:lnSpc>
            <a:spcBef>
              <a:spcPct val="0"/>
            </a:spcBef>
            <a:spcAft>
              <a:spcPct val="15000"/>
            </a:spcAft>
            <a:buChar char="•"/>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VERIFICA DELLO STATO DI ATTUAZIONE DEL PROGRAMMA</a:t>
          </a:r>
        </a:p>
        <a:p>
          <a:pPr marL="228600" lvl="1" indent="-228600" algn="l" defTabSz="1066800">
            <a:lnSpc>
              <a:spcPct val="90000"/>
            </a:lnSpc>
            <a:spcBef>
              <a:spcPct val="0"/>
            </a:spcBef>
            <a:spcAft>
              <a:spcPct val="15000"/>
            </a:spcAft>
            <a:buChar char="•"/>
          </a:pPr>
          <a:r>
            <a:rPr lang="it-IT" sz="2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RELAZIONE DIRIGENTE (E DSGA)</a:t>
          </a:r>
        </a:p>
      </dsp:txBody>
      <dsp:txXfrm>
        <a:off x="2312353" y="1928125"/>
        <a:ext cx="8426530" cy="1645762"/>
      </dsp:txXfrm>
    </dsp:sp>
    <dsp:sp modelId="{42595C19-6DB9-41B8-A58C-E96511DF72C4}">
      <dsp:nvSpPr>
        <dsp:cNvPr id="0" name=""/>
        <dsp:cNvSpPr/>
      </dsp:nvSpPr>
      <dsp:spPr>
        <a:xfrm>
          <a:off x="164576" y="2019580"/>
          <a:ext cx="2147776" cy="13166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97FD4-BD2A-4966-B67D-0A2D0D7BF62C}">
      <dsp:nvSpPr>
        <dsp:cNvPr id="0" name=""/>
        <dsp:cNvSpPr/>
      </dsp:nvSpPr>
      <dsp:spPr>
        <a:xfrm>
          <a:off x="0" y="3665342"/>
          <a:ext cx="10738883" cy="1645762"/>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15 MARZO -30 APRILE</a:t>
          </a:r>
        </a:p>
        <a:p>
          <a:pPr marL="285750" lvl="1" indent="-285750" algn="l" defTabSz="1244600">
            <a:lnSpc>
              <a:spcPct val="90000"/>
            </a:lnSpc>
            <a:spcBef>
              <a:spcPct val="0"/>
            </a:spcBef>
            <a:spcAft>
              <a:spcPct val="15000"/>
            </a:spcAft>
            <a:buChar char="•"/>
          </a:pPr>
          <a:r>
            <a:rPr lang="it-IT"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DELIBERA CONTO CONSUNTIVO anno precedente con RELAZIONE DEL DS (E DSGA)</a:t>
          </a:r>
        </a:p>
      </dsp:txBody>
      <dsp:txXfrm>
        <a:off x="2312353" y="3665342"/>
        <a:ext cx="8426530" cy="1645762"/>
      </dsp:txXfrm>
    </dsp:sp>
    <dsp:sp modelId="{CECA4F3D-BE4E-41D9-94EA-BE165163DCFD}">
      <dsp:nvSpPr>
        <dsp:cNvPr id="0" name=""/>
        <dsp:cNvSpPr/>
      </dsp:nvSpPr>
      <dsp:spPr>
        <a:xfrm>
          <a:off x="164576" y="3829918"/>
          <a:ext cx="2147776" cy="13166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787C987-0DB8-4675-874A-80DAE79977E9}" type="datetimeFigureOut">
              <a:rPr lang="it-IT" smtClean="0"/>
              <a:t>08/12/2022</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E5C3A07-00CE-49E9-8803-780C5F60D8A9}" type="slidenum">
              <a:rPr lang="it-IT" smtClean="0"/>
              <a:t>‹N›</a:t>
            </a:fld>
            <a:endParaRPr lang="it-IT"/>
          </a:p>
        </p:txBody>
      </p:sp>
    </p:spTree>
    <p:extLst>
      <p:ext uri="{BB962C8B-B14F-4D97-AF65-F5344CB8AC3E}">
        <p14:creationId xmlns:p14="http://schemas.microsoft.com/office/powerpoint/2010/main" val="428191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orcoge.bergamo.it/miur-usr-altre-regioni/2015/06/12/rav-guida-al-rap&#8230;-autovalutazio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struzione.it/snv/allegati/2017/Mappa_degli_indicatori.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onsip.it/sites/consip.it/files/brochure2018_HI.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mazionemiur.it/wp-content/uploads/2019/01/MIUR_Io-Conto_Modulo-2_Attivit%C3%A0-negoziali__agg.gennaio2019.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rizzontescuola.it/programma-annuale-2019-nuovi-schemi-di-bilancio-piano-dei-conti-e-di-destinazio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flcgil.it/scuola/fondi-contrattuali-come-calcolare-i-fondi-mof-e-i-fondi-per-la-valorizzazione-del-personale-docente-dell-a-s-2018-2019.flc"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istruzione.it/allegati/2016/DM%20834_20150001.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Organi Collegiali della scuola sono stati istituiti nel 1974. quasi 50 anni fa e mostrano tutta la loro età. Da allora si sono sovrapposte norme, anche contrapposte, che non rendono facile consegnare una «ricetta» chiara per l’uso. Il maggior testo di riferimento è il Testo Unico della scuola del 1994, che raccoglie le norme fino ad allora vigenti.</a:t>
            </a:r>
          </a:p>
          <a:p>
            <a:r>
              <a:rPr lang="it-IT" dirty="0"/>
              <a:t>Dal 1999 però è introdotta l’autonomia scolastica che consente grandi margini di autoregolamentazione degli istituti scolastici (sempre dentro i limiti di legge).</a:t>
            </a:r>
          </a:p>
          <a:p>
            <a:endParaRPr lang="it-IT" dirty="0"/>
          </a:p>
          <a:p>
            <a:r>
              <a:rPr lang="it-IT" dirty="0"/>
              <a:t>Il ruolo della collegialità non è  cambiato: consentire che l’intera comunità scolastica partecipi e condivida i processi ed i progetti che portano al successo formativo di ragazzi e ragazze, cittadini pronti ad entrare nel mondo</a:t>
            </a:r>
          </a:p>
        </p:txBody>
      </p:sp>
      <p:sp>
        <p:nvSpPr>
          <p:cNvPr id="4" name="Segnaposto numero diapositiva 3"/>
          <p:cNvSpPr>
            <a:spLocks noGrp="1"/>
          </p:cNvSpPr>
          <p:nvPr>
            <p:ph type="sldNum" sz="quarter" idx="5"/>
          </p:nvPr>
        </p:nvSpPr>
        <p:spPr/>
        <p:txBody>
          <a:bodyPr/>
          <a:lstStyle/>
          <a:p>
            <a:fld id="{CE5C3A07-00CE-49E9-8803-780C5F60D8A9}" type="slidenum">
              <a:rPr lang="it-IT" smtClean="0"/>
              <a:t>1</a:t>
            </a:fld>
            <a:endParaRPr lang="it-IT"/>
          </a:p>
        </p:txBody>
      </p:sp>
    </p:spTree>
    <p:extLst>
      <p:ext uri="{BB962C8B-B14F-4D97-AF65-F5344CB8AC3E}">
        <p14:creationId xmlns:p14="http://schemas.microsoft.com/office/powerpoint/2010/main" val="283695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A578C6DB-C1BA-4D89-9433-7559D78DEE03}"/>
              </a:ext>
            </a:extLst>
          </p:cNvPr>
          <p:cNvSpPr>
            <a:spLocks noGrp="1" noRot="1" noChangeAspect="1" noChangeArrowheads="1" noTextEdit="1"/>
          </p:cNvSpPr>
          <p:nvPr>
            <p:ph type="sldImg"/>
          </p:nvPr>
        </p:nvSpPr>
        <p:spPr>
          <a:ln/>
        </p:spPr>
      </p:sp>
      <p:sp>
        <p:nvSpPr>
          <p:cNvPr id="46083" name="Segnaposto note 2">
            <a:extLst>
              <a:ext uri="{FF2B5EF4-FFF2-40B4-BE49-F238E27FC236}">
                <a16:creationId xmlns:a16="http://schemas.microsoft.com/office/drawing/2014/main" id="{A55B3081-2032-492D-8766-7D4B868FC53A}"/>
              </a:ext>
            </a:extLst>
          </p:cNvPr>
          <p:cNvSpPr>
            <a:spLocks noGrp="1" noChangeArrowheads="1"/>
          </p:cNvSpPr>
          <p:nvPr>
            <p:ph type="body" idx="1"/>
          </p:nvPr>
        </p:nvSpPr>
        <p:spPr>
          <a:xfrm>
            <a:off x="710407" y="4925407"/>
            <a:ext cx="5557043" cy="44281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t>Il  CDI  APPROVA IL PTOF (PIANO TRIENNALE DELL’OFFERTA FORMATIVA) OGNI TRE ANNI E ANNUALMENTE LE SUE VARIAZIONI (eventuali)</a:t>
            </a:r>
          </a:p>
          <a:p>
            <a:endParaRPr lang="it-IT" altLang="it-IT" dirty="0"/>
          </a:p>
          <a:p>
            <a:pPr defTabSz="990752"/>
            <a:r>
              <a:rPr lang="it-IT" altLang="it-IT" dirty="0"/>
              <a:t>Il documento principale della scuola, quello che la racconta e ne rappresenta la carta d’identità didattica, educativa, progettuale, di visione, che ne definisce le priorità, gli assi portanti….è il PTOF che parte sempre con l’analisi di contesto, le finalità e gli obiettivi che si vogliono raggiungere, le attività e i progetti formativi dell’istituto. Non somma di progetti, scelti in base alla gratuità: si decide secondo un pensiero educativo complessivo rispetto ai contesti e ai bisogni degli studenti. Lo scrivono i docenti, seguendo linee di indirizzo e obiettivi di miglioramento definiti dal dirigente scolastico</a:t>
            </a:r>
          </a:p>
          <a:p>
            <a:endParaRPr lang="it-IT" altLang="it-IT" dirty="0"/>
          </a:p>
          <a:p>
            <a:r>
              <a:rPr lang="it-IT" altLang="it-IT" dirty="0"/>
              <a:t>Quasi tutto negli organi collegiali ruota in modo più o meno consapevole e coerente attorno al PTOF., anche la parte finanziaria</a:t>
            </a:r>
          </a:p>
          <a:p>
            <a:r>
              <a:rPr lang="it-IT" altLang="it-IT" dirty="0"/>
              <a:t>Tutti i PTOF delle scuole italiane sono pubblicati sul portale «Scuola in chiaro» del Ministero</a:t>
            </a:r>
          </a:p>
          <a:p>
            <a:endParaRPr lang="it-IT" altLang="it-IT" dirty="0"/>
          </a:p>
          <a:p>
            <a:r>
              <a:rPr lang="it-IT" altLang="it-IT" dirty="0"/>
              <a:t>Il termine del mese di ottobre  per deliberare modifiche è ordinatorio (significa «di norma»), non perentorio. Il PTOF può comunque essere aggiornato solo fino alla data delle iscrizioni per consentire all’utenza che si vuole iscrivere di conoscere l’offerta formativa dell’istituto.</a:t>
            </a:r>
          </a:p>
          <a:p>
            <a:r>
              <a:rPr lang="it-IT" altLang="it-IT" dirty="0"/>
              <a:t>Il documento va letto, per capire come deliberare  in consiglio di istituto il prossimo documento: il programma annuale (attribuisce le risorse in modo coerente al PTOF)</a:t>
            </a:r>
          </a:p>
          <a:p>
            <a:endParaRPr lang="it-IT" altLang="it-IT" dirty="0"/>
          </a:p>
        </p:txBody>
      </p:sp>
      <p:sp>
        <p:nvSpPr>
          <p:cNvPr id="46084" name="Segnaposto numero diapositiva 3">
            <a:extLst>
              <a:ext uri="{FF2B5EF4-FFF2-40B4-BE49-F238E27FC236}">
                <a16:creationId xmlns:a16="http://schemas.microsoft.com/office/drawing/2014/main" id="{2794B404-D90D-444D-91A8-AE5559F886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37C483B-CE14-4F10-91F6-9BD2291FFFC0}" type="slidenum">
              <a:rPr lang="it-IT" altLang="it-IT" sz="1400">
                <a:latin typeface="Tahoma" panose="020B0604030504040204" pitchFamily="34" charset="0"/>
              </a:rPr>
              <a:pPr>
                <a:spcBef>
                  <a:spcPct val="0"/>
                </a:spcBef>
              </a:pPr>
              <a:t>10</a:t>
            </a:fld>
            <a:endParaRPr lang="it-IT" altLang="it-IT" sz="140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ACA10689-3D18-4190-9048-EE87B1426DFD}"/>
              </a:ext>
            </a:extLst>
          </p:cNvPr>
          <p:cNvSpPr>
            <a:spLocks noGrp="1" noRot="1" noChangeAspect="1" noChangeArrowheads="1" noTextEdit="1"/>
          </p:cNvSpPr>
          <p:nvPr>
            <p:ph type="sldImg"/>
          </p:nvPr>
        </p:nvSpPr>
        <p:spPr>
          <a:ln/>
        </p:spPr>
      </p:sp>
      <p:sp>
        <p:nvSpPr>
          <p:cNvPr id="50179" name="Segnaposto note 2">
            <a:extLst>
              <a:ext uri="{FF2B5EF4-FFF2-40B4-BE49-F238E27FC236}">
                <a16:creationId xmlns:a16="http://schemas.microsoft.com/office/drawing/2014/main" id="{83D51B91-A6D9-4A41-A71A-B44FDEF197A2}"/>
              </a:ext>
            </a:extLst>
          </p:cNvPr>
          <p:cNvSpPr>
            <a:spLocks noGrp="1" noChangeArrowheads="1"/>
          </p:cNvSpPr>
          <p:nvPr>
            <p:ph type="body" idx="1"/>
          </p:nvPr>
        </p:nvSpPr>
        <p:spPr>
          <a:xfrm>
            <a:off x="381711" y="4925408"/>
            <a:ext cx="6460809" cy="4552422"/>
          </a:xfr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ltLang="it-IT" sz="1100" dirty="0"/>
              <a:t>Il Consiglio di Istituto delibera il programma annuale, cioè decide come impiegare le risorse a sua disposizione per rendere possibile il miglioramento dell’istituto e la realizzazione della progettualità prevista nel PTOF (PIANO TRIENNALE DELL’OFFERTA FORMATIVA)</a:t>
            </a:r>
          </a:p>
          <a:p>
            <a:endParaRPr lang="it-IT" altLang="it-IT" sz="1100" dirty="0"/>
          </a:p>
          <a:p>
            <a:r>
              <a:rPr lang="it-IT" altLang="it-IT" sz="1100" dirty="0"/>
              <a:t>Anche questo è un percorso circolare: che prevede per step diversi documenti della scuola. Li trovate nell’area Amministrazione trasparente, oppure in area dedicata, o ancora con link  a «</a:t>
            </a:r>
            <a:r>
              <a:rPr lang="it-IT" altLang="it-IT" sz="1100" dirty="0" err="1"/>
              <a:t>scuolainchiaro</a:t>
            </a:r>
            <a:r>
              <a:rPr lang="it-IT" altLang="it-IT" sz="1100" dirty="0"/>
              <a:t>» sui siti web del vostro istituto</a:t>
            </a:r>
          </a:p>
          <a:p>
            <a:r>
              <a:rPr lang="it-IT" altLang="it-IT" sz="1100" dirty="0"/>
              <a:t>-il RAV, rapporto di autovalutazione. La scuola descrive i suoi dati di contesto, i suoi punti di forza e i suoi punti critici a partire da indicatori fissati dal ministero. </a:t>
            </a:r>
          </a:p>
          <a:p>
            <a:r>
              <a:rPr lang="it-IT" altLang="it-IT" sz="1100" b="1" dirty="0">
                <a:solidFill>
                  <a:srgbClr val="002060"/>
                </a:solidFill>
                <a:hlinkClick r:id="rId3"/>
              </a:rPr>
              <a:t>https://www.coorcoge.bergamo.it/miur-usr-altre-regioni/2015/06/12/rav-guida-al-rap…-autovalutazione/</a:t>
            </a:r>
            <a:r>
              <a:rPr lang="it-IT" altLang="it-IT" sz="1100" b="1" dirty="0">
                <a:solidFill>
                  <a:srgbClr val="002060"/>
                </a:solidFill>
              </a:rPr>
              <a:t> </a:t>
            </a:r>
            <a:r>
              <a:rPr lang="it-IT" altLang="it-IT" sz="1100" dirty="0">
                <a:solidFill>
                  <a:srgbClr val="002060"/>
                </a:solidFill>
              </a:rPr>
              <a:t> </a:t>
            </a:r>
            <a:r>
              <a:rPr lang="it-IT" altLang="it-IT" sz="1100" dirty="0"/>
              <a:t>Utile per una lettura del proprio istituto da diversi punti di vista</a:t>
            </a:r>
          </a:p>
          <a:p>
            <a:r>
              <a:rPr lang="it-IT" altLang="it-IT" sz="1100" dirty="0"/>
              <a:t>-il PDM, piano di miglioramento, che esplicita i punti su cui l’istituto intende investire per ottenere miglioramenti nell’anno, nel triennio</a:t>
            </a:r>
          </a:p>
          <a:p>
            <a:pPr marL="185766" indent="-185766">
              <a:buFontTx/>
              <a:buChar char="-"/>
            </a:pPr>
            <a:r>
              <a:rPr lang="it-IT" altLang="it-IT" sz="1100" dirty="0"/>
              <a:t>Il PTOF definisce la carta di identità della scuola, il suo contesto, le sue risorse, la sua organizzazione, le sue finalità ed obiettivi, i progetti ed i percorsi per raggiungerli….tenendo conto anche delle proposte degli organismi dei genitori e degli studenti.</a:t>
            </a:r>
          </a:p>
          <a:p>
            <a:pPr marL="185766" indent="-185766">
              <a:buFontTx/>
              <a:buChar char="-"/>
            </a:pPr>
            <a:r>
              <a:rPr lang="it-IT" altLang="it-IT" sz="1100" dirty="0"/>
              <a:t>Il PAI, piano annuale per l’inclusione, accompagna il PTOF pianificando gli interventi per includere chi ha bisogni educativi speciali (BES)</a:t>
            </a:r>
          </a:p>
          <a:p>
            <a:pPr marL="185766" indent="-185766">
              <a:buFontTx/>
              <a:buChar char="-"/>
            </a:pPr>
            <a:r>
              <a:rPr lang="it-IT" altLang="it-IT" sz="1100" dirty="0"/>
              <a:t>Il piano didattico-educativo delle classi non è pubblicato. Esprime il curricolo che traduce il PTOF per quella specifica classe (viene illustrato nel primo consiglio di classe ed ogni rappresentante può richiederne la visione in segreteria)</a:t>
            </a:r>
          </a:p>
          <a:p>
            <a:pPr marL="185766" indent="-185766">
              <a:buFontTx/>
              <a:buChar char="-"/>
            </a:pPr>
            <a:endParaRPr lang="it-IT" altLang="it-IT" sz="1100" dirty="0"/>
          </a:p>
          <a:p>
            <a:r>
              <a:rPr lang="it-IT" altLang="it-IT" sz="1100" dirty="0"/>
              <a:t>IL PROGRAMMA ANNUALE (bilancio preventivo) programma le entrate e le spese per attività e progetti, in ordine a priorità e obiettivi chiari, dichiarati  nel PTOF. E’ seguito da un momento di monitoraggio a fine giugno e poi rendicontato nel conto Consuntivo</a:t>
            </a:r>
          </a:p>
          <a:p>
            <a:endParaRPr lang="it-IT" alt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145143" y="4925408"/>
            <a:ext cx="6792685" cy="5074936"/>
          </a:xfrm>
          <a:ln>
            <a:solidFill>
              <a:srgbClr val="FF0000"/>
            </a:solidFill>
          </a:ln>
        </p:spPr>
        <p:txBody>
          <a:bodyPr/>
          <a:lstStyle/>
          <a:p>
            <a:pPr eaLnBrk="1" hangingPunct="1"/>
            <a:r>
              <a:rPr lang="it-IT" altLang="it-IT" sz="1100" dirty="0"/>
              <a:t>PREMESSA.</a:t>
            </a:r>
          </a:p>
          <a:p>
            <a:pPr eaLnBrk="1" hangingPunct="1"/>
            <a:r>
              <a:rPr lang="it-IT" altLang="it-IT" sz="1100" dirty="0"/>
              <a:t>Le normative che riguardano la scuola tendono a costruire un processo ideale e circolare per una scuola autoriflessiva, trasparente, confrontabile anche nel tempo: a questo tende la pubblicazione, in formato PDF o in forma navigabile on line sul portale del Ministero  SCUOLA IN CHIARO, di questi importanti documenti che hanno una stessa struttura per tutte le scuole italiane, accessibili a tutti e connessi uno all’altro:</a:t>
            </a:r>
          </a:p>
          <a:p>
            <a:pPr eaLnBrk="1" hangingPunct="1"/>
            <a:r>
              <a:rPr lang="it-IT" altLang="it-IT" sz="1100" dirty="0"/>
              <a:t>Entro AGOSTO 2022ogni scuola ha redatto la terza edizione del RAV (Rapporto di Autovalutazione), analizzando se stessa, il proprio miglioramento e le nuove prospettive. Inizia così un nuovo triennio di autovalutazione, entro questo anno scolastico. Qui la mappa degli indicatori utilizzati per l’autovalutazione </a:t>
            </a:r>
            <a:r>
              <a:rPr lang="it-IT" sz="1100" dirty="0">
                <a:hlinkClick r:id="rId3"/>
              </a:rPr>
              <a:t>https://www.istruzione.it/snv/allegati/2017/Mappa_degli_indicatori.pdf</a:t>
            </a:r>
            <a:endParaRPr lang="it-IT" altLang="it-IT" sz="1100" dirty="0"/>
          </a:p>
          <a:p>
            <a:pPr eaLnBrk="1" hangingPunct="1"/>
            <a:r>
              <a:rPr lang="it-IT" altLang="it-IT" sz="1100" dirty="0"/>
              <a:t>Il RAV è un Rapporto compilato dal Dirigente, necessariamente confrontandosi con la sua scuola (!) che dichiara caratteristiche, risultati formativi, risultati a distanza, rapporti con le famiglie e con il territorio i processi didattici ed educativi, l’inclusione, l’orientamento,… i punti di forza, i punti critici , le priorità di miglioramento. Il PIANO DI MIGLIORAMENTO che ne deriva descrive le priorità su cui la scuola vorrà investire nei tre anni successivi.</a:t>
            </a:r>
          </a:p>
          <a:p>
            <a:pPr eaLnBrk="1" hangingPunct="1"/>
            <a:r>
              <a:rPr lang="it-IT" altLang="it-IT" sz="1100" dirty="0"/>
              <a:t>Dopo l’analisi e la  valutazione dell’istituto, </a:t>
            </a:r>
            <a:r>
              <a:rPr lang="it-IT" altLang="it-IT" sz="1100" b="1" dirty="0"/>
              <a:t>il dirigente</a:t>
            </a:r>
            <a:r>
              <a:rPr lang="it-IT" altLang="it-IT" sz="1100" dirty="0"/>
              <a:t> ha predisposto le linee di indirizzo per il PTOF triennale che riprendono anche gli obiettivi di miglioramento, tenendo conto delle proposte delle famiglie e del territorio. Il PTOF 2022-25, redatto dai docenti, è approvato dal </a:t>
            </a:r>
            <a:r>
              <a:rPr lang="it-IT" altLang="it-IT" sz="1100" b="1" dirty="0"/>
              <a:t>CDI</a:t>
            </a:r>
            <a:r>
              <a:rPr lang="it-IT" altLang="it-IT" sz="1100" dirty="0"/>
              <a:t> entro il 31 ottobre, con possibilità di slittamento fino alla data delle nuove iscrizioni. Entro ottobre di ogni anno potrà essere rivisitato e modificato, con approvazione sempre del CDI</a:t>
            </a:r>
          </a:p>
          <a:p>
            <a:pPr eaLnBrk="1" hangingPunct="1"/>
            <a:r>
              <a:rPr lang="it-IT" altLang="it-IT" sz="1100" dirty="0"/>
              <a:t>Annualmente il </a:t>
            </a:r>
            <a:r>
              <a:rPr lang="it-IT" altLang="it-IT" sz="1100" b="1" dirty="0"/>
              <a:t>CDI</a:t>
            </a:r>
            <a:r>
              <a:rPr lang="it-IT" altLang="it-IT" sz="1100" dirty="0"/>
              <a:t> approva il PROGRAMMA ANNUALE: dichiara gli obiettivi del PTOF da perseguire durante l’anno, descrive le risorse presunte in entrata; definisce l’attribuzione delle risorse ad attività e progetti </a:t>
            </a:r>
            <a:r>
              <a:rPr lang="it-IT" altLang="it-IT" sz="1100" b="1" dirty="0"/>
              <a:t>coerenti con il PTOF</a:t>
            </a:r>
            <a:r>
              <a:rPr lang="it-IT" altLang="it-IT" sz="1100" dirty="0"/>
              <a:t>. Monitora a giugno come stanno andando le cose; relaziona con il consuntivo quali attività e progetti si sono svolti ma soprattutto se gli obiettivi sono stati raggiunti.</a:t>
            </a:r>
          </a:p>
          <a:p>
            <a:pPr eaLnBrk="1" hangingPunct="1"/>
            <a:r>
              <a:rPr lang="it-IT" altLang="it-IT" sz="1100" dirty="0"/>
              <a:t>A dicembre 2022 le scuole sono poi chiamate all’ultimo impegno del processo di valutazione: la redazione della RS, la Rendicontazione Sociale sul triennio precedente, per comunicare all’interno e all’esterno chi è, come lavora, con quali esiti, quali valori, quali processi, quali risultati… Insomma è la sintesi del lavoro triennale raccontato anche nei documenti precedenti. Conterà molto come verranno coinvolti tutti gli stakeholders, tra cui i genitori e gli studenti. Non è ancora pronto… tempi slittati</a:t>
            </a:r>
          </a:p>
          <a:p>
            <a:pPr eaLnBrk="1" hangingPunct="1"/>
            <a:endParaRPr lang="it-IT" altLang="it-IT" sz="1100" dirty="0"/>
          </a:p>
          <a:p>
            <a:pPr eaLnBrk="1" hangingPunct="1"/>
            <a:r>
              <a:rPr lang="it-IT" altLang="it-IT" sz="1100" dirty="0"/>
              <a:t>Cercate su SCUOLA IN CHIARO  a che punto è il vostro istituto e…navigate per conoscerlo! </a:t>
            </a:r>
          </a:p>
          <a:p>
            <a:endParaRPr lang="it-IT" dirty="0"/>
          </a:p>
        </p:txBody>
      </p:sp>
      <p:sp>
        <p:nvSpPr>
          <p:cNvPr id="4" name="Segnaposto numero diapositiva 3"/>
          <p:cNvSpPr>
            <a:spLocks noGrp="1"/>
          </p:cNvSpPr>
          <p:nvPr>
            <p:ph type="sldNum" sz="quarter" idx="5"/>
          </p:nvPr>
        </p:nvSpPr>
        <p:spPr/>
        <p:txBody>
          <a:bodyPr/>
          <a:lstStyle/>
          <a:p>
            <a:fld id="{CE5C3A07-00CE-49E9-8803-780C5F60D8A9}" type="slidenum">
              <a:rPr lang="it-IT" smtClean="0"/>
              <a:t>12</a:t>
            </a:fld>
            <a:endParaRPr lang="it-IT"/>
          </a:p>
        </p:txBody>
      </p:sp>
    </p:spTree>
    <p:extLst>
      <p:ext uri="{BB962C8B-B14F-4D97-AF65-F5344CB8AC3E}">
        <p14:creationId xmlns:p14="http://schemas.microsoft.com/office/powerpoint/2010/main" val="118025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81013" y="1279525"/>
            <a:ext cx="6140450" cy="3454400"/>
          </a:xfrm>
        </p:spPr>
      </p:sp>
      <p:sp>
        <p:nvSpPr>
          <p:cNvPr id="3" name="Segnaposto note 2"/>
          <p:cNvSpPr>
            <a:spLocks noGrp="1"/>
          </p:cNvSpPr>
          <p:nvPr>
            <p:ph type="body" idx="1"/>
          </p:nvPr>
        </p:nvSpPr>
        <p:spPr/>
        <p:txBody>
          <a:bodyPr/>
          <a:lstStyle/>
          <a:p>
            <a:r>
              <a:rPr lang="it-IT" dirty="0"/>
              <a:t>SUL PROGRAMMA ANNUALE: 3 momenti fondamentali per il CDI, tre momenti in cui il Dirigente relaziona PER SCRITTO al Consiglio di istituto sulla situazione degli obiettivi e dei progetti programmati.</a:t>
            </a:r>
          </a:p>
          <a:p>
            <a:endParaRPr lang="it-IT" dirty="0"/>
          </a:p>
          <a:p>
            <a:r>
              <a:rPr lang="it-IT" dirty="0"/>
              <a:t>Nel primo si prevede, si enunciano  le intenzioni dando poi al dirigente la possibilità di gestire secondo le indicazioni deliberate.</a:t>
            </a:r>
          </a:p>
          <a:p>
            <a:r>
              <a:rPr lang="it-IT" dirty="0"/>
              <a:t>Nel secondo, a fine anno scolastico,  si fa un primo bilancio e possono essere segnalati progetti che hanno molto funzionato, progetti che sono mancati, che non hanno dato risultati. E’ la fase della valutazione, per introdurre i possibili correttivi  da settembre. </a:t>
            </a:r>
          </a:p>
          <a:p>
            <a:pPr defTabSz="990752">
              <a:defRPr/>
            </a:pPr>
            <a:r>
              <a:rPr lang="it-IT" dirty="0"/>
              <a:t>Con il Comitato genitori è possibile un buon lavoro di bilancio e rilancio da portare come contributo ai lavori del Consiglio</a:t>
            </a:r>
          </a:p>
          <a:p>
            <a:endParaRPr lang="it-IT" dirty="0"/>
          </a:p>
          <a:p>
            <a:r>
              <a:rPr lang="it-IT" dirty="0"/>
              <a:t>La terza fase è ancora più fondamentale per la valutazione, perché si relazione su ciò che è davvero avvenuto (c’è stato equilibrio tra le classi, i corsi, i plessi? Ci sono stati vuoti? Possono essere fatte proposte diverse per il prossimo PTOF o i prossimi progetti? Quali attenzioni sottolineare? …)</a:t>
            </a:r>
          </a:p>
          <a:p>
            <a:endParaRPr lang="it-IT" dirty="0"/>
          </a:p>
          <a:p>
            <a:r>
              <a:rPr lang="it-IT" dirty="0"/>
              <a:t>Tenere conto di queste date consente di analizzare l’offerta formativa, i progetti ed i risultati con il Comitato genitori, con una più ampia riflessione sui bisogni degli alunni e degli studenti (e sulle contraddizioni ancora esistenti, definendo lo spazio di miglioramento possibile o necessario)</a:t>
            </a:r>
          </a:p>
        </p:txBody>
      </p:sp>
      <p:sp>
        <p:nvSpPr>
          <p:cNvPr id="4" name="Segnaposto numero diapositiva 3"/>
          <p:cNvSpPr>
            <a:spLocks noGrp="1"/>
          </p:cNvSpPr>
          <p:nvPr>
            <p:ph type="sldNum" sz="quarter" idx="5"/>
          </p:nvPr>
        </p:nvSpPr>
        <p:spPr/>
        <p:txBody>
          <a:bodyPr/>
          <a:lstStyle/>
          <a:p>
            <a:fld id="{CE5C3A07-00CE-49E9-8803-780C5F60D8A9}" type="slidenum">
              <a:rPr lang="it-IT" smtClean="0"/>
              <a:t>13</a:t>
            </a:fld>
            <a:endParaRPr lang="it-IT"/>
          </a:p>
        </p:txBody>
      </p:sp>
    </p:spTree>
    <p:extLst>
      <p:ext uri="{BB962C8B-B14F-4D97-AF65-F5344CB8AC3E}">
        <p14:creationId xmlns:p14="http://schemas.microsoft.com/office/powerpoint/2010/main" val="563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ALTRO COMPITO DEL CONSIGLIO: IL REGOLAMENTO</a:t>
            </a:r>
          </a:p>
          <a:p>
            <a:r>
              <a:rPr lang="it-IT" dirty="0"/>
              <a:t>Stabilisce tutte le regole di funzionamento della scuola, nella sua autonomia. </a:t>
            </a:r>
          </a:p>
          <a:p>
            <a:r>
              <a:rPr lang="it-IT" dirty="0"/>
              <a:t>Entrata e uscita, funzionamento degli organi collegiali, regolamento di disciplina, per le uscite, per l’utilizzo degli spazi, per viaggi e visite di istruzione, per la partecipazione….. sono esempi di temi regolamentati su cui delibera il Consiglio di Istituto.</a:t>
            </a:r>
          </a:p>
          <a:p>
            <a:endParaRPr lang="it-IT" dirty="0"/>
          </a:p>
          <a:p>
            <a:r>
              <a:rPr lang="it-IT" dirty="0"/>
              <a:t>Da ultimo il regolamento per l’emergenza Covid, sulla traccia dei decreti governativi. Steso dal Dirigente, si può chiedere legittimamente un passaggio in </a:t>
            </a:r>
            <a:r>
              <a:rPr lang="it-IT" dirty="0" err="1"/>
              <a:t>CdI</a:t>
            </a:r>
            <a:r>
              <a:rPr lang="it-IT" dirty="0"/>
              <a:t>.</a:t>
            </a:r>
          </a:p>
        </p:txBody>
      </p:sp>
      <p:sp>
        <p:nvSpPr>
          <p:cNvPr id="4" name="Segnaposto numero diapositiva 3"/>
          <p:cNvSpPr>
            <a:spLocks noGrp="1"/>
          </p:cNvSpPr>
          <p:nvPr>
            <p:ph type="sldNum" sz="quarter" idx="5"/>
          </p:nvPr>
        </p:nvSpPr>
        <p:spPr/>
        <p:txBody>
          <a:bodyPr/>
          <a:lstStyle/>
          <a:p>
            <a:fld id="{CE5C3A07-00CE-49E9-8803-780C5F60D8A9}" type="slidenum">
              <a:rPr lang="it-IT" smtClean="0"/>
              <a:t>14</a:t>
            </a:fld>
            <a:endParaRPr lang="it-IT"/>
          </a:p>
        </p:txBody>
      </p:sp>
    </p:spTree>
    <p:extLst>
      <p:ext uri="{BB962C8B-B14F-4D97-AF65-F5344CB8AC3E}">
        <p14:creationId xmlns:p14="http://schemas.microsoft.com/office/powerpoint/2010/main" val="17916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E5C3A07-00CE-49E9-8803-780C5F60D8A9}" type="slidenum">
              <a:rPr lang="it-IT" smtClean="0"/>
              <a:t>15</a:t>
            </a:fld>
            <a:endParaRPr lang="it-IT"/>
          </a:p>
        </p:txBody>
      </p:sp>
    </p:spTree>
    <p:extLst>
      <p:ext uri="{BB962C8B-B14F-4D97-AF65-F5344CB8AC3E}">
        <p14:creationId xmlns:p14="http://schemas.microsoft.com/office/powerpoint/2010/main" val="400494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0F2774B-7739-49ED-84F2-2E08CA0453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97138DB2-A315-4AF7-9B2E-F28712C00BE3}"/>
              </a:ext>
            </a:extLst>
          </p:cNvPr>
          <p:cNvSpPr>
            <a:spLocks noGrp="1"/>
          </p:cNvSpPr>
          <p:nvPr>
            <p:ph type="body" idx="1"/>
          </p:nvPr>
        </p:nvSpPr>
        <p:spPr>
          <a:xfrm>
            <a:off x="751681" y="5117306"/>
            <a:ext cx="5600700" cy="4203751"/>
          </a:xfrm>
          <a:noFill/>
          <a:ln>
            <a:solidFill>
              <a:srgbClr val="FF0000"/>
            </a:solidFill>
            <a:miter lim="800000"/>
            <a:headEnd/>
            <a:tailEnd/>
          </a:ln>
        </p:spPr>
        <p:txBody>
          <a:bodyPr/>
          <a:lstStyle/>
          <a:p>
            <a:pPr eaLnBrk="1" hangingPunct="1"/>
            <a:r>
              <a:rPr lang="it-IT" altLang="it-IT" dirty="0"/>
              <a:t>Obiettivi di miglioramento del nuovo bilancio scolastico, indicati dal MIUR</a:t>
            </a:r>
          </a:p>
          <a:p>
            <a:pPr eaLnBrk="1" hangingPunct="1"/>
            <a:endParaRPr lang="it-IT" altLang="it-IT" sz="800" dirty="0"/>
          </a:p>
          <a:p>
            <a:pPr eaLnBrk="1" hangingPunct="1"/>
            <a:r>
              <a:rPr lang="it-IT" altLang="it-IT" dirty="0"/>
              <a:t>Sicuramente la tempistica è meglio definita rispetto al vecchio regolamento (CON POSSIBILITA’ DI SLITTAMENTO AUTORIZZATO, come abbiamo visto.</a:t>
            </a:r>
          </a:p>
          <a:p>
            <a:pPr eaLnBrk="1" hangingPunct="1"/>
            <a:endParaRPr lang="it-IT" altLang="it-IT" sz="800" dirty="0"/>
          </a:p>
          <a:p>
            <a:pPr eaLnBrk="1" hangingPunct="1"/>
            <a:r>
              <a:rPr lang="it-IT" altLang="it-IT" dirty="0"/>
              <a:t>ACQUISTI TRAMITE CONSIP:  è una centrale per gli acquisti di beni e servizi del Ministero dell’Economia, che opera nelle scuole dal 2011 nell’esclusivo interesse del risparmio nell’Amministrazione Pubblica. Vedi qui la brochure che ne parla </a:t>
            </a:r>
            <a:r>
              <a:rPr lang="it-IT" dirty="0">
                <a:hlinkClick r:id="rId3"/>
              </a:rPr>
              <a:t>http://www.consip.it/sites/consip.it/files/brochure2018_HI.PDF</a:t>
            </a:r>
            <a:endParaRPr lang="it-IT" dirty="0"/>
          </a:p>
          <a:p>
            <a:pPr eaLnBrk="1" hangingPunct="1"/>
            <a:endParaRPr lang="it-IT" altLang="it-IT" sz="800" dirty="0"/>
          </a:p>
          <a:p>
            <a:pPr eaLnBrk="1" hangingPunct="1"/>
            <a:r>
              <a:rPr lang="it-IT" altLang="it-IT" dirty="0"/>
              <a:t>Le procedure dei bandi di gara appesantiscono senz’altro la tempistica e il lavoro burocratico delle segreterie (si ricorda che circa la metà degli Istituti scolastici non ha un DSGA (vengono nominati supplenti) o è sotto organico. E’ partito un concorso per assumerne, ma i tempi sono ancora lunghi. Molte difficoltà delle segreterie vengono da qui). Facilitare gli affidamenti per importi bassi e ragionevoli snellisce e velocizza gli adempimenti per i progetti, semplicemente chiedendo almeno cinque consultazioni/preventivi da valutare. </a:t>
            </a:r>
          </a:p>
          <a:p>
            <a:pPr eaLnBrk="1" hangingPunct="1"/>
            <a:endParaRPr lang="it-IT" altLang="it-IT" dirty="0"/>
          </a:p>
          <a:p>
            <a:pPr eaLnBrk="1" hangingPunct="1"/>
            <a:r>
              <a:rPr lang="it-IT" altLang="it-IT" dirty="0"/>
              <a:t>Per saperne di più sulle negoziazioni qui trovate la guida formativa del MIUR </a:t>
            </a:r>
            <a:r>
              <a:rPr lang="it-IT" dirty="0">
                <a:hlinkClick r:id="rId4"/>
              </a:rPr>
              <a:t>https://www.formazionemiur.it/wp-content/uploads/2019/01/MIUR_Io-Conto_Modulo-2_Attivit%C3%A0-negoziali__agg.gennaio2019.pdf</a:t>
            </a:r>
            <a:r>
              <a:rPr lang="it-IT" dirty="0"/>
              <a:t> </a:t>
            </a:r>
          </a:p>
          <a:p>
            <a:pPr eaLnBrk="1" hangingPunct="1"/>
            <a:r>
              <a:rPr lang="it-IT" dirty="0"/>
              <a:t>Nel regolamento di Istituto dovrebbe esserci un capitolo dedicato ai criteri e i limiti  per l’attività negoziale del Dirigente </a:t>
            </a:r>
            <a:endParaRPr lang="it-IT" altLang="it-IT" dirty="0"/>
          </a:p>
        </p:txBody>
      </p:sp>
      <p:sp>
        <p:nvSpPr>
          <p:cNvPr id="2" name="Segnaposto numero diapositiva 1">
            <a:extLst>
              <a:ext uri="{FF2B5EF4-FFF2-40B4-BE49-F238E27FC236}">
                <a16:creationId xmlns:a16="http://schemas.microsoft.com/office/drawing/2014/main" id="{3CEDBEBE-BC8D-4F8D-929D-D9E1DE1010F0}"/>
              </a:ext>
            </a:extLst>
          </p:cNvPr>
          <p:cNvSpPr>
            <a:spLocks noGrp="1"/>
          </p:cNvSpPr>
          <p:nvPr>
            <p:ph type="sldNum" sz="quarter" idx="5"/>
          </p:nvPr>
        </p:nvSpPr>
        <p:spPr/>
        <p:txBody>
          <a:bodyPr/>
          <a:lstStyle/>
          <a:p>
            <a:fld id="{23E0578C-0FEB-4F7F-ACE6-5C73EB76BEA8}" type="slidenum">
              <a:rPr lang="it-IT" smtClean="0"/>
              <a:t>16</a:t>
            </a:fld>
            <a:endParaRPr lang="it-IT"/>
          </a:p>
        </p:txBody>
      </p:sp>
      <p:sp>
        <p:nvSpPr>
          <p:cNvPr id="3" name="Rettangolo con angoli arrotondati 2">
            <a:extLst>
              <a:ext uri="{FF2B5EF4-FFF2-40B4-BE49-F238E27FC236}">
                <a16:creationId xmlns:a16="http://schemas.microsoft.com/office/drawing/2014/main" id="{B1E5E046-E10A-968B-EEC3-88B36D3AD2DD}"/>
              </a:ext>
            </a:extLst>
          </p:cNvPr>
          <p:cNvSpPr/>
          <p:nvPr/>
        </p:nvSpPr>
        <p:spPr>
          <a:xfrm>
            <a:off x="3307395" y="3943350"/>
            <a:ext cx="2683829" cy="39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rPr>
              <a:t>NUOVO  REGOLAMENTO  CONTABILE DAL 2018</a:t>
            </a:r>
          </a:p>
        </p:txBody>
      </p:sp>
    </p:spTree>
    <p:extLst>
      <p:ext uri="{BB962C8B-B14F-4D97-AF65-F5344CB8AC3E}">
        <p14:creationId xmlns:p14="http://schemas.microsoft.com/office/powerpoint/2010/main" val="358037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0CF5CE-1EAE-4240-95E4-9A477C04A3AB}"/>
              </a:ext>
            </a:extLst>
          </p:cNvPr>
          <p:cNvSpPr>
            <a:spLocks noGrp="1" noRot="1" noChangeAspect="1" noTextEdit="1"/>
          </p:cNvSpPr>
          <p:nvPr>
            <p:ph type="sldImg"/>
          </p:nvPr>
        </p:nvSpPr>
        <p:spPr bwMode="auto">
          <a:xfrm>
            <a:off x="685800" y="101441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8BB835CB-7741-45A6-8058-3DFC2D240D14}"/>
              </a:ext>
            </a:extLst>
          </p:cNvPr>
          <p:cNvSpPr>
            <a:spLocks noGrp="1"/>
          </p:cNvSpPr>
          <p:nvPr>
            <p:ph type="body" idx="1"/>
          </p:nvPr>
        </p:nvSpPr>
        <p:spPr>
          <a:xfrm>
            <a:off x="447675" y="4400549"/>
            <a:ext cx="6096000" cy="5095875"/>
          </a:xfrm>
          <a:noFill/>
          <a:ln>
            <a:solidFill>
              <a:srgbClr val="FF0000"/>
            </a:solidFill>
            <a:miter lim="800000"/>
            <a:headEnd/>
            <a:tailEnd/>
          </a:ln>
        </p:spPr>
        <p:txBody>
          <a:bodyPr/>
          <a:lstStyle/>
          <a:p>
            <a:pPr eaLnBrk="1" hangingPunct="1"/>
            <a:r>
              <a:rPr lang="it-IT" altLang="it-IT" sz="1200" dirty="0"/>
              <a:t>IL PROGRAMMA ANNUALE è CORPOSO: </a:t>
            </a:r>
            <a:r>
              <a:rPr lang="it-IT" altLang="it-IT" sz="1200" b="1" dirty="0"/>
              <a:t>Modello A: programma annuale IN SINTESI</a:t>
            </a:r>
            <a:r>
              <a:rPr lang="it-IT" altLang="it-IT" sz="1200" dirty="0"/>
              <a:t>;  </a:t>
            </a:r>
            <a:r>
              <a:rPr lang="it-IT" altLang="it-IT" sz="1200" dirty="0" err="1"/>
              <a:t>Mod</a:t>
            </a:r>
            <a:r>
              <a:rPr lang="it-IT" altLang="it-IT" sz="1200" dirty="0"/>
              <a:t> B: scheda illustrativa finanziaria di attività/progetti; </a:t>
            </a:r>
            <a:r>
              <a:rPr lang="it-IT" altLang="it-IT" sz="1200" dirty="0" err="1"/>
              <a:t>Mod</a:t>
            </a:r>
            <a:r>
              <a:rPr lang="it-IT" altLang="it-IT" sz="1200" dirty="0"/>
              <a:t> C: situazione amministrativa presunta; </a:t>
            </a:r>
            <a:r>
              <a:rPr lang="it-IT" altLang="it-IT" sz="1200" dirty="0" err="1"/>
              <a:t>Mod</a:t>
            </a:r>
            <a:r>
              <a:rPr lang="it-IT" altLang="it-IT" sz="1200" dirty="0"/>
              <a:t> D:utilizzo avanzo di amministrazione presunto; </a:t>
            </a:r>
            <a:r>
              <a:rPr lang="it-IT" altLang="it-IT" sz="1200" dirty="0" err="1"/>
              <a:t>Mod</a:t>
            </a:r>
            <a:r>
              <a:rPr lang="it-IT" altLang="it-IT" sz="1200" dirty="0"/>
              <a:t> E: riassunto per tipo di spesa; ………</a:t>
            </a:r>
          </a:p>
          <a:p>
            <a:pPr eaLnBrk="1" hangingPunct="1"/>
            <a:endParaRPr lang="it-IT" altLang="it-IT" sz="1200" dirty="0"/>
          </a:p>
          <a:p>
            <a:r>
              <a:rPr lang="it-IT" altLang="it-IT" sz="1200" dirty="0"/>
              <a:t>Qui trovate nei 3 allegati tutti gli schemi utilizzati dalle scuole, ma meglio cercare direttamente quello compilato nel 2021 dal vostro Istituto: </a:t>
            </a:r>
            <a:r>
              <a:rPr lang="it-IT" sz="1200" dirty="0">
                <a:hlinkClick r:id="rId3"/>
              </a:rPr>
              <a:t>https://www.orizzontescuola.it/programma-annuale-2019-nuovi-schemi-di-bilancio-piano-dei-conti-e-di-destinazione/</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In particolare:</a:t>
            </a:r>
          </a:p>
          <a:p>
            <a:r>
              <a:rPr lang="it-IT" sz="1200" b="0" i="0" kern="1200" dirty="0">
                <a:solidFill>
                  <a:schemeClr val="tx1"/>
                </a:solidFill>
                <a:effectLst/>
                <a:latin typeface="+mn-lt"/>
                <a:ea typeface="+mn-ea"/>
                <a:cs typeface="+mn-cs"/>
              </a:rPr>
              <a:t>l’Allegato 1 contiene il file con l’elenco di tutti i conti, sezione entrate e sezione spese, che dovranno essere utilizzati dalle istituzioni scolastiche per effettuare le registrazioni contabili; i codici delle voci sono indicati dal Ministero;</a:t>
            </a:r>
          </a:p>
          <a:p>
            <a:r>
              <a:rPr lang="it-IT" sz="1200" b="0" i="0" kern="1200" dirty="0">
                <a:solidFill>
                  <a:schemeClr val="tx1"/>
                </a:solidFill>
                <a:effectLst/>
                <a:latin typeface="+mn-lt"/>
                <a:ea typeface="+mn-ea"/>
                <a:cs typeface="+mn-cs"/>
              </a:rPr>
              <a:t>l’Allegato 2 contiene il file con gli schemi di bilancio A, B, C, D, </a:t>
            </a:r>
            <a:r>
              <a:rPr lang="it-IT" sz="1200" b="0" i="0" kern="1200" dirty="0" err="1">
                <a:solidFill>
                  <a:schemeClr val="tx1"/>
                </a:solidFill>
                <a:effectLst/>
                <a:latin typeface="+mn-lt"/>
                <a:ea typeface="+mn-ea"/>
                <a:cs typeface="+mn-cs"/>
              </a:rPr>
              <a:t>ecc</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ecc</a:t>
            </a:r>
            <a:r>
              <a:rPr lang="it-IT" sz="1200" b="0" i="0" kern="1200" dirty="0">
                <a:solidFill>
                  <a:schemeClr val="tx1"/>
                </a:solidFill>
                <a:effectLst/>
                <a:latin typeface="+mn-lt"/>
                <a:ea typeface="+mn-ea"/>
                <a:cs typeface="+mn-cs"/>
              </a:rPr>
              <a:t> che le scuole dovranno utilizzare per la rappresentazione dei fatti contabili nelle diverse fasi gestionali, dalla programmazione alla rendicontazione;</a:t>
            </a:r>
          </a:p>
          <a:p>
            <a:r>
              <a:rPr lang="it-IT" sz="1200" b="0" i="0" kern="1200" dirty="0">
                <a:solidFill>
                  <a:schemeClr val="tx1"/>
                </a:solidFill>
                <a:effectLst/>
                <a:latin typeface="+mn-lt"/>
                <a:ea typeface="+mn-ea"/>
                <a:cs typeface="+mn-cs"/>
              </a:rPr>
              <a:t>l’Allegato 3 contiene il file con  l’elenco delle destinazioni di spesa, intese come finalità di utilizzo delle risorse disponibili.</a:t>
            </a:r>
          </a:p>
          <a:p>
            <a:pPr eaLnBrk="1" hangingPunct="1"/>
            <a:endParaRPr lang="it-IT" altLang="it-IT" sz="1200" dirty="0"/>
          </a:p>
          <a:p>
            <a:pPr eaLnBrk="1" hangingPunct="1"/>
            <a:r>
              <a:rPr lang="it-IT" altLang="it-IT" sz="1200" b="1" dirty="0"/>
              <a:t>Il PROGRAMMA</a:t>
            </a:r>
            <a:r>
              <a:rPr lang="it-IT" altLang="it-IT" sz="1200" dirty="0"/>
              <a:t>, accompagnato dalla relazione del dirigente  che la Giunta esecutiva fa propria e poi propone al Consiglio di istituto, è diviso in due sezioni, quella delle entrate e quella delle spese. E’ affiancato da numerosi altri modelli specifici (es: sull’avanzo, sui progetti)</a:t>
            </a:r>
          </a:p>
          <a:p>
            <a:pPr eaLnBrk="1" hangingPunct="1"/>
            <a:r>
              <a:rPr lang="it-IT" altLang="it-IT" sz="1200" dirty="0"/>
              <a:t>Le entrate sono </a:t>
            </a:r>
            <a:r>
              <a:rPr lang="it-IT" altLang="it-IT" sz="1200" b="1" dirty="0"/>
              <a:t>aggregate</a:t>
            </a:r>
            <a:r>
              <a:rPr lang="it-IT" altLang="it-IT" sz="1200" dirty="0"/>
              <a:t> per provenienza, le spese sono </a:t>
            </a:r>
            <a:r>
              <a:rPr lang="it-IT" altLang="it-IT" sz="1200" b="1" dirty="0"/>
              <a:t>aggregate</a:t>
            </a:r>
            <a:r>
              <a:rPr lang="it-IT" altLang="it-IT" sz="1200" dirty="0"/>
              <a:t> per attività e progetti</a:t>
            </a:r>
          </a:p>
          <a:p>
            <a:pPr eaLnBrk="1" hangingPunct="1"/>
            <a:r>
              <a:rPr lang="it-IT" altLang="it-IT" sz="1200" dirty="0"/>
              <a:t>È fondamentale leggere la relazione perché da lì si può comprendere non solo dove le risorse sono allocate, ma soprattutto la filosofia di spesa della scuola rispetto al contesto in cui si trova, agli obiettivi che si pone e all’aderenza con il PTOF. </a:t>
            </a:r>
          </a:p>
          <a:p>
            <a:pPr eaLnBrk="1" hangingPunct="1"/>
            <a:endParaRPr lang="it-IT" altLang="it-IT" sz="1200" dirty="0"/>
          </a:p>
          <a:p>
            <a:pPr eaLnBrk="1" hangingPunct="1"/>
            <a:r>
              <a:rPr lang="it-IT" altLang="it-IT" dirty="0"/>
              <a:t>IL CONTROLLO DEI CONTI è AFFIDATO AI REVISORI. Al Consiglio compete riflettere la logica delle spese (dove e perché)</a:t>
            </a:r>
          </a:p>
        </p:txBody>
      </p:sp>
      <p:sp>
        <p:nvSpPr>
          <p:cNvPr id="2" name="Segnaposto numero diapositiva 1">
            <a:extLst>
              <a:ext uri="{FF2B5EF4-FFF2-40B4-BE49-F238E27FC236}">
                <a16:creationId xmlns:a16="http://schemas.microsoft.com/office/drawing/2014/main" id="{025D3C09-C4B0-470E-8BC3-0ABBA2296261}"/>
              </a:ext>
            </a:extLst>
          </p:cNvPr>
          <p:cNvSpPr>
            <a:spLocks noGrp="1"/>
          </p:cNvSpPr>
          <p:nvPr>
            <p:ph type="sldNum" sz="quarter" idx="5"/>
          </p:nvPr>
        </p:nvSpPr>
        <p:spPr/>
        <p:txBody>
          <a:bodyPr/>
          <a:lstStyle/>
          <a:p>
            <a:fld id="{23E0578C-0FEB-4F7F-ACE6-5C73EB76BEA8}" type="slidenum">
              <a:rPr lang="it-IT" smtClean="0"/>
              <a:t>17</a:t>
            </a:fld>
            <a:endParaRPr lang="it-IT"/>
          </a:p>
        </p:txBody>
      </p:sp>
      <p:sp>
        <p:nvSpPr>
          <p:cNvPr id="5" name="Rettangolo con angoli arrotondati 4">
            <a:extLst>
              <a:ext uri="{FF2B5EF4-FFF2-40B4-BE49-F238E27FC236}">
                <a16:creationId xmlns:a16="http://schemas.microsoft.com/office/drawing/2014/main" id="{A3CECD0C-4678-0069-A508-F86416A8507A}"/>
              </a:ext>
            </a:extLst>
          </p:cNvPr>
          <p:cNvSpPr/>
          <p:nvPr/>
        </p:nvSpPr>
        <p:spPr>
          <a:xfrm>
            <a:off x="3648075" y="1143000"/>
            <a:ext cx="22669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DEL  PROGRAMMA ANNUALE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4EDCACD-2DB3-476F-B7CE-D20E15856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74BCE08F-7263-4D3E-BC6B-A29D3B4D31BD}"/>
              </a:ext>
            </a:extLst>
          </p:cNvPr>
          <p:cNvSpPr>
            <a:spLocks noGrp="1" noChangeArrowheads="1"/>
          </p:cNvSpPr>
          <p:nvPr>
            <p:ph type="body" idx="1"/>
          </p:nvPr>
        </p:nvSpPr>
        <p:spPr>
          <a:noFill/>
          <a:ln>
            <a:solidFill>
              <a:srgbClr val="FF0000"/>
            </a:solidFill>
          </a:ln>
        </p:spPr>
        <p:txBody>
          <a:bodyPr/>
          <a:lstStyle/>
          <a:p>
            <a:pPr eaLnBrk="1" hangingPunct="1"/>
            <a:r>
              <a:rPr lang="it-IT" altLang="it-IT" dirty="0"/>
              <a:t>LA RELAZIONE </a:t>
            </a:r>
            <a:r>
              <a:rPr lang="it-IT" altLang="it-IT" dirty="0" err="1"/>
              <a:t>é</a:t>
            </a:r>
            <a:r>
              <a:rPr lang="it-IT" altLang="it-IT" dirty="0"/>
              <a:t> la parte descrittiva del programma, in particolare spiega qualitativamente e quantitativamente le scelte.</a:t>
            </a:r>
          </a:p>
          <a:p>
            <a:pPr eaLnBrk="1" hangingPunct="1"/>
            <a:r>
              <a:rPr lang="it-IT" altLang="it-IT" dirty="0"/>
              <a:t>Predisposto da DS e DSGA, ha un passaggio in giunta (dove avviene una prima discussione) e poi arriva come PROPOSTA in Consiglio di Istituto, che può comunque effettuare valutazioni, controproposte, apportare modifiche al programma annuale prima di APPROVARE definitivamente.</a:t>
            </a:r>
          </a:p>
          <a:p>
            <a:pPr eaLnBrk="1" hangingPunct="1"/>
            <a:endParaRPr lang="it-IT" altLang="it-IT" dirty="0"/>
          </a:p>
          <a:p>
            <a:pPr eaLnBrk="1" hangingPunct="1"/>
            <a:r>
              <a:rPr lang="it-IT" altLang="it-IT" dirty="0"/>
              <a:t>ALTRE DUE RELAZIONI SEGUIRANNO LO SVILUPPO DEL PROGRAMMA:</a:t>
            </a:r>
          </a:p>
          <a:p>
            <a:pPr eaLnBrk="1" hangingPunct="1"/>
            <a:r>
              <a:rPr lang="it-IT" altLang="it-IT" dirty="0"/>
              <a:t>-ENTRO IL 30 GIUGNO per la fase di monitoraggio</a:t>
            </a:r>
          </a:p>
          <a:p>
            <a:pPr eaLnBrk="1" hangingPunct="1"/>
            <a:r>
              <a:rPr lang="it-IT" altLang="it-IT" dirty="0"/>
              <a:t>- CON IL CONSUNTIVO per descrivere le spese realmente effettuale e gli obiettivi raggiunti</a:t>
            </a:r>
          </a:p>
        </p:txBody>
      </p:sp>
      <p:sp>
        <p:nvSpPr>
          <p:cNvPr id="2" name="Segnaposto numero diapositiva 1">
            <a:extLst>
              <a:ext uri="{FF2B5EF4-FFF2-40B4-BE49-F238E27FC236}">
                <a16:creationId xmlns:a16="http://schemas.microsoft.com/office/drawing/2014/main" id="{232A520D-344E-4F17-ADAA-0590EC04F40E}"/>
              </a:ext>
            </a:extLst>
          </p:cNvPr>
          <p:cNvSpPr>
            <a:spLocks noGrp="1"/>
          </p:cNvSpPr>
          <p:nvPr>
            <p:ph type="sldNum" sz="quarter" idx="5"/>
          </p:nvPr>
        </p:nvSpPr>
        <p:spPr/>
        <p:txBody>
          <a:bodyPr/>
          <a:lstStyle/>
          <a:p>
            <a:fld id="{23E0578C-0FEB-4F7F-ACE6-5C73EB76BEA8}"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78EF48C-C4BB-4734-B898-9EEBC79820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789F15CF-ED35-42DC-8111-80E475EB16DA}"/>
              </a:ext>
            </a:extLst>
          </p:cNvPr>
          <p:cNvSpPr>
            <a:spLocks noGrp="1" noChangeArrowheads="1"/>
          </p:cNvSpPr>
          <p:nvPr>
            <p:ph type="body" idx="1"/>
          </p:nvPr>
        </p:nvSpPr>
        <p:spPr>
          <a:xfrm>
            <a:off x="685800" y="4400550"/>
            <a:ext cx="5486400" cy="4114800"/>
          </a:xfrm>
          <a:noFill/>
          <a:ln>
            <a:solidFill>
              <a:srgbClr val="FF0000"/>
            </a:solidFill>
            <a:miter lim="800000"/>
            <a:headEnd/>
            <a:tailEnd/>
          </a:ln>
        </p:spPr>
        <p:txBody>
          <a:bodyPr/>
          <a:lstStyle/>
          <a:p>
            <a:pPr eaLnBrk="1" hangingPunct="1">
              <a:lnSpc>
                <a:spcPct val="90000"/>
              </a:lnSpc>
              <a:spcBef>
                <a:spcPct val="0"/>
              </a:spcBef>
            </a:pPr>
            <a:r>
              <a:rPr lang="it-IT" altLang="it-IT" dirty="0"/>
              <a:t>In sintesi</a:t>
            </a:r>
          </a:p>
          <a:p>
            <a:pPr eaLnBrk="1" hangingPunct="1">
              <a:lnSpc>
                <a:spcPct val="90000"/>
              </a:lnSpc>
              <a:spcBef>
                <a:spcPct val="0"/>
              </a:spcBef>
            </a:pPr>
            <a:endParaRPr lang="it-IT" altLang="it-IT" dirty="0"/>
          </a:p>
          <a:p>
            <a:pPr eaLnBrk="1" hangingPunct="1">
              <a:lnSpc>
                <a:spcPct val="90000"/>
              </a:lnSpc>
            </a:pPr>
            <a:r>
              <a:rPr lang="it-IT" altLang="it-IT" dirty="0"/>
              <a:t>“I fondi assegnati dallo Stato sono destinati a attività di istruzione, formazione, orientamento </a:t>
            </a:r>
            <a:r>
              <a:rPr lang="it-IT" altLang="it-IT" b="1" dirty="0">
                <a:solidFill>
                  <a:schemeClr val="accent2"/>
                </a:solidFill>
              </a:rPr>
              <a:t>come previste ed organizzate nel piano dell'offerta formativa</a:t>
            </a:r>
            <a:r>
              <a:rPr lang="it-IT" altLang="it-IT" b="1" dirty="0"/>
              <a:t>”</a:t>
            </a:r>
          </a:p>
          <a:p>
            <a:pPr eaLnBrk="1" hangingPunct="1">
              <a:lnSpc>
                <a:spcPct val="90000"/>
              </a:lnSpc>
              <a:spcBef>
                <a:spcPct val="0"/>
              </a:spcBef>
            </a:pPr>
            <a:endParaRPr lang="it-IT" altLang="it-IT" dirty="0"/>
          </a:p>
          <a:p>
            <a:pPr eaLnBrk="1" hangingPunct="1">
              <a:lnSpc>
                <a:spcPct val="90000"/>
              </a:lnSpc>
              <a:spcBef>
                <a:spcPct val="0"/>
              </a:spcBef>
            </a:pPr>
            <a:r>
              <a:rPr lang="it-IT" altLang="it-IT" dirty="0"/>
              <a:t>Il PTOF è punto di partenza: pianifica e progetta  l’offerta formativa; il Programma annuale traduce in numeri il PTOF: definisce le risorse necessarie ed il loro impiego, così da consentire la migliore pianificazione e realizzazione.</a:t>
            </a:r>
          </a:p>
          <a:p>
            <a:pPr eaLnBrk="1" hangingPunct="1">
              <a:lnSpc>
                <a:spcPct val="90000"/>
              </a:lnSpc>
            </a:pPr>
            <a:r>
              <a:rPr lang="it-IT" altLang="it-IT" sz="1300" dirty="0"/>
              <a:t>Costruire un buon PTOF richiede che non sia un libro dei sogni ma una pianificazione coerente con gli obiettivi, i bisogni e le priorità,  essenziale ma certa, capace di lavorare per i risultati che si intendono ottenere</a:t>
            </a:r>
          </a:p>
          <a:p>
            <a:pPr eaLnBrk="1" hangingPunct="1">
              <a:lnSpc>
                <a:spcPct val="90000"/>
              </a:lnSpc>
            </a:pPr>
            <a:endParaRPr lang="it-IT" altLang="it-IT" sz="1000" dirty="0"/>
          </a:p>
          <a:p>
            <a:pPr eaLnBrk="1" hangingPunct="1">
              <a:lnSpc>
                <a:spcPct val="90000"/>
              </a:lnSpc>
            </a:pPr>
            <a:r>
              <a:rPr lang="it-IT" altLang="it-IT" b="1" dirty="0"/>
              <a:t>L’elaborazione dei progetti spetta all’organo tecnico, quindi ai docenti, secondo le linee di indirizzo predisposte dal Dirigente</a:t>
            </a:r>
            <a:r>
              <a:rPr lang="it-IT" altLang="it-IT" dirty="0"/>
              <a:t>. </a:t>
            </a:r>
            <a:r>
              <a:rPr lang="it-IT" altLang="it-IT" b="1" dirty="0"/>
              <a:t>L’approvazione è del CDI, cioè collegiale. </a:t>
            </a:r>
            <a:r>
              <a:rPr lang="it-IT" altLang="it-IT" dirty="0"/>
              <a:t>Attività e progetti vanno quantificati anche economicamente. Solo con la certezza delle risorse si può realizzare l’attività o il progetto</a:t>
            </a:r>
          </a:p>
          <a:p>
            <a:pPr eaLnBrk="1" hangingPunct="1">
              <a:lnSpc>
                <a:spcPct val="90000"/>
              </a:lnSpc>
            </a:pPr>
            <a:endParaRPr lang="it-IT" altLang="it-IT" b="1" dirty="0"/>
          </a:p>
          <a:p>
            <a:pPr eaLnBrk="1" hangingPunct="1">
              <a:lnSpc>
                <a:spcPct val="90000"/>
              </a:lnSpc>
            </a:pPr>
            <a:r>
              <a:rPr lang="it-IT" altLang="it-IT" b="1" dirty="0"/>
              <a:t>BUONE PRASSI</a:t>
            </a:r>
          </a:p>
          <a:p>
            <a:pPr eaLnBrk="1" hangingPunct="1">
              <a:lnSpc>
                <a:spcPct val="90000"/>
              </a:lnSpc>
            </a:pPr>
            <a:r>
              <a:rPr lang="it-IT" altLang="it-IT" dirty="0"/>
              <a:t>Per valorizzare la collegialità in termini di condivisione SU ALCUNI TEMI COMPLESSI IL CDI può deliberare di costituire una COMMISSIONE MISTA DI LAVORO. Di solito si fa per modificare il REGOLAMENTO, in qualche raro caso anche sul PTOF.</a:t>
            </a:r>
          </a:p>
          <a:p>
            <a:pPr eaLnBrk="1" hangingPunct="1">
              <a:lnSpc>
                <a:spcPct val="90000"/>
              </a:lnSpc>
            </a:pPr>
            <a:endParaRPr lang="it-IT" altLang="it-IT" dirty="0"/>
          </a:p>
          <a:p>
            <a:pPr eaLnBrk="1" hangingPunct="1">
              <a:lnSpc>
                <a:spcPct val="90000"/>
              </a:lnSpc>
            </a:pPr>
            <a:r>
              <a:rPr lang="it-IT" altLang="it-IT" dirty="0"/>
              <a:t>In ogni caso il Comitato Genitori o una singola componente del CDI può far pervenire al Dirigente, al Collegio Docenti , al CDI osservazioni, pareri, proposte.</a:t>
            </a:r>
          </a:p>
        </p:txBody>
      </p:sp>
      <p:sp>
        <p:nvSpPr>
          <p:cNvPr id="2" name="Segnaposto numero diapositiva 1">
            <a:extLst>
              <a:ext uri="{FF2B5EF4-FFF2-40B4-BE49-F238E27FC236}">
                <a16:creationId xmlns:a16="http://schemas.microsoft.com/office/drawing/2014/main" id="{B8B5DC8D-9F12-4D83-892A-CDDE04BA7745}"/>
              </a:ext>
            </a:extLst>
          </p:cNvPr>
          <p:cNvSpPr>
            <a:spLocks noGrp="1"/>
          </p:cNvSpPr>
          <p:nvPr>
            <p:ph type="sldNum" sz="quarter" idx="5"/>
          </p:nvPr>
        </p:nvSpPr>
        <p:spPr/>
        <p:txBody>
          <a:bodyPr/>
          <a:lstStyle/>
          <a:p>
            <a:fld id="{23E0578C-0FEB-4F7F-ACE6-5C73EB76BEA8}"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0148B7-1BFA-4192-8D98-53D0100C831F}"/>
              </a:ext>
            </a:extLst>
          </p:cNvPr>
          <p:cNvSpPr txBox="1">
            <a:spLocks noGrp="1" noChangeArrowheads="1"/>
          </p:cNvSpPr>
          <p:nvPr/>
        </p:nvSpPr>
        <p:spPr bwMode="auto">
          <a:xfrm>
            <a:off x="4017415" y="10611304"/>
            <a:ext cx="3073493" cy="55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7" tIns="49524" rIns="99047" bIns="49524" anchor="b"/>
          <a:lstStyle>
            <a:lvl1pPr>
              <a:spcBef>
                <a:spcPct val="30000"/>
              </a:spcBef>
              <a:defRPr sz="1200">
                <a:solidFill>
                  <a:schemeClr val="tx1"/>
                </a:solidFill>
                <a:latin typeface="Times New Roman" panose="02020603050405020304" pitchFamily="18" charset="0"/>
              </a:defRPr>
            </a:lvl1pPr>
            <a:lvl2pPr marL="720725" indent="-276225">
              <a:spcBef>
                <a:spcPct val="30000"/>
              </a:spcBef>
              <a:defRPr sz="1200">
                <a:solidFill>
                  <a:schemeClr val="tx1"/>
                </a:solidFill>
                <a:latin typeface="Times New Roman" panose="02020603050405020304" pitchFamily="18" charset="0"/>
              </a:defRPr>
            </a:lvl2pPr>
            <a:lvl3pPr marL="1109663" indent="-222250">
              <a:spcBef>
                <a:spcPct val="30000"/>
              </a:spcBef>
              <a:defRPr sz="1200">
                <a:solidFill>
                  <a:schemeClr val="tx1"/>
                </a:solidFill>
                <a:latin typeface="Times New Roman" panose="02020603050405020304" pitchFamily="18" charset="0"/>
              </a:defRPr>
            </a:lvl3pPr>
            <a:lvl4pPr marL="1552575" indent="-220663">
              <a:spcBef>
                <a:spcPct val="30000"/>
              </a:spcBef>
              <a:defRPr sz="1200">
                <a:solidFill>
                  <a:schemeClr val="tx1"/>
                </a:solidFill>
                <a:latin typeface="Times New Roman" panose="02020603050405020304" pitchFamily="18" charset="0"/>
              </a:defRPr>
            </a:lvl4pPr>
            <a:lvl5pPr marL="1997075" indent="-222250">
              <a:spcBef>
                <a:spcPct val="30000"/>
              </a:spcBef>
              <a:defRPr sz="1200">
                <a:solidFill>
                  <a:schemeClr val="tx1"/>
                </a:solidFill>
                <a:latin typeface="Times New Roman" panose="02020603050405020304" pitchFamily="18" charset="0"/>
              </a:defRPr>
            </a:lvl5pPr>
            <a:lvl6pPr marL="2454275" indent="-22225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11475" indent="-22225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368675" indent="-22225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25875" indent="-22225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0AF38DB-BA26-44E7-9B3D-B67FC99AD909}" type="slidenum">
              <a:rPr lang="it-IT" altLang="it-IT">
                <a:solidFill>
                  <a:srgbClr val="000000"/>
                </a:solidFill>
                <a:latin typeface="Arial" panose="020B0604020202020204" pitchFamily="34" charset="0"/>
              </a:rPr>
              <a:pPr algn="r" eaLnBrk="1" hangingPunct="1">
                <a:spcBef>
                  <a:spcPct val="0"/>
                </a:spcBef>
              </a:pPr>
              <a:t>2</a:t>
            </a:fld>
            <a:endParaRPr lang="it-IT" altLang="it-IT">
              <a:solidFill>
                <a:srgbClr val="000000"/>
              </a:solidFill>
              <a:latin typeface="Arial" panose="020B0604020202020204" pitchFamily="34" charset="0"/>
            </a:endParaRPr>
          </a:p>
        </p:txBody>
      </p:sp>
      <p:sp>
        <p:nvSpPr>
          <p:cNvPr id="35843" name="Rectangle 2">
            <a:extLst>
              <a:ext uri="{FF2B5EF4-FFF2-40B4-BE49-F238E27FC236}">
                <a16:creationId xmlns:a16="http://schemas.microsoft.com/office/drawing/2014/main" id="{FAC1CD06-13D8-4DB9-B1B1-EF2E6A19231D}"/>
              </a:ext>
            </a:extLst>
          </p:cNvPr>
          <p:cNvSpPr>
            <a:spLocks noGrp="1" noRot="1" noChangeAspect="1" noChangeArrowheads="1" noTextEdit="1"/>
          </p:cNvSpPr>
          <p:nvPr>
            <p:ph type="sldImg"/>
          </p:nvPr>
        </p:nvSpPr>
        <p:spPr>
          <a:xfrm>
            <a:off x="0" y="1089025"/>
            <a:ext cx="6996113" cy="3937000"/>
          </a:xfrm>
          <a:ln/>
        </p:spPr>
      </p:sp>
      <p:sp>
        <p:nvSpPr>
          <p:cNvPr id="35844" name="Rectangle 3">
            <a:extLst>
              <a:ext uri="{FF2B5EF4-FFF2-40B4-BE49-F238E27FC236}">
                <a16:creationId xmlns:a16="http://schemas.microsoft.com/office/drawing/2014/main" id="{9511A43B-0C6C-4036-A7AC-91B3C062C159}"/>
              </a:ext>
            </a:extLst>
          </p:cNvPr>
          <p:cNvSpPr>
            <a:spLocks noGrp="1" noChangeArrowheads="1"/>
          </p:cNvSpPr>
          <p:nvPr>
            <p:ph type="body" idx="1"/>
          </p:nvPr>
        </p:nvSpPr>
        <p:spPr>
          <a:xfrm>
            <a:off x="103602" y="5207927"/>
            <a:ext cx="6888638" cy="4792107"/>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9047" tIns="49524" rIns="99047" bIns="49524"/>
          <a:lstStyle/>
          <a:p>
            <a:pPr eaLnBrk="1" hangingPunct="1"/>
            <a:r>
              <a:rPr lang="it-IT" altLang="it-IT" dirty="0"/>
              <a:t>Il CDI è Organo Collegiale: tutte le componenti della comunità scolastica ne fanno parte, tutti i ruoli sono presenti. </a:t>
            </a:r>
          </a:p>
          <a:p>
            <a:pPr eaLnBrk="1" hangingPunct="1"/>
            <a:endParaRPr lang="it-IT" altLang="it-IT" dirty="0"/>
          </a:p>
          <a:p>
            <a:pPr eaLnBrk="1" hangingPunct="1"/>
            <a:r>
              <a:rPr lang="it-IT" altLang="it-IT" dirty="0"/>
              <a:t>Il CDI come cuore pulsante, come «Laboratorio di partecipazione»,  luogo della riflessione condivisa, della elaborazione di diverse spinte, di condivisione della direzione che l’istituto prenderà, di delibere consapevoli rispetto a ciò che serve agli studenti, alla loro formazione, al loro futuro. In un mondo complesso.</a:t>
            </a:r>
          </a:p>
          <a:p>
            <a:pPr eaLnBrk="1" hangingPunct="1"/>
            <a:endParaRPr lang="it-IT" altLang="it-IT" dirty="0"/>
          </a:p>
          <a:p>
            <a:pPr eaLnBrk="1" hangingPunct="1"/>
            <a:r>
              <a:rPr lang="it-IT" altLang="it-IT" dirty="0"/>
              <a:t>La scuola dell’autonomia può avere diversi stili, anche banalmente quello burocratico-formale. In questo caso si delibera dopo una rendicontazione verticistica, un dibattito veloce e poco tempo per l’approfondimento. </a:t>
            </a:r>
          </a:p>
          <a:p>
            <a:pPr eaLnBrk="1" hangingPunct="1"/>
            <a:r>
              <a:rPr lang="it-IT" altLang="it-IT" b="1" dirty="0"/>
              <a:t>Il Consiglio ha un ruolo non solo burocratico se riesce a sviluppare un circuito decisionale più partecipato e condiviso, quando i componenti del Consiglio e lo stesso dirigente ricevono </a:t>
            </a:r>
            <a:r>
              <a:rPr lang="it-IT" altLang="it-IT" dirty="0"/>
              <a:t>informazioni, pareri, proposte, dati di analisi (da chi? Dirigente, Collegio Docenti, Comitato Genitori, Comitato studentesco, Dipartimenti dell’Istituto, Reti a cui l’istituto aderisce, Ministero, realtà del territorio…..) rimandando orientamenti, linee guida, criteri, indirizzi, priorità, DELIBERE (a chi, come? Cosa e come arriva a docenti, genitori e studenti?). Realizzare una buona ed efficace comunicazione è difficilissimo: spesso succede che si prendono decisioni per sfinimento o per scadenze ravvicinate. A volte  la fretta è frustrante: calma, chiedete sempre e fatevi guidare dalla domanda, se ciò che state decidendo è ciò che serve agli studenti della vostra scuola.</a:t>
            </a:r>
          </a:p>
          <a:p>
            <a:pPr eaLnBrk="1" hangingPunct="1"/>
            <a:endParaRPr lang="it-IT" altLang="it-IT" dirty="0"/>
          </a:p>
          <a:p>
            <a:pPr eaLnBrk="1" hangingPunct="1"/>
            <a:r>
              <a:rPr lang="it-IT" altLang="it-IT" b="1" dirty="0"/>
              <a:t>Il contesto territoriale sta diventando sempre più un influencer della scuola: è fonte di opportunità (per i Comprensivi basta pensare alla ricchezza del piano per il diritto allo studio che l’amministrazione porta a scuola e alunni; per le superiori basta pensare all’influsso del mondo del lavoro, ai progetti culturali e non solo che il territorio offre)</a:t>
            </a:r>
          </a:p>
          <a:p>
            <a:pPr eaLnBrk="1" hangingPunct="1"/>
            <a:r>
              <a:rPr lang="it-IT" altLang="it-IT" b="1" dirty="0"/>
              <a:t>A volte il contesto territoriale impatta sull’organizzazione scolastica (basta pensare ai trasporti)</a:t>
            </a:r>
            <a:endParaRPr lang="it-IT" altLang="it-I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77967A5-878E-486E-BC7E-0D758660970A}"/>
              </a:ext>
            </a:extLst>
          </p:cNvPr>
          <p:cNvSpPr>
            <a:spLocks noGrp="1" noRot="1" noChangeAspect="1" noTextEdit="1"/>
          </p:cNvSpPr>
          <p:nvPr>
            <p:ph type="sldImg"/>
          </p:nvPr>
        </p:nvSpPr>
        <p:spPr bwMode="auto">
          <a:xfrm>
            <a:off x="103188" y="641350"/>
            <a:ext cx="6651625" cy="3741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0E7010F-201D-4556-B9A6-13B50367B97B}"/>
              </a:ext>
            </a:extLst>
          </p:cNvPr>
          <p:cNvSpPr>
            <a:spLocks noGrp="1"/>
          </p:cNvSpPr>
          <p:nvPr>
            <p:ph type="body" idx="1"/>
          </p:nvPr>
        </p:nvSpPr>
        <p:spPr>
          <a:xfrm>
            <a:off x="562706" y="4902200"/>
            <a:ext cx="5723794" cy="4508500"/>
          </a:xfrm>
          <a:noFill/>
          <a:ln>
            <a:solidFill>
              <a:srgbClr val="FF0000"/>
            </a:solidFill>
            <a:miter lim="800000"/>
            <a:headEnd/>
            <a:tailEnd/>
          </a:ln>
        </p:spPr>
        <p:txBody>
          <a:bodyPr/>
          <a:lstStyle/>
          <a:p>
            <a:pPr eaLnBrk="1" hangingPunct="1">
              <a:lnSpc>
                <a:spcPct val="80000"/>
              </a:lnSpc>
            </a:pPr>
            <a:r>
              <a:rPr lang="it-IT" altLang="it-IT" sz="1100" dirty="0"/>
              <a:t>L’individuazione delle risorse è un passo importante. Abbiamo le risorse? Tutte le attività e i progetti possono partire.</a:t>
            </a:r>
          </a:p>
          <a:p>
            <a:pPr eaLnBrk="1" hangingPunct="1">
              <a:lnSpc>
                <a:spcPct val="80000"/>
              </a:lnSpc>
            </a:pPr>
            <a:r>
              <a:rPr lang="it-IT" altLang="it-IT" sz="1100" dirty="0"/>
              <a:t>Non ci sono risorse sufficienti? O riaggiustiamo il tiro con una nuova progettazione, o ci diamo priorità, o cancelliamo progetti, o scegliamo la strada dell’economicità (gratuità), o troviamo altre risorse, o gli insegnanti lavorano comunque su base volontaria, o chiediamo ai genitori….</a:t>
            </a:r>
          </a:p>
          <a:p>
            <a:pPr eaLnBrk="1" hangingPunct="1">
              <a:lnSpc>
                <a:spcPct val="80000"/>
              </a:lnSpc>
            </a:pPr>
            <a:r>
              <a:rPr lang="it-IT" altLang="it-IT" sz="1100" dirty="0"/>
              <a:t>Il Consiglio di Istituto, sentite le diverse proposte, è chiamato a decidere in coerenza con l’analisi della situazione, i risultati da raggiungere, le priorità identificate. Si può aprire uno spazio di confronto approfondito sulla qualità della scuola e dei suoi progetti</a:t>
            </a:r>
          </a:p>
          <a:p>
            <a:pPr eaLnBrk="1" hangingPunct="1">
              <a:lnSpc>
                <a:spcPct val="80000"/>
              </a:lnSpc>
            </a:pPr>
            <a:endParaRPr lang="it-IT" altLang="it-IT" sz="1100" dirty="0"/>
          </a:p>
          <a:p>
            <a:pPr>
              <a:lnSpc>
                <a:spcPct val="80000"/>
              </a:lnSpc>
            </a:pPr>
            <a:r>
              <a:rPr lang="it-IT" altLang="it-IT" sz="1100" dirty="0"/>
              <a:t>PNRR= vedi slide seguente</a:t>
            </a:r>
          </a:p>
          <a:p>
            <a:pPr eaLnBrk="1" hangingPunct="1">
              <a:lnSpc>
                <a:spcPct val="80000"/>
              </a:lnSpc>
            </a:pPr>
            <a:endParaRPr lang="it-IT" altLang="it-IT" sz="1100" dirty="0"/>
          </a:p>
          <a:p>
            <a:pPr eaLnBrk="1" hangingPunct="1">
              <a:lnSpc>
                <a:spcPct val="80000"/>
              </a:lnSpc>
            </a:pPr>
            <a:r>
              <a:rPr lang="it-IT" altLang="it-IT" sz="1100" dirty="0"/>
              <a:t>FSE= è il fondo europeo che finanzia i Bandi PON, particolarmente numerosi negli ultimi anni. </a:t>
            </a:r>
          </a:p>
          <a:p>
            <a:pPr eaLnBrk="1" hangingPunct="1">
              <a:lnSpc>
                <a:spcPct val="80000"/>
              </a:lnSpc>
            </a:pPr>
            <a:r>
              <a:rPr lang="it-IT" altLang="it-IT" sz="1100" dirty="0"/>
              <a:t>FIS= Fondo di Istituto, viene erogato alla scuola all’interno del MOF. Serve per il funzionamento didattico-amministrativo</a:t>
            </a:r>
          </a:p>
          <a:p>
            <a:pPr eaLnBrk="1" hangingPunct="1">
              <a:lnSpc>
                <a:spcPct val="80000"/>
              </a:lnSpc>
            </a:pPr>
            <a:r>
              <a:rPr lang="it-IT" altLang="it-IT" sz="1100" dirty="0"/>
              <a:t>MOF= fondo per il  miglioramento dell’offerta formativa (entrate dallo Stato, in base a parametri predefiniti). Qui trovate una scheda che consente di calcolare il MOF del proprio istituto: </a:t>
            </a:r>
            <a:r>
              <a:rPr lang="it-IT" sz="1100" dirty="0">
                <a:hlinkClick r:id="rId3"/>
              </a:rPr>
              <a:t>http://m.flcgil.it/scuola/fondi-contrattuali-come-calcolare-i-fondi-mof-e-i-fondi-per-la-valorizzazione-del-personale-docente-dell-a-s-2018-2019.flc</a:t>
            </a:r>
            <a:r>
              <a:rPr lang="it-IT" sz="1100" dirty="0"/>
              <a:t>.  </a:t>
            </a:r>
          </a:p>
          <a:p>
            <a:pPr eaLnBrk="1" hangingPunct="1">
              <a:lnSpc>
                <a:spcPct val="80000"/>
              </a:lnSpc>
            </a:pPr>
            <a:r>
              <a:rPr lang="it-IT" sz="1100" dirty="0"/>
              <a:t>Nel DM 834/2015 la tabella per calcolare la dotazione ordinaria e per l’alternanza </a:t>
            </a:r>
            <a:r>
              <a:rPr lang="it-IT" sz="1100" dirty="0">
                <a:hlinkClick r:id="rId4"/>
              </a:rPr>
              <a:t>https://www.istruzione.it/allegati/2016/DM%20834_20150001.pdf</a:t>
            </a:r>
            <a:endParaRPr lang="it-IT" altLang="it-IT" sz="1100" dirty="0"/>
          </a:p>
          <a:p>
            <a:pPr eaLnBrk="1" hangingPunct="1">
              <a:lnSpc>
                <a:spcPct val="80000"/>
              </a:lnSpc>
            </a:pPr>
            <a:r>
              <a:rPr lang="it-IT" altLang="it-IT" sz="1100" dirty="0"/>
              <a:t>PDS= piano per il diritto allo studio (entrate dall’amministrazione locale per gli istituti comprensivi)</a:t>
            </a:r>
          </a:p>
          <a:p>
            <a:pPr eaLnBrk="1" hangingPunct="1">
              <a:lnSpc>
                <a:spcPct val="80000"/>
              </a:lnSpc>
            </a:pPr>
            <a:r>
              <a:rPr lang="it-IT" altLang="it-IT" sz="1100" dirty="0"/>
              <a:t>FONDINO (cosiddetto) è il contributo della provincia per le utenze e le piccole manutenzioni nelle scuole superiori</a:t>
            </a:r>
          </a:p>
          <a:p>
            <a:pPr eaLnBrk="1" hangingPunct="1">
              <a:lnSpc>
                <a:spcPct val="80000"/>
              </a:lnSpc>
            </a:pPr>
            <a:r>
              <a:rPr lang="it-IT" altLang="it-IT" sz="1100" dirty="0"/>
              <a:t>CONTRIBUTI FAMIGLIE: sono totalmente volontari ma sempre più indispensabili per dare continuità ai progetti. Anche gli IC si stanno attrezzando per chiederli alle loro famiglie. Il contributo è VOLONTARIO e non può essere imposto in alcun modo. Il loro impiego viene obbligatoriamente rendicontato.</a:t>
            </a:r>
          </a:p>
          <a:p>
            <a:pPr eaLnBrk="1" hangingPunct="1">
              <a:lnSpc>
                <a:spcPct val="80000"/>
              </a:lnSpc>
            </a:pPr>
            <a:endParaRPr lang="it-IT" altLang="it-IT" sz="1100" dirty="0"/>
          </a:p>
          <a:p>
            <a:pPr eaLnBrk="1" hangingPunct="1">
              <a:lnSpc>
                <a:spcPct val="80000"/>
              </a:lnSpc>
            </a:pPr>
            <a:r>
              <a:rPr lang="it-IT" altLang="it-IT" sz="1100" dirty="0"/>
              <a:t>Possono essere esercitate attività di sponsorizzazione di attività e progetti</a:t>
            </a:r>
          </a:p>
          <a:p>
            <a:pPr eaLnBrk="1" hangingPunct="1">
              <a:lnSpc>
                <a:spcPct val="80000"/>
              </a:lnSpc>
            </a:pPr>
            <a:r>
              <a:rPr lang="it-IT" altLang="it-IT" sz="1100" dirty="0"/>
              <a:t>Può essere attivato il ricorso alle piattaforme di crowdfunding, ossia per una raccolta fondi collettiva on line.</a:t>
            </a:r>
          </a:p>
        </p:txBody>
      </p:sp>
      <p:sp>
        <p:nvSpPr>
          <p:cNvPr id="2" name="Segnaposto numero diapositiva 1">
            <a:extLst>
              <a:ext uri="{FF2B5EF4-FFF2-40B4-BE49-F238E27FC236}">
                <a16:creationId xmlns:a16="http://schemas.microsoft.com/office/drawing/2014/main" id="{036196A9-A17C-4583-9F25-8B82224A5B9E}"/>
              </a:ext>
            </a:extLst>
          </p:cNvPr>
          <p:cNvSpPr>
            <a:spLocks noGrp="1"/>
          </p:cNvSpPr>
          <p:nvPr>
            <p:ph type="sldNum" sz="quarter" idx="5"/>
          </p:nvPr>
        </p:nvSpPr>
        <p:spPr/>
        <p:txBody>
          <a:bodyPr/>
          <a:lstStyle/>
          <a:p>
            <a:fld id="{23E0578C-0FEB-4F7F-ACE6-5C73EB76BEA8}"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FORTI ENTRATE ARRIVATE O IN ARRIVO PER LA SCUOLA. OBIETTIVI DEL PNRR RIGUARDANO GLI AMBIENTI DIGITALI, I LABORATORI, LE CLASSI PER UNA DIDATTICA INNOVATIVA</a:t>
            </a:r>
          </a:p>
          <a:p>
            <a:r>
              <a:rPr lang="it-IT" dirty="0"/>
              <a:t> Difficoltà:</a:t>
            </a:r>
          </a:p>
          <a:p>
            <a:pPr marL="171450" indent="-171450">
              <a:buFontTx/>
              <a:buChar char="-"/>
            </a:pPr>
            <a:r>
              <a:rPr lang="it-IT" dirty="0"/>
              <a:t>Tempistica  strettissima (progettualità entro dicembre: si prevede lo slittamento)</a:t>
            </a:r>
          </a:p>
          <a:p>
            <a:pPr marL="171450" indent="-171450">
              <a:buFontTx/>
              <a:buChar char="-"/>
            </a:pPr>
            <a:r>
              <a:rPr lang="it-IT" dirty="0"/>
              <a:t>Ricambio del personale neo assunto (sia di ruolo che, soprattutto, precario, tutto da formare)</a:t>
            </a:r>
          </a:p>
          <a:p>
            <a:pPr marL="171450" indent="-171450">
              <a:buFontTx/>
              <a:buChar char="-"/>
            </a:pPr>
            <a:r>
              <a:rPr lang="it-IT" dirty="0"/>
              <a:t>Segreterie con scarsità di personale, sia per numero che per competenze specifiche</a:t>
            </a:r>
          </a:p>
          <a:p>
            <a:pPr marL="171450" indent="-171450">
              <a:buFontTx/>
              <a:buChar char="-"/>
            </a:pPr>
            <a:r>
              <a:rPr lang="it-IT" dirty="0"/>
              <a:t>Difficoltà a realizzare i progetti in scadenza per ritardi nelle consegne</a:t>
            </a:r>
          </a:p>
          <a:p>
            <a:pPr marL="171450" indent="-171450">
              <a:buFontTx/>
              <a:buChar char="-"/>
            </a:pPr>
            <a:r>
              <a:rPr lang="it-IT" dirty="0"/>
              <a:t>Necessità di velocizzare i processi di delibera, ad es. per variazioni di bilancio frequenti</a:t>
            </a:r>
          </a:p>
          <a:p>
            <a:pPr marL="171450" indent="-171450">
              <a:buFontTx/>
              <a:buChar char="-"/>
            </a:pPr>
            <a:r>
              <a:rPr lang="it-IT" dirty="0"/>
              <a:t>Difficoltà di cassa quando sono necessari anticipi per ritardi nell’erogazione</a:t>
            </a:r>
          </a:p>
          <a:p>
            <a:pPr marL="171450" indent="-171450">
              <a:buFontTx/>
              <a:buChar char="-"/>
            </a:pPr>
            <a:r>
              <a:rPr lang="it-IT" dirty="0"/>
              <a:t>Sollecitazione da aziende ed enti e difficoltà a scegliere senza sbagliare</a:t>
            </a:r>
          </a:p>
          <a:p>
            <a:pPr marL="171450" indent="-171450">
              <a:buFontTx/>
              <a:buChar char="-"/>
            </a:pPr>
            <a:endParaRPr lang="it-IT" dirty="0"/>
          </a:p>
          <a:p>
            <a:pPr marL="171450" indent="-171450">
              <a:buFontTx/>
              <a:buChar char="-"/>
            </a:pPr>
            <a:r>
              <a:rPr lang="it-IT" dirty="0"/>
              <a:t>Una procedura corretta dovrebbe partire da una attenta analisi dei bisogni e degli obiettivi di quella scuola, per acquistare pacchetti o realizzare progetti che non finiscano nel semplice riempimento di oggetti e programmi digitali classi e scuola.</a:t>
            </a:r>
          </a:p>
          <a:p>
            <a:pPr marL="171450" indent="-171450">
              <a:buFontTx/>
              <a:buChar char="-"/>
            </a:pPr>
            <a:r>
              <a:rPr lang="it-IT" dirty="0"/>
              <a:t>Il MIUR (ora MIM) dovrebbe accompagnare e dare massimo supporto alle scuole per non disperdere risorse preziose ed irripetibili</a:t>
            </a:r>
          </a:p>
        </p:txBody>
      </p:sp>
      <p:sp>
        <p:nvSpPr>
          <p:cNvPr id="4" name="Segnaposto numero diapositiva 3"/>
          <p:cNvSpPr>
            <a:spLocks noGrp="1"/>
          </p:cNvSpPr>
          <p:nvPr>
            <p:ph type="sldNum" sz="quarter" idx="5"/>
          </p:nvPr>
        </p:nvSpPr>
        <p:spPr/>
        <p:txBody>
          <a:bodyPr/>
          <a:lstStyle/>
          <a:p>
            <a:fld id="{23E0578C-0FEB-4F7F-ACE6-5C73EB76BEA8}" type="slidenum">
              <a:rPr lang="it-IT" smtClean="0"/>
              <a:t>21</a:t>
            </a:fld>
            <a:endParaRPr lang="it-IT"/>
          </a:p>
        </p:txBody>
      </p:sp>
    </p:spTree>
    <p:extLst>
      <p:ext uri="{BB962C8B-B14F-4D97-AF65-F5344CB8AC3E}">
        <p14:creationId xmlns:p14="http://schemas.microsoft.com/office/powerpoint/2010/main" val="274005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a:extLst>
              <a:ext uri="{FF2B5EF4-FFF2-40B4-BE49-F238E27FC236}">
                <a16:creationId xmlns:a16="http://schemas.microsoft.com/office/drawing/2014/main" id="{00967D3E-A737-4846-B047-BFC19E67C6EF}"/>
              </a:ext>
            </a:extLst>
          </p:cNvPr>
          <p:cNvSpPr>
            <a:spLocks noGrp="1" noRot="1" noChangeAspect="1" noChangeArrowheads="1" noTextEdit="1"/>
          </p:cNvSpPr>
          <p:nvPr>
            <p:ph type="sldImg"/>
          </p:nvPr>
        </p:nvSpPr>
        <p:spPr>
          <a:ln/>
        </p:spPr>
      </p:sp>
      <p:sp>
        <p:nvSpPr>
          <p:cNvPr id="56323" name="Segnaposto note 2">
            <a:extLst>
              <a:ext uri="{FF2B5EF4-FFF2-40B4-BE49-F238E27FC236}">
                <a16:creationId xmlns:a16="http://schemas.microsoft.com/office/drawing/2014/main" id="{0FCC9EDC-A17E-48B4-AE7D-D5A661B93513}"/>
              </a:ext>
            </a:extLst>
          </p:cNvPr>
          <p:cNvSpPr>
            <a:spLocks noGrp="1" noChangeArrowheads="1"/>
          </p:cNvSpPr>
          <p:nvPr>
            <p:ph type="body" idx="1"/>
          </p:nvPr>
        </p:nvSpPr>
        <p:spPr>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ltLang="it-IT" dirty="0"/>
              <a:t>Quali temi? DELIBERA SULLE FONTI DI FINANZIAMENTO.  COME UTILIZZARE  IL CONTRIBUTO VOLONTARIO</a:t>
            </a:r>
          </a:p>
          <a:p>
            <a:r>
              <a:rPr lang="it-IT" altLang="it-IT" dirty="0"/>
              <a:t>Una voce di bilancio importante, per la qualità della scuola,  in particolare nelle scuole superiori, è il contributo volontario versato dalle famiglie che ha consentito e consente l’ampliamento dell’offerta formativa, il potenziamento dei laboratori e dell’innovazione didattica…tutto ciò che offre ai ragazzi la possibilità di mettersi meglio in gioco con molteplici esperienze. </a:t>
            </a:r>
          </a:p>
          <a:p>
            <a:endParaRPr lang="it-IT" altLang="it-IT" dirty="0"/>
          </a:p>
          <a:p>
            <a:r>
              <a:rPr lang="it-IT" altLang="it-IT" dirty="0"/>
              <a:t>Il contributo volontario è importantissimo per la scuola ma è andato calando in questi anni. Alcuni dirigenti  hanno invertito il trend descrivendo a preventivo o a consuntivo alle famiglie, tutti i progetti finanziati con il contributo delle famiglie. Dal 2018 l’obbligo di rendere esplicito e rendicontato il contributo volontario è inserito nelle norme di bilancio</a:t>
            </a:r>
          </a:p>
          <a:p>
            <a:endParaRPr lang="it-IT" altLang="it-IT" dirty="0"/>
          </a:p>
          <a:p>
            <a:r>
              <a:rPr lang="it-IT" altLang="it-IT" dirty="0"/>
              <a:t>Al Vittorio Emanuele hanno ideato il bilancio partecipativo: studenti e genitori propongono on line idee di progetti da finanziare, tramite il contributo volontario, su cui poi votano.  </a:t>
            </a:r>
          </a:p>
          <a:p>
            <a:endParaRPr lang="it-IT" altLang="it-IT" dirty="0"/>
          </a:p>
          <a:p>
            <a:r>
              <a:rPr lang="it-IT" altLang="it-IT" dirty="0"/>
              <a:t>In questi ultimi anni le scuole hanno partecipato a bandi per ottenere risorse investibili soprattutto sulla digitalizzazione. Da qui al 2026 ci sarà la sfida dei fondi del PNRR (vedi avanti). Sono fondi vincolati e con una gestione burocratica intensa per le segreterie</a:t>
            </a:r>
          </a:p>
        </p:txBody>
      </p:sp>
      <p:sp>
        <p:nvSpPr>
          <p:cNvPr id="56324" name="Segnaposto numero diapositiva 3">
            <a:extLst>
              <a:ext uri="{FF2B5EF4-FFF2-40B4-BE49-F238E27FC236}">
                <a16:creationId xmlns:a16="http://schemas.microsoft.com/office/drawing/2014/main" id="{D3D568AD-A26C-476E-A1B9-0025227055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FB3AC1F-71CF-4018-BD17-B6245B0EE27E}" type="slidenum">
              <a:rPr lang="it-IT" altLang="it-IT" sz="1400">
                <a:latin typeface="Tahoma" panose="020B0604030504040204" pitchFamily="34" charset="0"/>
              </a:rPr>
              <a:pPr>
                <a:spcBef>
                  <a:spcPct val="0"/>
                </a:spcBef>
              </a:pPr>
              <a:t>22</a:t>
            </a:fld>
            <a:endParaRPr lang="it-IT" altLang="it-IT" sz="1400">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C3FBB92-F692-4542-B0F1-28554581C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B4C0225D-0374-4D0A-BECD-F23487AA7404}"/>
              </a:ext>
            </a:extLst>
          </p:cNvPr>
          <p:cNvSpPr>
            <a:spLocks noGrp="1"/>
          </p:cNvSpPr>
          <p:nvPr>
            <p:ph type="body" idx="1"/>
          </p:nvPr>
        </p:nvSpPr>
        <p:spPr>
          <a:noFill/>
          <a:ln>
            <a:solidFill>
              <a:srgbClr val="FF0000"/>
            </a:solidFill>
            <a:miter lim="800000"/>
            <a:headEnd/>
            <a:tailEnd/>
          </a:ln>
        </p:spPr>
        <p:txBody>
          <a:bodyPr/>
          <a:lstStyle/>
          <a:p>
            <a:pPr eaLnBrk="1" hangingPunct="1"/>
            <a:r>
              <a:rPr lang="it-IT" altLang="it-IT" dirty="0"/>
              <a:t>Le entrate della scuola possono essere registrate a bilancio solamente quando sono certe (una circolare del ministero, una delibera del comune, i versamenti delle famiglie, una sponsorizzazione,…). Possono essere vincolate da chi eroga i finanziamenti oppure lasciate all’autonomo impiego della scuola secondo le proprie esigenze e priorità</a:t>
            </a:r>
          </a:p>
          <a:p>
            <a:pPr eaLnBrk="1" hangingPunct="1"/>
            <a:endParaRPr lang="it-IT" altLang="it-IT" dirty="0"/>
          </a:p>
          <a:p>
            <a:pPr eaLnBrk="1" hangingPunct="1"/>
            <a:r>
              <a:rPr lang="it-IT" altLang="it-IT" dirty="0"/>
              <a:t>Le entrate debbono essere imputate a bilancio secondo la volontà espressa dal versante: molte sono pertanto vincolate,  altre invece non hanno vincoli di utilizzo chiaramente espressi e possono essere destinate liberamente ed indifferentemente dal Consiglio.</a:t>
            </a:r>
            <a:br>
              <a:rPr lang="it-IT" altLang="it-IT" dirty="0"/>
            </a:br>
            <a:endParaRPr lang="it-IT" altLang="it-IT" dirty="0"/>
          </a:p>
        </p:txBody>
      </p:sp>
      <p:sp>
        <p:nvSpPr>
          <p:cNvPr id="2" name="Segnaposto numero diapositiva 1">
            <a:extLst>
              <a:ext uri="{FF2B5EF4-FFF2-40B4-BE49-F238E27FC236}">
                <a16:creationId xmlns:a16="http://schemas.microsoft.com/office/drawing/2014/main" id="{D91430DD-7B0E-4749-B7C1-D436E082E3D3}"/>
              </a:ext>
            </a:extLst>
          </p:cNvPr>
          <p:cNvSpPr>
            <a:spLocks noGrp="1"/>
          </p:cNvSpPr>
          <p:nvPr>
            <p:ph type="sldNum" sz="quarter" idx="5"/>
          </p:nvPr>
        </p:nvSpPr>
        <p:spPr/>
        <p:txBody>
          <a:bodyPr/>
          <a:lstStyle/>
          <a:p>
            <a:fld id="{23E0578C-0FEB-4F7F-ACE6-5C73EB76BEA8}" type="slidenum">
              <a:rPr lang="it-IT" smtClean="0"/>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98078FC-091A-45FC-B19E-06ED213F901D}"/>
              </a:ext>
            </a:extLst>
          </p:cNvPr>
          <p:cNvSpPr>
            <a:spLocks noGrp="1" noRot="1" noChangeAspect="1" noTextEdit="1"/>
          </p:cNvSpPr>
          <p:nvPr>
            <p:ph type="sldImg"/>
          </p:nvPr>
        </p:nvSpPr>
        <p:spPr bwMode="auto">
          <a:xfrm>
            <a:off x="265113" y="511175"/>
            <a:ext cx="6284912" cy="353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72F0B146-9E07-4E74-8559-F98530C068B0}"/>
              </a:ext>
            </a:extLst>
          </p:cNvPr>
          <p:cNvSpPr>
            <a:spLocks noGrp="1"/>
          </p:cNvSpPr>
          <p:nvPr>
            <p:ph type="body" idx="1"/>
          </p:nvPr>
        </p:nvSpPr>
        <p:spPr>
          <a:xfrm>
            <a:off x="331788" y="4125913"/>
            <a:ext cx="6184900" cy="5697537"/>
          </a:xfrm>
          <a:noFill/>
          <a:ln>
            <a:solidFill>
              <a:schemeClr val="accent2"/>
            </a:solidFill>
            <a:miter lim="800000"/>
            <a:headEnd/>
            <a:tailEnd/>
          </a:ln>
        </p:spPr>
        <p:txBody>
          <a:bodyPr/>
          <a:lstStyle/>
          <a:p>
            <a:pPr eaLnBrk="1" hangingPunct="1"/>
            <a:r>
              <a:rPr lang="it-IT" altLang="it-IT" dirty="0"/>
              <a:t>Le entrate sono aggregate secondo la provenienza (chi eroga)</a:t>
            </a:r>
          </a:p>
          <a:p>
            <a:pPr eaLnBrk="1" hangingPunct="1"/>
            <a:endParaRPr lang="it-IT" altLang="it-IT" dirty="0"/>
          </a:p>
          <a:p>
            <a:pPr eaLnBrk="1" hangingPunct="1"/>
            <a:r>
              <a:rPr lang="it-IT" altLang="it-IT" dirty="0"/>
              <a:t>LIVELLO  1-01: L’AVANZO DI AMMINISTRAZIONE SPESSO HA IMPORTI NOTEVOLI DOVUTI AD ENTRATE CHE LA SCUOLA DOVREBBE RICEVERE DALLO STATO PER IMPEGNI DI SPESA SOSTENUTI negli anni precedenti. Questa voce comprende  gli AVANZI di cassa DELL’ANNO PRECEDENTE, + entrate accertate ma non percepite negli anni precedenti, sottratte le spese dovute ma non ancora pagate. Gli avanzi riprendono gli aggregati dell’anno precedente e quindi non sono utilizzabili su altri aggregati. </a:t>
            </a:r>
          </a:p>
          <a:p>
            <a:pPr eaLnBrk="1" hangingPunct="1"/>
            <a:r>
              <a:rPr lang="it-IT" altLang="it-IT" dirty="0"/>
              <a:t>Una buona programmazione dovrebbe tendere ad avanzo zero ma quando esistono avanzi consistenti è opportuno chiedere delucidazioni su come si sono formati. Una buona relazione dovrebbe descrivere i motivi che hanno generato l’avanzo e se è vincolato a destinazioni predefinite o no. Nella deliberazione è richiesto che si definiscano i criteri per l’assorbimento dell’avanzo pregresso.</a:t>
            </a:r>
          </a:p>
          <a:p>
            <a:pPr eaLnBrk="1" hangingPunct="1"/>
            <a:endParaRPr lang="it-IT" altLang="it-IT" dirty="0">
              <a:solidFill>
                <a:schemeClr val="accent2"/>
              </a:solidFill>
            </a:endParaRPr>
          </a:p>
          <a:p>
            <a:pPr eaLnBrk="1" hangingPunct="1"/>
            <a:r>
              <a:rPr lang="it-IT" altLang="it-IT" dirty="0"/>
              <a:t>LIVELLO 1-02 E LE SUE VOCI: I fondi PON (programma operativo nazionale) sono finanziati dall’Europa su bandi</a:t>
            </a:r>
          </a:p>
        </p:txBody>
      </p:sp>
      <p:sp>
        <p:nvSpPr>
          <p:cNvPr id="2" name="Segnaposto numero diapositiva 1">
            <a:extLst>
              <a:ext uri="{FF2B5EF4-FFF2-40B4-BE49-F238E27FC236}">
                <a16:creationId xmlns:a16="http://schemas.microsoft.com/office/drawing/2014/main" id="{B249F150-8E38-4A0B-A855-7C8C741EA000}"/>
              </a:ext>
            </a:extLst>
          </p:cNvPr>
          <p:cNvSpPr>
            <a:spLocks noGrp="1"/>
          </p:cNvSpPr>
          <p:nvPr>
            <p:ph type="sldNum" sz="quarter" idx="5"/>
          </p:nvPr>
        </p:nvSpPr>
        <p:spPr/>
        <p:txBody>
          <a:bodyPr/>
          <a:lstStyle/>
          <a:p>
            <a:fld id="{23E0578C-0FEB-4F7F-ACE6-5C73EB76BEA8}" type="slidenum">
              <a:rPr lang="it-IT" smtClean="0"/>
              <a:t>24</a:t>
            </a:fld>
            <a:endParaRPr lang="it-IT"/>
          </a:p>
        </p:txBody>
      </p:sp>
    </p:spTree>
    <p:extLst>
      <p:ext uri="{BB962C8B-B14F-4D97-AF65-F5344CB8AC3E}">
        <p14:creationId xmlns:p14="http://schemas.microsoft.com/office/powerpoint/2010/main" val="69726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98078FC-091A-45FC-B19E-06ED213F901D}"/>
              </a:ext>
            </a:extLst>
          </p:cNvPr>
          <p:cNvSpPr>
            <a:spLocks noGrp="1" noRot="1" noChangeAspect="1" noTextEdit="1"/>
          </p:cNvSpPr>
          <p:nvPr>
            <p:ph type="sldImg"/>
          </p:nvPr>
        </p:nvSpPr>
        <p:spPr bwMode="auto">
          <a:xfrm>
            <a:off x="265113" y="511175"/>
            <a:ext cx="6284912" cy="353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72F0B146-9E07-4E74-8559-F98530C068B0}"/>
              </a:ext>
            </a:extLst>
          </p:cNvPr>
          <p:cNvSpPr>
            <a:spLocks noGrp="1"/>
          </p:cNvSpPr>
          <p:nvPr>
            <p:ph type="body" idx="1"/>
          </p:nvPr>
        </p:nvSpPr>
        <p:spPr>
          <a:xfrm>
            <a:off x="331787" y="4125914"/>
            <a:ext cx="6218237" cy="4684712"/>
          </a:xfrm>
          <a:noFill/>
          <a:ln>
            <a:solidFill>
              <a:schemeClr val="accent2"/>
            </a:solidFill>
            <a:miter lim="800000"/>
            <a:headEnd/>
            <a:tailEnd/>
          </a:ln>
        </p:spPr>
        <p:txBody>
          <a:bodyPr/>
          <a:lstStyle/>
          <a:p>
            <a:pPr eaLnBrk="1" hangingPunct="1"/>
            <a:r>
              <a:rPr lang="it-IT" altLang="it-IT" sz="1050" dirty="0"/>
              <a:t>I fondi assegnati dallo Stato, come abbiamo visto,  sono destinati allo svolgimento delle attività di istruzione, di formazione e di orientamento proprie dell'istituzione interessata, come previste ed organizzate nel piano dell'offerta formativa (P.T.O.F.). </a:t>
            </a:r>
          </a:p>
          <a:p>
            <a:pPr eaLnBrk="1" hangingPunct="1"/>
            <a:r>
              <a:rPr lang="it-IT" altLang="it-IT" sz="1050" dirty="0"/>
              <a:t>Il Fondo per il Miglioramento offerta formativa contiene tutti i finanziamenti dallo stato, anche la dotazione ordinaria (FIS): per il funzionamento amministrativo e didattico, calcolato su parametri predeterminati (tipo di istituto, numero alunni, numero docenti e ATA, numero disabili, numero classi, …). </a:t>
            </a:r>
          </a:p>
          <a:p>
            <a:r>
              <a:rPr lang="it-IT" altLang="it-IT" sz="1050" dirty="0"/>
              <a:t>Fanno parte inoltre del MOF </a:t>
            </a:r>
            <a:r>
              <a:rPr lang="it-IT" altLang="it-IT" sz="1050" u="sng" dirty="0"/>
              <a:t>altri finanziamenti</a:t>
            </a:r>
            <a:r>
              <a:rPr lang="it-IT" altLang="it-IT" sz="1050" dirty="0"/>
              <a:t> la cui destinazione è vincolata come per esempio quelli per le funzioni strumentali (personale docente), gli incarichi specifici (personale ATA), le ore eccedenti (personale docente), lo sviluppo della pratica sportiva (scuole secondarie), per la valorizzazione del merito dei docenti (secondo i criteri definiti dall’apposita Commissione di valutazione formata anche da genitori e studenti)</a:t>
            </a:r>
          </a:p>
          <a:p>
            <a:pPr eaLnBrk="1" hangingPunct="1"/>
            <a:endParaRPr lang="it-IT" altLang="it-IT" sz="1050" dirty="0"/>
          </a:p>
          <a:p>
            <a:pPr eaLnBrk="1" hangingPunct="1"/>
            <a:r>
              <a:rPr lang="it-IT" altLang="it-IT" sz="1050" dirty="0"/>
              <a:t>FSC, è un fondo destinato a bandi per aree disagiate</a:t>
            </a:r>
          </a:p>
          <a:p>
            <a:pPr eaLnBrk="1" hangingPunct="1"/>
            <a:r>
              <a:rPr lang="it-IT" altLang="it-IT" sz="1050" dirty="0"/>
              <a:t>ALTRI FINANZIAMENTI  possono essere ad es. quelli destinati alla formazione dei docenti, in particolare per le scuole Polo che se ne occupano per il loro ambito scolastico territoriale</a:t>
            </a:r>
          </a:p>
          <a:p>
            <a:pPr eaLnBrk="1" hangingPunct="1"/>
            <a:endParaRPr lang="it-IT" altLang="it-IT" sz="1050" dirty="0"/>
          </a:p>
          <a:p>
            <a:pPr eaLnBrk="1" hangingPunct="1"/>
            <a:r>
              <a:rPr lang="it-IT" altLang="it-IT" sz="1050" dirty="0"/>
              <a:t>Una nota sul fondo statale. I finanziamenti che vengono destinati a specifiche attività e funzioni dei docenti e del personale ATA vengono discussi in sede di contrattazione sindacale interna, tra il Dirigente e la RSU. </a:t>
            </a:r>
          </a:p>
          <a:p>
            <a:pPr eaLnBrk="1" hangingPunct="1"/>
            <a:r>
              <a:rPr lang="it-IT" altLang="it-IT" sz="1050" dirty="0"/>
              <a:t>Il Collegio Docenti indica quali funzioni, svolte su base volontaria, riconoscere economicamente. Le </a:t>
            </a:r>
            <a:r>
              <a:rPr lang="it-IT" altLang="it-IT" sz="1050" b="1" dirty="0"/>
              <a:t>RSU (le Rappresentanze sindacali interne alla scuola)</a:t>
            </a:r>
            <a:r>
              <a:rPr lang="it-IT" altLang="it-IT" sz="1050" dirty="0"/>
              <a:t> potranno determinare gli importi anche a forfait, ad esempio, per i responsabili dei dipartimenti, i Coordinatori di classe, le funzioni strumentali al PTOF (orientamento, didattica, educazione alla salute,  commissione PTOF, alternanza scuola-lavoro, referente per la qualità,….) Quanto remunerare e quali funzioni/attività dentro il budget disponibile viene deciso appunto in sede di contrattazione sindacale, </a:t>
            </a:r>
            <a:r>
              <a:rPr lang="it-IT" altLang="it-IT" sz="1050" b="1" dirty="0"/>
              <a:t>NON dal CDI</a:t>
            </a:r>
            <a:r>
              <a:rPr lang="it-IT" altLang="it-IT" sz="1050" dirty="0"/>
              <a:t>.</a:t>
            </a:r>
          </a:p>
          <a:p>
            <a:pPr eaLnBrk="1" hangingPunct="1"/>
            <a:r>
              <a:rPr lang="it-IT" altLang="it-IT" sz="1050" dirty="0"/>
              <a:t>La scheda che descrive le spese per il personale è il MODELLO M, ma altre voci potrebbero riportarle (alternanza, orientamento, progetti vari, ….)</a:t>
            </a:r>
          </a:p>
          <a:p>
            <a:pPr eaLnBrk="1" hangingPunct="1"/>
            <a:endParaRPr lang="it-IT" altLang="it-IT" sz="1050" dirty="0"/>
          </a:p>
          <a:p>
            <a:pPr eaLnBrk="1" hangingPunct="1"/>
            <a:endParaRPr lang="it-IT" altLang="it-IT" sz="1050" dirty="0"/>
          </a:p>
          <a:p>
            <a:pPr eaLnBrk="1" hangingPunct="1"/>
            <a:endParaRPr lang="it-IT" altLang="it-IT" sz="1050" dirty="0"/>
          </a:p>
        </p:txBody>
      </p:sp>
      <p:sp>
        <p:nvSpPr>
          <p:cNvPr id="2" name="Segnaposto numero diapositiva 1">
            <a:extLst>
              <a:ext uri="{FF2B5EF4-FFF2-40B4-BE49-F238E27FC236}">
                <a16:creationId xmlns:a16="http://schemas.microsoft.com/office/drawing/2014/main" id="{1E6B3CD1-C708-4E62-80CE-66567C4C836E}"/>
              </a:ext>
            </a:extLst>
          </p:cNvPr>
          <p:cNvSpPr>
            <a:spLocks noGrp="1"/>
          </p:cNvSpPr>
          <p:nvPr>
            <p:ph type="sldNum" sz="quarter" idx="5"/>
          </p:nvPr>
        </p:nvSpPr>
        <p:spPr/>
        <p:txBody>
          <a:bodyPr/>
          <a:lstStyle/>
          <a:p>
            <a:fld id="{23E0578C-0FEB-4F7F-ACE6-5C73EB76BEA8}" type="slidenum">
              <a:rPr lang="it-IT" smtClean="0"/>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CC09EA6-D024-4AC0-B655-B43956015F9B}"/>
              </a:ext>
            </a:extLst>
          </p:cNvPr>
          <p:cNvSpPr>
            <a:spLocks noGrp="1" noRot="1" noChangeAspect="1" noTextEdit="1"/>
          </p:cNvSpPr>
          <p:nvPr>
            <p:ph type="sldImg"/>
          </p:nvPr>
        </p:nvSpPr>
        <p:spPr bwMode="auto">
          <a:xfrm>
            <a:off x="98425" y="746125"/>
            <a:ext cx="6656388" cy="3744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B3FB95EA-4A61-4C1D-9414-D07CB3B8C9CD}"/>
              </a:ext>
            </a:extLst>
          </p:cNvPr>
          <p:cNvSpPr>
            <a:spLocks noGrp="1"/>
          </p:cNvSpPr>
          <p:nvPr>
            <p:ph type="body" idx="1"/>
          </p:nvPr>
        </p:nvSpPr>
        <p:spPr>
          <a:xfrm>
            <a:off x="979488" y="5226050"/>
            <a:ext cx="5103812" cy="3143250"/>
          </a:xfrm>
          <a:noFill/>
          <a:ln>
            <a:solidFill>
              <a:schemeClr val="accent2"/>
            </a:solidFill>
            <a:miter lim="800000"/>
            <a:headEnd/>
            <a:tailEnd/>
          </a:ln>
        </p:spPr>
        <p:txBody>
          <a:bodyPr/>
          <a:lstStyle/>
          <a:p>
            <a:pPr eaLnBrk="1" hangingPunct="1"/>
            <a:endParaRPr lang="it-IT" altLang="it-IT" dirty="0"/>
          </a:p>
          <a:p>
            <a:pPr eaLnBrk="1" hangingPunct="1"/>
            <a:r>
              <a:rPr lang="it-IT" altLang="it-IT" dirty="0"/>
              <a:t>LIVELLO 1 AGGREGATO 04-05: entrate da altre istituzioni</a:t>
            </a:r>
          </a:p>
          <a:p>
            <a:pPr eaLnBrk="1" hangingPunct="1"/>
            <a:r>
              <a:rPr lang="it-IT" altLang="it-IT" dirty="0"/>
              <a:t>Dalla Regione di solito i finanziamenti sono per bando. Gli istituti che hanno corsi professionali triennali e quadriennali regionali </a:t>
            </a:r>
            <a:r>
              <a:rPr lang="it-IT" altLang="it-IT" dirty="0" err="1"/>
              <a:t>IeFP</a:t>
            </a:r>
            <a:r>
              <a:rPr lang="it-IT" altLang="it-IT" dirty="0"/>
              <a:t> non ricevono dalla Regione contributi per i loro studenti. Rientrano normalmente tra i contributi statali. I progetti dell’istituto quindi riguardano anche queste classi.</a:t>
            </a:r>
          </a:p>
          <a:p>
            <a:pPr eaLnBrk="1" hangingPunct="1"/>
            <a:endParaRPr lang="it-IT" altLang="it-IT" dirty="0"/>
          </a:p>
          <a:p>
            <a:pPr eaLnBrk="1" hangingPunct="1"/>
            <a:r>
              <a:rPr lang="it-IT" altLang="it-IT" dirty="0"/>
              <a:t>Entrate dell’amministrazione comunale: discorso a parte per il piano Diritto allo studio che viene gestito finanziariamente in modi diversi secondo le scelte dell’amministrazione locale, che trasferisce le quote alle scuole oppure gestisce lui stesso o attraverso Associazioni o altri enti,  i servizi e i progetti che finanzia. Nel secondo caso gli importi non compaiono a bilancio (ad es. mensa, </a:t>
            </a:r>
            <a:r>
              <a:rPr lang="it-IT" altLang="it-IT" dirty="0" err="1"/>
              <a:t>pre</a:t>
            </a:r>
            <a:r>
              <a:rPr lang="it-IT" altLang="it-IT" dirty="0"/>
              <a:t>-post scuola, corsi con esperti,…). </a:t>
            </a:r>
          </a:p>
          <a:p>
            <a:pPr eaLnBrk="1" hangingPunct="1"/>
            <a:r>
              <a:rPr lang="it-IT" altLang="it-IT" dirty="0"/>
              <a:t>Per il criterio della trasparenza si dovrebbe dare indicazione anche dei progetti a costo zero per la scuola almeno nella relazione consuntiva.</a:t>
            </a:r>
          </a:p>
        </p:txBody>
      </p:sp>
      <p:sp>
        <p:nvSpPr>
          <p:cNvPr id="2" name="Segnaposto numero diapositiva 1">
            <a:extLst>
              <a:ext uri="{FF2B5EF4-FFF2-40B4-BE49-F238E27FC236}">
                <a16:creationId xmlns:a16="http://schemas.microsoft.com/office/drawing/2014/main" id="{23EBFE05-B2BD-4192-9C0C-0A88AD722A29}"/>
              </a:ext>
            </a:extLst>
          </p:cNvPr>
          <p:cNvSpPr>
            <a:spLocks noGrp="1"/>
          </p:cNvSpPr>
          <p:nvPr>
            <p:ph type="sldNum" sz="quarter" idx="5"/>
          </p:nvPr>
        </p:nvSpPr>
        <p:spPr/>
        <p:txBody>
          <a:bodyPr/>
          <a:lstStyle/>
          <a:p>
            <a:fld id="{23E0578C-0FEB-4F7F-ACE6-5C73EB76BEA8}" type="slidenum">
              <a:rPr lang="it-IT" smtClean="0"/>
              <a:t>26</a:t>
            </a:fld>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ln>
            <a:solidFill>
              <a:srgbClr val="FF0000"/>
            </a:solidFill>
          </a:ln>
        </p:spPr>
        <p:txBody>
          <a:bodyPr/>
          <a:lstStyle/>
          <a:p>
            <a:r>
              <a:rPr lang="it-IT" dirty="0"/>
              <a:t>Questa parte, con una nuova articolazione, aggrega tutti i contributi che provengono dai privati. Molte voci riguardano i contributi delle famiglie.</a:t>
            </a:r>
          </a:p>
          <a:p>
            <a:endParaRPr lang="it-IT" dirty="0"/>
          </a:p>
          <a:p>
            <a:pPr eaLnBrk="1" hangingPunct="1">
              <a:lnSpc>
                <a:spcPct val="80000"/>
              </a:lnSpc>
            </a:pPr>
            <a:r>
              <a:rPr lang="it-IT" altLang="it-IT" sz="1200" dirty="0"/>
              <a:t>Il contributo richiesto all’iscrizione (02) è la tassa di iscrizione fissata dallo stato dopo i 16 anni di età, quando lo studente non è più in obbligo scolastico. </a:t>
            </a:r>
          </a:p>
          <a:p>
            <a:pPr eaLnBrk="1" hangingPunct="1">
              <a:lnSpc>
                <a:spcPct val="80000"/>
              </a:lnSpc>
            </a:pPr>
            <a:r>
              <a:rPr lang="it-IT" altLang="it-IT" dirty="0"/>
              <a:t>Il contributo 01 chiesto alle famiglie </a:t>
            </a:r>
            <a:r>
              <a:rPr lang="it-IT" altLang="it-IT" sz="1200" dirty="0"/>
              <a:t> è VOLONTARIO e non può essere imposto in alcun modo. Il suo impiego viene obbligatoriamente rendicontato</a:t>
            </a:r>
          </a:p>
          <a:p>
            <a:pPr eaLnBrk="1" hangingPunct="1">
              <a:lnSpc>
                <a:spcPct val="80000"/>
              </a:lnSpc>
            </a:pPr>
            <a:r>
              <a:rPr lang="it-IT" altLang="it-IT" sz="1200" dirty="0"/>
              <a:t>Le famiglie devono essere informate  (anche per iniziativa del Comitato genitori) della DETRAIBILITÀ fiscale del contributo, nella misura del 19%,  perché rientrano nelle “</a:t>
            </a:r>
            <a:r>
              <a:rPr lang="it-IT" altLang="it-IT" sz="1200" i="1" dirty="0"/>
              <a:t>erogazioni liberali a favore degli istituti scolastici di ogni ordine e grado, statali e paritari senza scopo di lucro appartenenti al sistema nazionale di istruzione, finalizzate all'innovazione tecnologica, all'edilizia scolastica e all'ampliamento dell'offerta formativa” . </a:t>
            </a:r>
            <a:r>
              <a:rPr lang="it-IT" altLang="it-IT" sz="1200" dirty="0"/>
              <a:t>Per poter detrarre fiscalmente i contributi occorre che ci sia una ricevuta tracciabile che specifichi la causale del versamento (ad es: contributo LIBERALE per l’ampliamento dell’offerta formativa)</a:t>
            </a:r>
          </a:p>
          <a:p>
            <a:pPr eaLnBrk="1" hangingPunct="1">
              <a:lnSpc>
                <a:spcPct val="80000"/>
              </a:lnSpc>
            </a:pPr>
            <a:endParaRPr lang="it-IT" altLang="it-IT" sz="1200" dirty="0"/>
          </a:p>
          <a:p>
            <a:pPr eaLnBrk="1" hangingPunct="1">
              <a:lnSpc>
                <a:spcPct val="80000"/>
              </a:lnSpc>
            </a:pPr>
            <a:r>
              <a:rPr lang="it-IT" sz="1200" b="0" i="1" kern="1200" dirty="0">
                <a:solidFill>
                  <a:schemeClr val="tx1"/>
                </a:solidFill>
                <a:effectLst/>
                <a:latin typeface="+mn-lt"/>
                <a:ea typeface="+mn-ea"/>
                <a:cs typeface="+mn-cs"/>
              </a:rPr>
              <a:t>La </a:t>
            </a:r>
            <a:r>
              <a:rPr lang="it-IT" sz="1200" b="1" i="1" kern="1200" dirty="0">
                <a:solidFill>
                  <a:schemeClr val="tx1"/>
                </a:solidFill>
                <a:effectLst/>
                <a:latin typeface="+mn-lt"/>
                <a:ea typeface="+mn-ea"/>
                <a:cs typeface="+mn-cs"/>
              </a:rPr>
              <a:t>relazione accompagnatoria </a:t>
            </a:r>
            <a:r>
              <a:rPr lang="it-IT" sz="1200" b="0" i="1" kern="1200" dirty="0">
                <a:solidFill>
                  <a:schemeClr val="tx1"/>
                </a:solidFill>
                <a:effectLst/>
                <a:latin typeface="+mn-lt"/>
                <a:ea typeface="+mn-ea"/>
                <a:cs typeface="+mn-cs"/>
              </a:rPr>
              <a:t>–</a:t>
            </a:r>
            <a:r>
              <a:rPr lang="it-IT" sz="1200" b="0" i="0" kern="1200" dirty="0">
                <a:solidFill>
                  <a:schemeClr val="tx1"/>
                </a:solidFill>
                <a:effectLst/>
                <a:latin typeface="+mn-lt"/>
                <a:ea typeface="+mn-ea"/>
                <a:cs typeface="+mn-cs"/>
              </a:rPr>
              <a:t> leggiamo nell’articolo 5/7 del Regolamento –</a:t>
            </a:r>
            <a:r>
              <a:rPr lang="it-IT" sz="1200" b="0" i="1" kern="1200" dirty="0">
                <a:solidFill>
                  <a:schemeClr val="tx1"/>
                </a:solidFill>
                <a:effectLst/>
                <a:latin typeface="+mn-lt"/>
                <a:ea typeface="+mn-ea"/>
                <a:cs typeface="+mn-cs"/>
              </a:rPr>
              <a:t> evidenzia, in modo specifico, le </a:t>
            </a:r>
            <a:r>
              <a:rPr lang="it-IT" sz="1200" b="1" i="1" kern="1200" dirty="0">
                <a:solidFill>
                  <a:schemeClr val="tx1"/>
                </a:solidFill>
                <a:effectLst/>
                <a:latin typeface="+mn-lt"/>
                <a:ea typeface="+mn-ea"/>
                <a:cs typeface="+mn-cs"/>
              </a:rPr>
              <a:t>finalità e le voci di spesa cui vengono destinate le entrate derivanti dal contributo volontario delle famiglie</a:t>
            </a:r>
            <a:r>
              <a:rPr lang="it-IT" sz="1200" b="0" i="1" kern="1200" dirty="0">
                <a:solidFill>
                  <a:schemeClr val="tx1"/>
                </a:solidFill>
                <a:effectLst/>
                <a:latin typeface="+mn-lt"/>
                <a:ea typeface="+mn-ea"/>
                <a:cs typeface="+mn-cs"/>
              </a:rPr>
              <a:t>, nonché quelle derivanti da erogazioni liberali, e quelli reperiti mediante sistemi di raccolta fondi o di adesione a piattaforme di finanziamento collettivo. </a:t>
            </a:r>
            <a:endParaRPr lang="it-IT" altLang="it-IT" sz="1200" dirty="0"/>
          </a:p>
          <a:p>
            <a:pPr eaLnBrk="1" hangingPunct="1">
              <a:lnSpc>
                <a:spcPct val="80000"/>
              </a:lnSpc>
            </a:pPr>
            <a:endParaRPr lang="it-IT" altLang="it-IT" sz="1200" dirty="0"/>
          </a:p>
          <a:p>
            <a:pPr eaLnBrk="1" hangingPunct="1">
              <a:lnSpc>
                <a:spcPct val="80000"/>
              </a:lnSpc>
            </a:pPr>
            <a:r>
              <a:rPr lang="it-IT" altLang="it-IT" sz="1200" dirty="0"/>
              <a:t>I contributi volontari (01) dalle famiglie riguardano anche eventuali contributi che un genitore, un gruppo di genitori, i genitori versano alla scuola (ad es. una raccolta fondi durante una festa di Natale). Possono essere non vincolati o vincolati</a:t>
            </a:r>
            <a:endParaRPr lang="it-IT" dirty="0"/>
          </a:p>
        </p:txBody>
      </p:sp>
      <p:sp>
        <p:nvSpPr>
          <p:cNvPr id="4" name="Segnaposto numero diapositiva 3"/>
          <p:cNvSpPr>
            <a:spLocks noGrp="1"/>
          </p:cNvSpPr>
          <p:nvPr>
            <p:ph type="sldNum" sz="quarter" idx="5"/>
          </p:nvPr>
        </p:nvSpPr>
        <p:spPr/>
        <p:txBody>
          <a:bodyPr/>
          <a:lstStyle/>
          <a:p>
            <a:fld id="{23E0578C-0FEB-4F7F-ACE6-5C73EB76BEA8}" type="slidenum">
              <a:rPr lang="it-IT" smtClean="0"/>
              <a:t>27</a:t>
            </a:fld>
            <a:endParaRPr lang="it-IT"/>
          </a:p>
        </p:txBody>
      </p:sp>
    </p:spTree>
    <p:extLst>
      <p:ext uri="{BB962C8B-B14F-4D97-AF65-F5344CB8AC3E}">
        <p14:creationId xmlns:p14="http://schemas.microsoft.com/office/powerpoint/2010/main" val="2821787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084E7E9-B209-43C0-A618-D3D2356BB7E5}"/>
              </a:ext>
            </a:extLst>
          </p:cNvPr>
          <p:cNvSpPr>
            <a:spLocks noGrp="1" noRot="1" noChangeAspect="1" noTextEdit="1"/>
          </p:cNvSpPr>
          <p:nvPr>
            <p:ph type="sldImg"/>
          </p:nvPr>
        </p:nvSpPr>
        <p:spPr bwMode="auto">
          <a:xfrm>
            <a:off x="98425" y="746125"/>
            <a:ext cx="6656388" cy="3744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88AF6C0C-803B-45D6-8B5A-8702E9E240FB}"/>
              </a:ext>
            </a:extLst>
          </p:cNvPr>
          <p:cNvSpPr>
            <a:spLocks noGrp="1"/>
          </p:cNvSpPr>
          <p:nvPr>
            <p:ph type="body" idx="1"/>
          </p:nvPr>
        </p:nvSpPr>
        <p:spPr>
          <a:xfrm>
            <a:off x="877888" y="5195888"/>
            <a:ext cx="5018087" cy="2692400"/>
          </a:xfrm>
          <a:noFill/>
          <a:ln>
            <a:solidFill>
              <a:schemeClr val="accent2"/>
            </a:solidFill>
            <a:miter lim="800000"/>
            <a:headEnd/>
            <a:tailEnd/>
          </a:ln>
        </p:spPr>
        <p:txBody>
          <a:bodyPr/>
          <a:lstStyle/>
          <a:p>
            <a:pPr eaLnBrk="1" hangingPunct="1"/>
            <a:r>
              <a:rPr lang="it-IT" altLang="it-IT" dirty="0"/>
              <a:t>L’aggregato 7 riguarda quegli istituti che hanno entrate da attività economiche ‘proprie’</a:t>
            </a:r>
          </a:p>
        </p:txBody>
      </p:sp>
      <p:sp>
        <p:nvSpPr>
          <p:cNvPr id="2" name="Segnaposto numero diapositiva 1">
            <a:extLst>
              <a:ext uri="{FF2B5EF4-FFF2-40B4-BE49-F238E27FC236}">
                <a16:creationId xmlns:a16="http://schemas.microsoft.com/office/drawing/2014/main" id="{7FF6C86C-BA6A-4456-97D0-F932CECE53D6}"/>
              </a:ext>
            </a:extLst>
          </p:cNvPr>
          <p:cNvSpPr>
            <a:spLocks noGrp="1"/>
          </p:cNvSpPr>
          <p:nvPr>
            <p:ph type="sldNum" sz="quarter" idx="5"/>
          </p:nvPr>
        </p:nvSpPr>
        <p:spPr/>
        <p:txBody>
          <a:bodyPr/>
          <a:lstStyle/>
          <a:p>
            <a:fld id="{23E0578C-0FEB-4F7F-ACE6-5C73EB76BEA8}" type="slidenum">
              <a:rPr lang="it-IT" smtClean="0"/>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ln>
            <a:solidFill>
              <a:srgbClr val="FF0000"/>
            </a:solidFill>
          </a:ln>
        </p:spPr>
        <p:txBody>
          <a:bodyPr/>
          <a:lstStyle/>
          <a:p>
            <a:r>
              <a:rPr lang="it-IT" dirty="0"/>
              <a:t>E’ consentita l’attività di sponsorizzazione per finanziare progetti specifici. </a:t>
            </a:r>
          </a:p>
          <a:p>
            <a:endParaRPr lang="it-IT" dirty="0"/>
          </a:p>
          <a:p>
            <a:r>
              <a:rPr lang="it-IT" dirty="0"/>
              <a:t>L’utilizzo dei locali (palestre, laboratori, aule conferenze, </a:t>
            </a:r>
            <a:r>
              <a:rPr lang="it-IT" dirty="0" err="1"/>
              <a:t>ecc</a:t>
            </a:r>
            <a:r>
              <a:rPr lang="it-IT" dirty="0"/>
              <a:t>…) può essere fonte di entrate – La regolamentazione per l’uso degli spazi da parte di terzi è del CDI</a:t>
            </a:r>
          </a:p>
        </p:txBody>
      </p:sp>
      <p:sp>
        <p:nvSpPr>
          <p:cNvPr id="4" name="Segnaposto numero diapositiva 3"/>
          <p:cNvSpPr>
            <a:spLocks noGrp="1"/>
          </p:cNvSpPr>
          <p:nvPr>
            <p:ph type="sldNum" sz="quarter" idx="5"/>
          </p:nvPr>
        </p:nvSpPr>
        <p:spPr/>
        <p:txBody>
          <a:bodyPr/>
          <a:lstStyle/>
          <a:p>
            <a:fld id="{23E0578C-0FEB-4F7F-ACE6-5C73EB76BEA8}" type="slidenum">
              <a:rPr lang="it-IT" smtClean="0"/>
              <a:t>29</a:t>
            </a:fld>
            <a:endParaRPr lang="it-IT" dirty="0"/>
          </a:p>
        </p:txBody>
      </p:sp>
    </p:spTree>
    <p:extLst>
      <p:ext uri="{BB962C8B-B14F-4D97-AF65-F5344CB8AC3E}">
        <p14:creationId xmlns:p14="http://schemas.microsoft.com/office/powerpoint/2010/main" val="54689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questo consegniamo due parole: tempo e relazioni</a:t>
            </a:r>
          </a:p>
          <a:p>
            <a:endParaRPr lang="it-IT" dirty="0"/>
          </a:p>
          <a:p>
            <a:r>
              <a:rPr lang="it-IT" dirty="0"/>
              <a:t>Essere dentro la scuola e darsi il tempo, anche con umiltà (di chi non sa ancora e chiede, NON di chi è poco esigente!), per capire come è QUEL Consiglio di Istituto e come ci si può muovere è un buon atteggiamento. Conoscere le norme aiuta,  ma si impara facendo. Facendo insieme</a:t>
            </a:r>
          </a:p>
          <a:p>
            <a:endParaRPr lang="it-IT" dirty="0"/>
          </a:p>
          <a:p>
            <a:r>
              <a:rPr lang="it-IT" dirty="0"/>
              <a:t>Costruire relazioni nel frattempo è il secondo strumento. Con Chi? I colleghi genitori, il dirigente, il DSGA, i docenti….con un occhio di riguardo agli studenti e alla loro voce dentro il Consiglio. Stanno agendo la cittadinanza e la rappresentanza, stanno mettendosi in gioco con una loro visione di miglioramento: possiamo fare in modo che sia una esperienza significativa.</a:t>
            </a:r>
          </a:p>
          <a:p>
            <a:endParaRPr lang="it-IT" dirty="0"/>
          </a:p>
          <a:p>
            <a:r>
              <a:rPr lang="it-IT" b="1" dirty="0"/>
              <a:t>Relazione privilegiata con il Comitato Genitori </a:t>
            </a:r>
            <a:r>
              <a:rPr lang="it-IT" dirty="0"/>
              <a:t>e/o l’Associazione dove è presente: serve a costruirsi uno sguardo d’insieme, oltre la propria classe (o il proprio plesso); serve ad acquisire pareri e proposte per decisioni da portare al dibattito in Consiglio, serve per far conoscere ai genitori su quali temi si sta lavorando, serve per approfondire le tematiche dei progetti che poi saranno finanziati.</a:t>
            </a:r>
          </a:p>
          <a:p>
            <a:endParaRPr lang="it-IT" dirty="0"/>
          </a:p>
          <a:p>
            <a:r>
              <a:rPr lang="it-IT" dirty="0"/>
              <a:t>Sostegno dai genitori «esperti» delle reti provinciali che possono aiutare nei dubbi, nelle domande, per un confronto tra norme e prassi,…… CONTATTI NELL’ULTIMA SLIDE</a:t>
            </a:r>
          </a:p>
        </p:txBody>
      </p:sp>
      <p:sp>
        <p:nvSpPr>
          <p:cNvPr id="4" name="Segnaposto numero diapositiva 3"/>
          <p:cNvSpPr>
            <a:spLocks noGrp="1"/>
          </p:cNvSpPr>
          <p:nvPr>
            <p:ph type="sldNum" sz="quarter" idx="5"/>
          </p:nvPr>
        </p:nvSpPr>
        <p:spPr/>
        <p:txBody>
          <a:bodyPr/>
          <a:lstStyle/>
          <a:p>
            <a:fld id="{CE5C3A07-00CE-49E9-8803-780C5F60D8A9}" type="slidenum">
              <a:rPr lang="it-IT" smtClean="0"/>
              <a:t>3</a:t>
            </a:fld>
            <a:endParaRPr lang="it-IT"/>
          </a:p>
        </p:txBody>
      </p:sp>
    </p:spTree>
    <p:extLst>
      <p:ext uri="{BB962C8B-B14F-4D97-AF65-F5344CB8AC3E}">
        <p14:creationId xmlns:p14="http://schemas.microsoft.com/office/powerpoint/2010/main" val="4178405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9231B28-55E0-4BF4-A681-235444E60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5310DFCE-40F5-491A-985A-754B4615D00F}"/>
              </a:ext>
            </a:extLst>
          </p:cNvPr>
          <p:cNvSpPr>
            <a:spLocks noGrp="1"/>
          </p:cNvSpPr>
          <p:nvPr>
            <p:ph type="body" idx="1"/>
          </p:nvPr>
        </p:nvSpPr>
        <p:spPr>
          <a:noFill/>
          <a:ln>
            <a:solidFill>
              <a:srgbClr val="FF0000"/>
            </a:solidFill>
            <a:miter lim="800000"/>
            <a:headEnd/>
            <a:tailEnd/>
          </a:ln>
        </p:spPr>
        <p:txBody>
          <a:bodyPr/>
          <a:lstStyle/>
          <a:p>
            <a:pPr eaLnBrk="1" hangingPunct="1"/>
            <a:r>
              <a:rPr lang="it-IT" altLang="it-IT" dirty="0"/>
              <a:t>La sezione SPESE è aggregata per attività e per progetti. Le attività sono tutto ciò che rende possibile amministrativamente e didatticamente “fare” scuola.</a:t>
            </a:r>
          </a:p>
          <a:p>
            <a:pPr eaLnBrk="1" hangingPunct="1"/>
            <a:r>
              <a:rPr lang="it-IT" altLang="it-IT" dirty="0"/>
              <a:t>La lettura e l’assegnazione a una voce o all’altra è spesso amministrativamente utilizzata in modo flessibile (qualcuno dice creativo), vuoi per ottimizzare l’impiego delle risorse disponibili, vuoi per recuperare ai progetti risorse dove i vincoli sono meno rigidi.</a:t>
            </a:r>
          </a:p>
          <a:p>
            <a:pPr eaLnBrk="1" hangingPunct="1"/>
            <a:endParaRPr lang="it-IT" altLang="it-IT" dirty="0"/>
          </a:p>
          <a:p>
            <a:pPr eaLnBrk="1" hangingPunct="1"/>
            <a:r>
              <a:rPr lang="it-IT" altLang="it-IT" u="sng" dirty="0"/>
              <a:t>È l’area della responsabilità del DSGA che predispone le schede finanziarie </a:t>
            </a:r>
            <a:r>
              <a:rPr lang="it-IT" altLang="it-IT" dirty="0"/>
              <a:t>in accordo con il dirigente. </a:t>
            </a:r>
          </a:p>
          <a:p>
            <a:pPr eaLnBrk="1" hangingPunct="1"/>
            <a:endParaRPr lang="it-IT" altLang="it-IT" dirty="0"/>
          </a:p>
          <a:p>
            <a:pPr eaLnBrk="1" hangingPunct="1"/>
            <a:endParaRPr lang="it-IT" altLang="it-IT" dirty="0"/>
          </a:p>
        </p:txBody>
      </p:sp>
      <p:sp>
        <p:nvSpPr>
          <p:cNvPr id="2" name="Segnaposto numero diapositiva 1">
            <a:extLst>
              <a:ext uri="{FF2B5EF4-FFF2-40B4-BE49-F238E27FC236}">
                <a16:creationId xmlns:a16="http://schemas.microsoft.com/office/drawing/2014/main" id="{23E0D246-E5E2-46FD-B6D1-FCCA6E4A6DD1}"/>
              </a:ext>
            </a:extLst>
          </p:cNvPr>
          <p:cNvSpPr>
            <a:spLocks noGrp="1"/>
          </p:cNvSpPr>
          <p:nvPr>
            <p:ph type="sldNum" sz="quarter" idx="5"/>
          </p:nvPr>
        </p:nvSpPr>
        <p:spPr/>
        <p:txBody>
          <a:bodyPr/>
          <a:lstStyle/>
          <a:p>
            <a:fld id="{23E0578C-0FEB-4F7F-ACE6-5C73EB76BEA8}" type="slidenum">
              <a:rPr lang="it-IT" smtClean="0"/>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CEC4540-5CCD-4F58-ACF5-D8342D162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0C8D46C-3E4B-47FE-97EC-90161E61A5B3}"/>
              </a:ext>
            </a:extLst>
          </p:cNvPr>
          <p:cNvSpPr>
            <a:spLocks noGrp="1" noChangeArrowheads="1"/>
          </p:cNvSpPr>
          <p:nvPr>
            <p:ph type="body" idx="1"/>
          </p:nvPr>
        </p:nvSpPr>
        <p:spPr>
          <a:xfrm>
            <a:off x="982664" y="5117306"/>
            <a:ext cx="5351462" cy="3224212"/>
          </a:xfrm>
          <a:noFill/>
          <a:ln>
            <a:solidFill>
              <a:schemeClr val="accent2"/>
            </a:solidFill>
            <a:miter lim="800000"/>
            <a:headEnd/>
            <a:tailEnd/>
          </a:ln>
        </p:spPr>
        <p:txBody>
          <a:bodyPr lIns="96141" tIns="48071" rIns="96141" bIns="48071"/>
          <a:lstStyle/>
          <a:p>
            <a:pPr eaLnBrk="1" hangingPunct="1">
              <a:lnSpc>
                <a:spcPct val="90000"/>
              </a:lnSpc>
            </a:pPr>
            <a:r>
              <a:rPr lang="it-IT" altLang="it-IT" dirty="0"/>
              <a:t>Le spese si dividono in due aggregati fondamentali:  spese per Attività (A) e per Progetti (P)</a:t>
            </a:r>
          </a:p>
          <a:p>
            <a:pPr eaLnBrk="1" hangingPunct="1">
              <a:lnSpc>
                <a:spcPct val="90000"/>
              </a:lnSpc>
            </a:pPr>
            <a:endParaRPr lang="it-IT" altLang="it-IT" dirty="0"/>
          </a:p>
          <a:p>
            <a:pPr eaLnBrk="1" hangingPunct="1">
              <a:lnSpc>
                <a:spcPct val="90000"/>
              </a:lnSpc>
            </a:pPr>
            <a:r>
              <a:rPr lang="it-IT" altLang="it-IT" b="1" dirty="0"/>
              <a:t>Funzionamento generale e decoro della scuola: </a:t>
            </a:r>
            <a:r>
              <a:rPr lang="it-IT" altLang="it-IT" b="0" dirty="0"/>
              <a:t>manutenzione ordinaria, bollette,… </a:t>
            </a:r>
          </a:p>
          <a:p>
            <a:pPr eaLnBrk="1" hangingPunct="1">
              <a:lnSpc>
                <a:spcPct val="90000"/>
              </a:lnSpc>
            </a:pPr>
            <a:r>
              <a:rPr lang="it-IT" altLang="it-IT" b="1" dirty="0"/>
              <a:t>Funzionamento amministrativo</a:t>
            </a:r>
            <a:r>
              <a:rPr lang="it-IT" altLang="it-IT" dirty="0"/>
              <a:t> (sicurezza, cancelleria, segreteria, circolari, registri, medicinali, materiale per pulizia, servizio informatico e pacchetti applicativi, spese bancarie,…)</a:t>
            </a:r>
          </a:p>
          <a:p>
            <a:pPr eaLnBrk="1" hangingPunct="1">
              <a:lnSpc>
                <a:spcPct val="90000"/>
              </a:lnSpc>
            </a:pPr>
            <a:r>
              <a:rPr lang="it-IT" altLang="it-IT" b="1" dirty="0"/>
              <a:t>Funzionamento didattico</a:t>
            </a:r>
            <a:r>
              <a:rPr lang="it-IT" altLang="it-IT" dirty="0"/>
              <a:t> (fotocopie, cancelleria, sussidi, materiale per attività di laboratorio ma anche per l'aggiornamento e le attività didattiche).</a:t>
            </a:r>
            <a:br>
              <a:rPr lang="it-IT" altLang="it-IT" dirty="0"/>
            </a:br>
            <a:r>
              <a:rPr lang="it-IT" altLang="it-IT" dirty="0"/>
              <a:t>Queste spese sono finanziate con la dotazione ordinaria che lo stato assegna alle scuole: va valutato l’equilibrio percentuale di spesa tra la parte amministrativa e quella didattica</a:t>
            </a:r>
          </a:p>
          <a:p>
            <a:pPr eaLnBrk="1" hangingPunct="1">
              <a:lnSpc>
                <a:spcPct val="90000"/>
              </a:lnSpc>
            </a:pPr>
            <a:endParaRPr lang="it-IT" altLang="it-IT" dirty="0"/>
          </a:p>
          <a:p>
            <a:pPr eaLnBrk="1" hangingPunct="1">
              <a:lnSpc>
                <a:spcPct val="90000"/>
              </a:lnSpc>
            </a:pPr>
            <a:r>
              <a:rPr lang="it-IT" altLang="it-IT" b="1" dirty="0"/>
              <a:t>Rientrano nell’aggregato attività che prima erano considerate progetti: l’alternanza scuola-lavoro (OGGI PCTO), i viaggi di istruzione, l’orientamento</a:t>
            </a:r>
          </a:p>
          <a:p>
            <a:pPr eaLnBrk="1" hangingPunct="1">
              <a:lnSpc>
                <a:spcPct val="90000"/>
              </a:lnSpc>
            </a:pPr>
            <a:endParaRPr lang="it-IT" altLang="it-IT" b="1" dirty="0"/>
          </a:p>
          <a:p>
            <a:pPr eaLnBrk="1" hangingPunct="1">
              <a:lnSpc>
                <a:spcPct val="90000"/>
              </a:lnSpc>
            </a:pPr>
            <a:endParaRPr lang="it-IT" altLang="it-IT" b="1" dirty="0"/>
          </a:p>
        </p:txBody>
      </p:sp>
      <p:sp>
        <p:nvSpPr>
          <p:cNvPr id="2" name="Segnaposto numero diapositiva 1">
            <a:extLst>
              <a:ext uri="{FF2B5EF4-FFF2-40B4-BE49-F238E27FC236}">
                <a16:creationId xmlns:a16="http://schemas.microsoft.com/office/drawing/2014/main" id="{A00F2927-68CC-427C-8F7D-8CB8C93EB1B1}"/>
              </a:ext>
            </a:extLst>
          </p:cNvPr>
          <p:cNvSpPr>
            <a:spLocks noGrp="1"/>
          </p:cNvSpPr>
          <p:nvPr>
            <p:ph type="sldNum" sz="quarter" idx="5"/>
          </p:nvPr>
        </p:nvSpPr>
        <p:spPr/>
        <p:txBody>
          <a:bodyPr/>
          <a:lstStyle/>
          <a:p>
            <a:fld id="{23E0578C-0FEB-4F7F-ACE6-5C73EB76BEA8}" type="slidenum">
              <a:rPr lang="it-IT" smtClean="0"/>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CEC4540-5CCD-4F58-ACF5-D8342D162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0C8D46C-3E4B-47FE-97EC-90161E61A5B3}"/>
              </a:ext>
            </a:extLst>
          </p:cNvPr>
          <p:cNvSpPr>
            <a:spLocks noGrp="1" noChangeArrowheads="1"/>
          </p:cNvSpPr>
          <p:nvPr>
            <p:ph type="body" idx="1"/>
          </p:nvPr>
        </p:nvSpPr>
        <p:spPr>
          <a:xfrm>
            <a:off x="919162" y="4919664"/>
            <a:ext cx="5265737" cy="1757362"/>
          </a:xfrm>
          <a:noFill/>
          <a:ln>
            <a:solidFill>
              <a:schemeClr val="accent2"/>
            </a:solidFill>
            <a:miter lim="800000"/>
            <a:headEnd/>
            <a:tailEnd/>
          </a:ln>
        </p:spPr>
        <p:txBody>
          <a:bodyPr lIns="96141" tIns="48071" rIns="96141" bIns="48071"/>
          <a:lstStyle/>
          <a:p>
            <a:pPr eaLnBrk="1" hangingPunct="1">
              <a:lnSpc>
                <a:spcPct val="90000"/>
              </a:lnSpc>
            </a:pPr>
            <a:r>
              <a:rPr lang="it-IT" altLang="it-IT" dirty="0"/>
              <a:t>Le spese per i progetti sono aggregate sotto 5 macroaree. </a:t>
            </a:r>
          </a:p>
          <a:p>
            <a:pPr eaLnBrk="1" hangingPunct="1">
              <a:lnSpc>
                <a:spcPct val="90000"/>
              </a:lnSpc>
            </a:pPr>
            <a:endParaRPr lang="it-IT" altLang="it-IT" dirty="0"/>
          </a:p>
          <a:p>
            <a:pPr eaLnBrk="1" hangingPunct="1">
              <a:lnSpc>
                <a:spcPct val="90000"/>
              </a:lnSpc>
            </a:pPr>
            <a:r>
              <a:rPr lang="it-IT" altLang="it-IT" dirty="0"/>
              <a:t>Ogni macroarea avrà voci specifiche dettagliate per ogni progetto (e la scheda di ogni progetto è allegata al programma annuale)</a:t>
            </a:r>
          </a:p>
          <a:p>
            <a:pPr eaLnBrk="1" hangingPunct="1">
              <a:lnSpc>
                <a:spcPct val="90000"/>
              </a:lnSpc>
            </a:pPr>
            <a:endParaRPr lang="it-IT" altLang="it-IT" dirty="0"/>
          </a:p>
          <a:p>
            <a:pPr eaLnBrk="1" hangingPunct="1">
              <a:lnSpc>
                <a:spcPct val="90000"/>
              </a:lnSpc>
            </a:pPr>
            <a:r>
              <a:rPr lang="it-IT" altLang="it-IT" dirty="0"/>
              <a:t>P04: contiene anche gli importi spesi dalle scuole POLO per la formazione dei docenti degli Ambiti scolastici.</a:t>
            </a:r>
          </a:p>
          <a:p>
            <a:pPr eaLnBrk="1" hangingPunct="1">
              <a:lnSpc>
                <a:spcPct val="90000"/>
              </a:lnSpc>
            </a:pPr>
            <a:endParaRPr lang="it-IT" altLang="it-IT" sz="1000" b="1" dirty="0"/>
          </a:p>
          <a:p>
            <a:pPr eaLnBrk="1" hangingPunct="1">
              <a:lnSpc>
                <a:spcPct val="90000"/>
              </a:lnSpc>
            </a:pPr>
            <a:r>
              <a:rPr lang="it-IT" altLang="it-IT" sz="1000" b="1" dirty="0"/>
              <a:t> </a:t>
            </a:r>
          </a:p>
          <a:p>
            <a:pPr eaLnBrk="1" hangingPunct="1">
              <a:lnSpc>
                <a:spcPct val="90000"/>
              </a:lnSpc>
            </a:pPr>
            <a:endParaRPr lang="it-IT" altLang="it-IT" sz="1000" b="1" dirty="0"/>
          </a:p>
          <a:p>
            <a:pPr eaLnBrk="1" hangingPunct="1">
              <a:lnSpc>
                <a:spcPct val="90000"/>
              </a:lnSpc>
            </a:pPr>
            <a:endParaRPr lang="it-IT" altLang="it-IT" sz="1000" b="1" dirty="0"/>
          </a:p>
          <a:p>
            <a:pPr eaLnBrk="1" hangingPunct="1">
              <a:lnSpc>
                <a:spcPct val="90000"/>
              </a:lnSpc>
            </a:pPr>
            <a:endParaRPr lang="it-IT" altLang="it-IT" sz="1000" b="1" dirty="0"/>
          </a:p>
          <a:p>
            <a:pPr eaLnBrk="1" hangingPunct="1">
              <a:lnSpc>
                <a:spcPct val="90000"/>
              </a:lnSpc>
            </a:pPr>
            <a:endParaRPr lang="it-IT" altLang="it-IT" sz="1000" b="1" dirty="0"/>
          </a:p>
          <a:p>
            <a:pPr eaLnBrk="1" hangingPunct="1">
              <a:lnSpc>
                <a:spcPct val="90000"/>
              </a:lnSpc>
            </a:pPr>
            <a:endParaRPr lang="it-IT" altLang="it-IT" sz="1000" b="1" dirty="0"/>
          </a:p>
          <a:p>
            <a:pPr eaLnBrk="1" hangingPunct="1">
              <a:lnSpc>
                <a:spcPct val="90000"/>
              </a:lnSpc>
            </a:pPr>
            <a:endParaRPr lang="it-IT" altLang="it-IT" sz="1000" b="1" dirty="0"/>
          </a:p>
        </p:txBody>
      </p:sp>
      <p:sp>
        <p:nvSpPr>
          <p:cNvPr id="2" name="Segnaposto numero diapositiva 1">
            <a:extLst>
              <a:ext uri="{FF2B5EF4-FFF2-40B4-BE49-F238E27FC236}">
                <a16:creationId xmlns:a16="http://schemas.microsoft.com/office/drawing/2014/main" id="{0947BB6B-B460-4FEF-B680-8B0E1B0946F1}"/>
              </a:ext>
            </a:extLst>
          </p:cNvPr>
          <p:cNvSpPr>
            <a:spLocks noGrp="1"/>
          </p:cNvSpPr>
          <p:nvPr>
            <p:ph type="sldNum" sz="quarter" idx="5"/>
          </p:nvPr>
        </p:nvSpPr>
        <p:spPr/>
        <p:txBody>
          <a:bodyPr/>
          <a:lstStyle/>
          <a:p>
            <a:fld id="{23E0578C-0FEB-4F7F-ACE6-5C73EB76BEA8}" type="slidenum">
              <a:rPr lang="it-IT" smtClean="0"/>
              <a:t>32</a:t>
            </a:fld>
            <a:endParaRPr lang="it-IT"/>
          </a:p>
        </p:txBody>
      </p:sp>
    </p:spTree>
    <p:extLst>
      <p:ext uri="{BB962C8B-B14F-4D97-AF65-F5344CB8AC3E}">
        <p14:creationId xmlns:p14="http://schemas.microsoft.com/office/powerpoint/2010/main" val="2221645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CEC4540-5CCD-4F58-ACF5-D8342D162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0C8D46C-3E4B-47FE-97EC-90161E61A5B3}"/>
              </a:ext>
            </a:extLst>
          </p:cNvPr>
          <p:cNvSpPr>
            <a:spLocks noGrp="1" noChangeArrowheads="1"/>
          </p:cNvSpPr>
          <p:nvPr>
            <p:ph type="body" idx="1"/>
          </p:nvPr>
        </p:nvSpPr>
        <p:spPr>
          <a:xfrm>
            <a:off x="906463" y="5117306"/>
            <a:ext cx="5608637" cy="3700462"/>
          </a:xfrm>
          <a:noFill/>
          <a:ln>
            <a:solidFill>
              <a:schemeClr val="accent2"/>
            </a:solidFill>
            <a:miter lim="800000"/>
            <a:headEnd/>
            <a:tailEnd/>
          </a:ln>
        </p:spPr>
        <p:txBody>
          <a:bodyPr lIns="96141" tIns="48071" rIns="96141" bIns="48071"/>
          <a:lstStyle/>
          <a:p>
            <a:pPr eaLnBrk="1" hangingPunct="1">
              <a:lnSpc>
                <a:spcPct val="90000"/>
              </a:lnSpc>
            </a:pPr>
            <a:r>
              <a:rPr lang="it-IT" altLang="it-IT" b="1" dirty="0"/>
              <a:t>G </a:t>
            </a:r>
            <a:r>
              <a:rPr lang="it-IT" altLang="it-IT" b="0" dirty="0"/>
              <a:t>riguarda le spese per attività economiche proprie</a:t>
            </a:r>
          </a:p>
          <a:p>
            <a:pPr eaLnBrk="1" hangingPunct="1">
              <a:lnSpc>
                <a:spcPct val="90000"/>
              </a:lnSpc>
            </a:pPr>
            <a:endParaRPr lang="it-IT" altLang="it-IT" b="1" dirty="0"/>
          </a:p>
          <a:p>
            <a:pPr eaLnBrk="1" hangingPunct="1">
              <a:lnSpc>
                <a:spcPct val="90000"/>
              </a:lnSpc>
            </a:pPr>
            <a:r>
              <a:rPr lang="it-IT" altLang="it-IT" b="1" dirty="0"/>
              <a:t>R</a:t>
            </a:r>
            <a:r>
              <a:rPr lang="it-IT" altLang="it-IT" dirty="0"/>
              <a:t> fondo di riserva (di importo non superiore al 10% della dotazione ordinaria definita dallo Stato).</a:t>
            </a:r>
          </a:p>
          <a:p>
            <a:pPr eaLnBrk="1" hangingPunct="1">
              <a:lnSpc>
                <a:spcPct val="90000"/>
              </a:lnSpc>
            </a:pPr>
            <a:endParaRPr lang="it-IT" altLang="it-IT" dirty="0"/>
          </a:p>
          <a:p>
            <a:pPr eaLnBrk="1" hangingPunct="1">
              <a:lnSpc>
                <a:spcPct val="90000"/>
              </a:lnSpc>
            </a:pPr>
            <a:r>
              <a:rPr lang="it-IT" altLang="it-IT" b="1" dirty="0"/>
              <a:t>Z contiene i fondi disponibili e non programmati, a volte  per importi degli anni precedenti non saldati dallo stato. </a:t>
            </a:r>
          </a:p>
          <a:p>
            <a:pPr eaLnBrk="1" hangingPunct="1">
              <a:lnSpc>
                <a:spcPct val="90000"/>
              </a:lnSpc>
            </a:pPr>
            <a:r>
              <a:rPr lang="it-IT" altLang="it-IT" b="1" dirty="0"/>
              <a:t>Nel caso degli avanzi di gestione le scuole si sono mosse secondo due scelte: da un lato chi sceglie di programmare le risorse per la vita amministrativa, didattica e per la progettazione come se lo stato dovesse certamente pagare i propri debiti nell’anno di riferimento, salvo procedere per variazioni durante l’anno perché i fondi non arrivano; dall’altro chi inserisce nell’aggregato Z, come fondi da programmare, i crediti dallo stato, in attesa di comunicazioni da parte dello Stato, sia in caso di pagamento che di radiazione. Continuare a trascinarsi i crediti “falsa” la programmazione del bilancio, gonfiando anche di molto la sua consistenza reale.</a:t>
            </a:r>
          </a:p>
          <a:p>
            <a:pPr eaLnBrk="1" hangingPunct="1">
              <a:lnSpc>
                <a:spcPct val="90000"/>
              </a:lnSpc>
            </a:pPr>
            <a:endParaRPr lang="it-IT" altLang="it-IT" b="1" dirty="0"/>
          </a:p>
          <a:p>
            <a:pPr eaLnBrk="1" hangingPunct="1">
              <a:lnSpc>
                <a:spcPct val="90000"/>
              </a:lnSpc>
            </a:pPr>
            <a:r>
              <a:rPr lang="it-IT" altLang="it-IT" b="1" dirty="0"/>
              <a:t>Diverso è il caso di una volontaria mancata programmazione di importi notevoli: una situazione che può essere letta come incapacità della scuola ad utilizzare le risorse. Può essere fra le anomalie segnalate dai revisori dei conti, da SISTEMARE</a:t>
            </a:r>
          </a:p>
          <a:p>
            <a:pPr eaLnBrk="1" hangingPunct="1">
              <a:lnSpc>
                <a:spcPct val="90000"/>
              </a:lnSpc>
            </a:pPr>
            <a:r>
              <a:rPr lang="it-IT" altLang="it-IT" b="1" dirty="0"/>
              <a:t>Vanno richieste spiegazioni per  le opportune valutazioni.</a:t>
            </a:r>
          </a:p>
          <a:p>
            <a:pPr eaLnBrk="1" hangingPunct="1">
              <a:lnSpc>
                <a:spcPct val="90000"/>
              </a:lnSpc>
            </a:pPr>
            <a:endParaRPr lang="it-IT" altLang="it-IT" b="1" dirty="0"/>
          </a:p>
          <a:p>
            <a:pPr eaLnBrk="1" hangingPunct="1">
              <a:lnSpc>
                <a:spcPct val="90000"/>
              </a:lnSpc>
            </a:pPr>
            <a:endParaRPr lang="it-IT" altLang="it-IT" b="1" dirty="0"/>
          </a:p>
        </p:txBody>
      </p:sp>
      <p:sp>
        <p:nvSpPr>
          <p:cNvPr id="2" name="Segnaposto numero diapositiva 1">
            <a:extLst>
              <a:ext uri="{FF2B5EF4-FFF2-40B4-BE49-F238E27FC236}">
                <a16:creationId xmlns:a16="http://schemas.microsoft.com/office/drawing/2014/main" id="{A90DBF8B-00FF-45D0-A269-915E4309C128}"/>
              </a:ext>
            </a:extLst>
          </p:cNvPr>
          <p:cNvSpPr>
            <a:spLocks noGrp="1"/>
          </p:cNvSpPr>
          <p:nvPr>
            <p:ph type="sldNum" sz="quarter" idx="5"/>
          </p:nvPr>
        </p:nvSpPr>
        <p:spPr/>
        <p:txBody>
          <a:bodyPr/>
          <a:lstStyle/>
          <a:p>
            <a:fld id="{23E0578C-0FEB-4F7F-ACE6-5C73EB76BEA8}" type="slidenum">
              <a:rPr lang="it-IT" smtClean="0"/>
              <a:t>33</a:t>
            </a:fld>
            <a:endParaRPr lang="it-IT"/>
          </a:p>
        </p:txBody>
      </p:sp>
    </p:spTree>
    <p:extLst>
      <p:ext uri="{BB962C8B-B14F-4D97-AF65-F5344CB8AC3E}">
        <p14:creationId xmlns:p14="http://schemas.microsoft.com/office/powerpoint/2010/main" val="108059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C32AE7A-111E-4562-A5B0-10D29B9E7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AFE01B2B-829B-40D1-8165-833329DBF310}"/>
              </a:ext>
            </a:extLst>
          </p:cNvPr>
          <p:cNvSpPr>
            <a:spLocks noGrp="1" noChangeArrowheads="1"/>
          </p:cNvSpPr>
          <p:nvPr>
            <p:ph type="body" idx="1"/>
          </p:nvPr>
        </p:nvSpPr>
        <p:spPr>
          <a:xfrm>
            <a:off x="675481" y="5112390"/>
            <a:ext cx="5486400" cy="3842698"/>
          </a:xfrm>
          <a:noFill/>
          <a:ln>
            <a:solidFill>
              <a:srgbClr val="FF0000"/>
            </a:solidFill>
          </a:ln>
        </p:spPr>
        <p:txBody>
          <a:bodyPr/>
          <a:lstStyle/>
          <a:p>
            <a:pPr eaLnBrk="1" hangingPunct="1"/>
            <a:r>
              <a:rPr lang="it-IT" altLang="it-IT" dirty="0"/>
              <a:t>Per conoscere meglio i progetti</a:t>
            </a:r>
          </a:p>
          <a:p>
            <a:pPr eaLnBrk="1" hangingPunct="1"/>
            <a:r>
              <a:rPr lang="it-IT" altLang="it-IT" b="1" dirty="0"/>
              <a:t>Ogni progetto è accompagnato da una scheda descrittiva</a:t>
            </a:r>
            <a:r>
              <a:rPr lang="it-IT" altLang="it-IT" dirty="0"/>
              <a:t> che dice perché si vuole fare quel progetto, che obiettivi si vogliono raggiungere, quando lo si vuole fare, con quali fasi e iniziative (cosa e come), con quali verifiche, con quali risorse umane e strumentali, chi ne è responsabile... Contiene quindi aspetti qualitativi e quantitativi che consentono di entrare con migliore consapevolezza nella progettazione.</a:t>
            </a:r>
          </a:p>
          <a:p>
            <a:pPr eaLnBrk="1" hangingPunct="1"/>
            <a:r>
              <a:rPr lang="it-IT" altLang="it-IT" dirty="0"/>
              <a:t>Se la scheda è estremamente sintetica è possibile chiedere approfondimenti, sia per trasparenza che per chiarezza, che per darsi la possibilità di decidere consapevolmente cosa e come finanziare</a:t>
            </a:r>
          </a:p>
          <a:p>
            <a:pPr eaLnBrk="1" hangingPunct="1"/>
            <a:r>
              <a:rPr lang="it-IT" altLang="it-IT" dirty="0"/>
              <a:t>Il modello di scheda descrittiva utilizzato per i progetti contiene i punti descritti nella slide, la parte finanziaria viene compilata con il DSGA</a:t>
            </a:r>
          </a:p>
          <a:p>
            <a:pPr eaLnBrk="1" hangingPunct="1"/>
            <a:endParaRPr lang="it-IT" altLang="it-IT" b="1" dirty="0"/>
          </a:p>
          <a:p>
            <a:pPr eaLnBrk="1" hangingPunct="1"/>
            <a:r>
              <a:rPr lang="it-IT" altLang="it-IT" b="1" dirty="0"/>
              <a:t>ATTENZIONI:</a:t>
            </a:r>
          </a:p>
          <a:p>
            <a:pPr eaLnBrk="1" hangingPunct="1"/>
            <a:r>
              <a:rPr lang="it-IT" altLang="it-IT" dirty="0"/>
              <a:t>La qualità della scuola non è data solo dal numero di progetti che propone</a:t>
            </a:r>
          </a:p>
          <a:p>
            <a:pPr eaLnBrk="1" hangingPunct="1"/>
            <a:r>
              <a:rPr lang="it-IT" altLang="it-IT" dirty="0"/>
              <a:t>Progetti sempre uguali e ripresentati negli anni (copia-incolla) senza nessuna innovazione possono essere indicatori di una scuola ferma: quali progetti sono così fondamentali ed efficaci da essere lo zoccolo duro caratteristico dell’istituto? Quali invece concorrono a costruire competenze e miglioramento anche in modo nuovo? Ci sono aree/classi non toccate dai progetti? Quali progetti hanno valenza più prettamente educativa?</a:t>
            </a:r>
          </a:p>
          <a:p>
            <a:pPr eaLnBrk="1" hangingPunct="1"/>
            <a:endParaRPr lang="it-IT" altLang="it-IT" dirty="0"/>
          </a:p>
          <a:p>
            <a:pPr eaLnBrk="1" hangingPunct="1"/>
            <a:endParaRPr lang="it-IT" altLang="it-IT" dirty="0"/>
          </a:p>
        </p:txBody>
      </p:sp>
      <p:sp>
        <p:nvSpPr>
          <p:cNvPr id="2" name="Segnaposto numero diapositiva 1">
            <a:extLst>
              <a:ext uri="{FF2B5EF4-FFF2-40B4-BE49-F238E27FC236}">
                <a16:creationId xmlns:a16="http://schemas.microsoft.com/office/drawing/2014/main" id="{61AA2DCC-83BE-4829-9E6D-27D05B84D2EB}"/>
              </a:ext>
            </a:extLst>
          </p:cNvPr>
          <p:cNvSpPr>
            <a:spLocks noGrp="1"/>
          </p:cNvSpPr>
          <p:nvPr>
            <p:ph type="sldNum" sz="quarter" idx="5"/>
          </p:nvPr>
        </p:nvSpPr>
        <p:spPr/>
        <p:txBody>
          <a:bodyPr/>
          <a:lstStyle/>
          <a:p>
            <a:fld id="{23E0578C-0FEB-4F7F-ACE6-5C73EB76BEA8}" type="slidenum">
              <a:rPr lang="it-IT" smtClean="0"/>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7EB600B-8D3B-4E00-9E7D-F362879BB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085C640D-6C27-4D90-993A-F63CFAABD13E}"/>
              </a:ext>
            </a:extLst>
          </p:cNvPr>
          <p:cNvSpPr>
            <a:spLocks noGrp="1" noChangeArrowheads="1"/>
          </p:cNvSpPr>
          <p:nvPr>
            <p:ph type="body" idx="1"/>
          </p:nvPr>
        </p:nvSpPr>
        <p:spPr>
          <a:noFill/>
          <a:ln>
            <a:solidFill>
              <a:srgbClr val="FF0000"/>
            </a:solidFill>
          </a:ln>
        </p:spPr>
        <p:txBody>
          <a:bodyPr/>
          <a:lstStyle/>
          <a:p>
            <a:pPr eaLnBrk="1" hangingPunct="1"/>
            <a:r>
              <a:rPr lang="it-IT" altLang="it-IT" dirty="0"/>
              <a:t>Il documento finanziario più importante, </a:t>
            </a:r>
            <a:r>
              <a:rPr lang="it-IT" altLang="it-IT" dirty="0" err="1"/>
              <a:t>perchè</a:t>
            </a:r>
            <a:r>
              <a:rPr lang="it-IT" altLang="it-IT" dirty="0"/>
              <a:t> fotografa ciò che è stato fatto ed ottenuto. Non è più solo previsione, ma realizzazione</a:t>
            </a:r>
          </a:p>
        </p:txBody>
      </p:sp>
      <p:sp>
        <p:nvSpPr>
          <p:cNvPr id="2" name="Segnaposto numero diapositiva 1">
            <a:extLst>
              <a:ext uri="{FF2B5EF4-FFF2-40B4-BE49-F238E27FC236}">
                <a16:creationId xmlns:a16="http://schemas.microsoft.com/office/drawing/2014/main" id="{2AB0A21A-4DFF-4C93-98B7-E17265791CEF}"/>
              </a:ext>
            </a:extLst>
          </p:cNvPr>
          <p:cNvSpPr>
            <a:spLocks noGrp="1"/>
          </p:cNvSpPr>
          <p:nvPr>
            <p:ph type="sldNum" sz="quarter" idx="5"/>
          </p:nvPr>
        </p:nvSpPr>
        <p:spPr/>
        <p:txBody>
          <a:bodyPr/>
          <a:lstStyle/>
          <a:p>
            <a:fld id="{23E0578C-0FEB-4F7F-ACE6-5C73EB76BEA8}" type="slidenum">
              <a:rPr lang="it-IT" smtClean="0"/>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ln>
            <a:solidFill>
              <a:srgbClr val="FF0000"/>
            </a:solidFill>
          </a:ln>
        </p:spPr>
        <p:txBody>
          <a:bodyPr/>
          <a:lstStyle/>
          <a:p>
            <a:r>
              <a:rPr lang="it-IT" dirty="0"/>
              <a:t>I beni che costituiscono il patrimonio delle istituzioni scolastiche si iscrivono in distinti inventari per ciascuna delle seguenti categorie: a) beni mobili; b) beni di valore storico-artistico; c) libri e materiale bibliografico; d) valori mobiliari; e) veicoli e natanti; f) beni immobili. Non si iscrivono in inventario gli oggetti di facile consumo che, per l'uso continuo, sono destinati a deteriorarsi rapidamente ed i beni mobili di valore pari o inferiore a duecento euro, IVA compresa. Non si iscrivono riviste ed altre pubblicazioni periodiche di qualsiasi genere, i libri destinati alle biblioteche di classe.</a:t>
            </a:r>
          </a:p>
          <a:p>
            <a:r>
              <a:rPr lang="it-IT" dirty="0"/>
              <a:t> Ricognizione ogni 5 anni e inventario con aggiornamento ogni 10 anni.</a:t>
            </a:r>
          </a:p>
          <a:p>
            <a:endParaRPr lang="it-IT" dirty="0"/>
          </a:p>
          <a:p>
            <a:r>
              <a:rPr lang="it-IT" dirty="0"/>
              <a:t>Il materiale ed i beni mancanti per furto o per causa di forza maggiore, o divenuti inservibili all'uso, sono eliminati dall'inventario con provvedimento del dirigente. Beni obsoleti possono essere ceduti al miglior offerente (Gara: se deserta anche a titolo gratuito),  oppure smaltiti</a:t>
            </a:r>
          </a:p>
        </p:txBody>
      </p:sp>
      <p:sp>
        <p:nvSpPr>
          <p:cNvPr id="4" name="Segnaposto numero diapositiva 3"/>
          <p:cNvSpPr>
            <a:spLocks noGrp="1"/>
          </p:cNvSpPr>
          <p:nvPr>
            <p:ph type="sldNum" sz="quarter" idx="5"/>
          </p:nvPr>
        </p:nvSpPr>
        <p:spPr/>
        <p:txBody>
          <a:bodyPr/>
          <a:lstStyle/>
          <a:p>
            <a:fld id="{23E0578C-0FEB-4F7F-ACE6-5C73EB76BEA8}" type="slidenum">
              <a:rPr lang="it-IT" smtClean="0"/>
              <a:t>36</a:t>
            </a:fld>
            <a:endParaRPr lang="it-IT"/>
          </a:p>
        </p:txBody>
      </p:sp>
    </p:spTree>
    <p:extLst>
      <p:ext uri="{BB962C8B-B14F-4D97-AF65-F5344CB8AC3E}">
        <p14:creationId xmlns:p14="http://schemas.microsoft.com/office/powerpoint/2010/main" val="2862467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423E349-C3D9-4FC0-BC73-2138237CD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3FB97A60-BC9A-402D-986F-55340671130B}"/>
              </a:ext>
            </a:extLst>
          </p:cNvPr>
          <p:cNvSpPr>
            <a:spLocks noGrp="1"/>
          </p:cNvSpPr>
          <p:nvPr>
            <p:ph type="body" idx="1"/>
          </p:nvPr>
        </p:nvSpPr>
        <p:spPr>
          <a:noFill/>
          <a:ln>
            <a:solidFill>
              <a:srgbClr val="FF0000"/>
            </a:solidFill>
            <a:miter lim="800000"/>
            <a:headEnd/>
            <a:tailEnd/>
          </a:ln>
        </p:spPr>
        <p:txBody>
          <a:bodyPr/>
          <a:lstStyle/>
          <a:p>
            <a:pPr eaLnBrk="1" hangingPunct="1"/>
            <a:r>
              <a:rPr lang="it-IT" altLang="it-IT" dirty="0"/>
              <a:t>Momento di riflessione sugli esiti da cui trarre  nuovi elementi per valutare secondo il PTOF, per individuare priorità, nuove linee di indirizzo, attenzioni da segnalare.</a:t>
            </a:r>
          </a:p>
          <a:p>
            <a:pPr eaLnBrk="1" hangingPunct="1"/>
            <a:endParaRPr lang="it-IT" altLang="it-IT" dirty="0"/>
          </a:p>
          <a:p>
            <a:pPr eaLnBrk="1" hangingPunct="1"/>
            <a:r>
              <a:rPr lang="it-IT" altLang="it-IT" dirty="0"/>
              <a:t>I controlli contabili e di coerenza interna sono realizzati dai Revisori dei conti, che possono verificare il programma annuale anche per via telematica.</a:t>
            </a:r>
          </a:p>
          <a:p>
            <a:pPr eaLnBrk="1" hangingPunct="1"/>
            <a:r>
              <a:rPr lang="it-IT" altLang="it-IT" dirty="0"/>
              <a:t>Rilasciano un verbale di verifica e approvazione, in cui manifestano anche eventuali osservazioni, che il Consiglio di Istituto è chiamato a sanare.</a:t>
            </a:r>
          </a:p>
          <a:p>
            <a:pPr eaLnBrk="1" hangingPunct="1"/>
            <a:endParaRPr lang="it-IT" altLang="it-IT" dirty="0"/>
          </a:p>
          <a:p>
            <a:pPr eaLnBrk="1" hangingPunct="1"/>
            <a:r>
              <a:rPr lang="it-IT" altLang="it-IT" dirty="0"/>
              <a:t>Se i revisori non rilasciano il verbale di approvazione entro le scadenze perentorie previste per l’approvazione del bilancio, il Consiglio può procedere comunque, </a:t>
            </a:r>
          </a:p>
        </p:txBody>
      </p:sp>
      <p:sp>
        <p:nvSpPr>
          <p:cNvPr id="2" name="Segnaposto numero diapositiva 1">
            <a:extLst>
              <a:ext uri="{FF2B5EF4-FFF2-40B4-BE49-F238E27FC236}">
                <a16:creationId xmlns:a16="http://schemas.microsoft.com/office/drawing/2014/main" id="{2E843CF8-0DDB-4FB0-8665-53C5AC6058CC}"/>
              </a:ext>
            </a:extLst>
          </p:cNvPr>
          <p:cNvSpPr>
            <a:spLocks noGrp="1"/>
          </p:cNvSpPr>
          <p:nvPr>
            <p:ph type="sldNum" sz="quarter" idx="5"/>
          </p:nvPr>
        </p:nvSpPr>
        <p:spPr/>
        <p:txBody>
          <a:bodyPr/>
          <a:lstStyle/>
          <a:p>
            <a:fld id="{23E0578C-0FEB-4F7F-ACE6-5C73EB76BEA8}" type="slidenum">
              <a:rPr lang="it-IT" smtClean="0"/>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69180DA-2A60-425D-A07C-BFA05D1C1AD2}"/>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6854BEF-C593-4658-BABB-052A07032F7A}"/>
              </a:ext>
            </a:extLst>
          </p:cNvPr>
          <p:cNvSpPr>
            <a:spLocks noGrp="1" noChangeArrowheads="1"/>
          </p:cNvSpPr>
          <p:nvPr>
            <p:ph type="body" idx="1"/>
          </p:nvPr>
        </p:nvSpPr>
        <p:spPr>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dirty="0"/>
              <a:t>Contatti CoorCoGe e CAOS, in stretta collaborazione per rispondere ai quesiti</a:t>
            </a:r>
          </a:p>
          <a:p>
            <a:pPr eaLnBrk="1" hangingPunct="1"/>
            <a:endParaRPr lang="it-IT" altLang="it-IT" dirty="0"/>
          </a:p>
          <a:p>
            <a:pPr eaLnBrk="1" hangingPunct="1"/>
            <a:r>
              <a:rPr lang="it-IT" altLang="it-IT" dirty="0"/>
              <a:t>Piattaforma SCUOLA IN CHIARO del Ministero: trovate tutte le scuole, quindi anche la vostra e i loro documenti navigabili on line (il Rapporto di autovalutazione, il Piano dell’offerta formativa e, in molti casi, anche il bilancio sociale)</a:t>
            </a:r>
          </a:p>
          <a:p>
            <a:pPr eaLnBrk="1" hangingPunct="1"/>
            <a:endParaRPr lang="it-IT" altLang="it-IT" dirty="0"/>
          </a:p>
          <a:p>
            <a:pPr eaLnBrk="1" hangingPunct="1"/>
            <a:endParaRPr lang="it-IT" alt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non essere giocatori soli, ma sentirsi parte di una squadra.</a:t>
            </a:r>
          </a:p>
          <a:p>
            <a:endParaRPr lang="it-IT" dirty="0"/>
          </a:p>
          <a:p>
            <a:pPr eaLnBrk="1" hangingPunct="1"/>
            <a:r>
              <a:rPr lang="it-IT" altLang="it-IT" sz="1400" b="1" dirty="0"/>
              <a:t>Fonti normative essenziali</a:t>
            </a:r>
          </a:p>
          <a:p>
            <a:pPr eaLnBrk="1" hangingPunct="1"/>
            <a:r>
              <a:rPr lang="it-IT" altLang="it-IT" sz="1400" b="1" dirty="0"/>
              <a:t>DPR 275/1999 </a:t>
            </a:r>
            <a:r>
              <a:rPr lang="it-IT" altLang="it-IT" b="1" dirty="0"/>
              <a:t>(A</a:t>
            </a:r>
            <a:r>
              <a:rPr lang="it-IT" altLang="it-IT" dirty="0"/>
              <a:t>utonomia delle Istituzioni Scolastiche)</a:t>
            </a:r>
          </a:p>
          <a:p>
            <a:pPr eaLnBrk="1" hangingPunct="1"/>
            <a:r>
              <a:rPr lang="it-IT" altLang="it-IT" sz="1400" b="1" dirty="0" err="1"/>
              <a:t>Dlg.vo</a:t>
            </a:r>
            <a:r>
              <a:rPr lang="it-IT" altLang="it-IT" sz="1400" b="1" dirty="0"/>
              <a:t> 165/2001 </a:t>
            </a:r>
            <a:r>
              <a:rPr lang="it-IT" altLang="it-IT" dirty="0"/>
              <a:t>(Distinzione ruoli di indirizzo e controllo dalla gestione; </a:t>
            </a:r>
            <a:r>
              <a:rPr lang="it-IT" altLang="it-IT" b="1" dirty="0"/>
              <a:t>competenze del Dirigente Scolastico</a:t>
            </a:r>
            <a:r>
              <a:rPr lang="it-IT" altLang="it-IT" dirty="0"/>
              <a:t>)</a:t>
            </a:r>
          </a:p>
          <a:p>
            <a:pPr eaLnBrk="1" hangingPunct="1"/>
            <a:r>
              <a:rPr lang="it-IT" altLang="it-IT" b="1" dirty="0"/>
              <a:t>LEGGE 107/2015 </a:t>
            </a:r>
            <a:r>
              <a:rPr lang="it-IT" altLang="it-IT" dirty="0"/>
              <a:t>(Cambia i ruoli nella scuola e la modalità di strutturazione del PTOF, con implicazioni sulle competenze)</a:t>
            </a:r>
          </a:p>
          <a:p>
            <a:pPr eaLnBrk="1" hangingPunct="1"/>
            <a:endParaRPr lang="it-IT" alt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b="1" dirty="0"/>
              <a:t>Decreto interministeriale 129/2018 </a:t>
            </a:r>
            <a:r>
              <a:rPr lang="it-IT" altLang="it-IT" sz="1200" dirty="0"/>
              <a:t>(Nuovo </a:t>
            </a:r>
            <a:r>
              <a:rPr lang="it-IT" altLang="it-IT" sz="1200" b="1" dirty="0"/>
              <a:t>Regolamento amministrativo-contabile</a:t>
            </a:r>
            <a:r>
              <a:rPr lang="it-IT" altLang="it-I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 </a:t>
            </a:r>
            <a:r>
              <a:rPr lang="it-IT" b="1" dirty="0"/>
              <a:t>Amministrazione Trasparente </a:t>
            </a:r>
            <a:r>
              <a:rPr lang="it-IT" dirty="0"/>
              <a:t>sul sito del vostro Istituto trovate tutti i documenti approvati, compresi i bilanci e le relazioni dei dirigenti.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Altre informazioni sulla vostra scuola le potete trovare sul sito </a:t>
            </a:r>
            <a:r>
              <a:rPr lang="it-IT" b="1" dirty="0"/>
              <a:t>«Scuola in chiaro» </a:t>
            </a:r>
            <a:r>
              <a:rPr lang="it-IT" dirty="0"/>
              <a:t>del Ministero</a:t>
            </a:r>
          </a:p>
        </p:txBody>
      </p:sp>
      <p:sp>
        <p:nvSpPr>
          <p:cNvPr id="4" name="Segnaposto numero diapositiva 3"/>
          <p:cNvSpPr>
            <a:spLocks noGrp="1"/>
          </p:cNvSpPr>
          <p:nvPr>
            <p:ph type="sldNum" sz="quarter" idx="5"/>
          </p:nvPr>
        </p:nvSpPr>
        <p:spPr/>
        <p:txBody>
          <a:bodyPr/>
          <a:lstStyle/>
          <a:p>
            <a:fld id="{9635E61E-B3A8-47B3-BFA1-2B0D4F7490C5}" type="slidenum">
              <a:rPr lang="it-IT" smtClean="0"/>
              <a:t>4</a:t>
            </a:fld>
            <a:endParaRPr lang="it-IT"/>
          </a:p>
        </p:txBody>
      </p:sp>
    </p:spTree>
    <p:extLst>
      <p:ext uri="{BB962C8B-B14F-4D97-AF65-F5344CB8AC3E}">
        <p14:creationId xmlns:p14="http://schemas.microsoft.com/office/powerpoint/2010/main" val="62882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E365EC4C-3036-4F2E-A334-784E62CB1746}"/>
              </a:ext>
            </a:extLst>
          </p:cNvPr>
          <p:cNvSpPr>
            <a:spLocks noGrp="1" noRot="1" noChangeAspect="1" noChangeArrowheads="1" noTextEdit="1"/>
          </p:cNvSpPr>
          <p:nvPr>
            <p:ph type="sldImg"/>
          </p:nvPr>
        </p:nvSpPr>
        <p:spPr>
          <a:xfrm>
            <a:off x="481013" y="1220788"/>
            <a:ext cx="6142037" cy="3454400"/>
          </a:xfrm>
          <a:ln/>
        </p:spPr>
      </p:sp>
      <p:sp>
        <p:nvSpPr>
          <p:cNvPr id="60420" name="Rectangle 3">
            <a:extLst>
              <a:ext uri="{FF2B5EF4-FFF2-40B4-BE49-F238E27FC236}">
                <a16:creationId xmlns:a16="http://schemas.microsoft.com/office/drawing/2014/main" id="{31F73CF9-E479-4E88-9359-A06EC90BF1CA}"/>
              </a:ext>
            </a:extLst>
          </p:cNvPr>
          <p:cNvSpPr>
            <a:spLocks noGrp="1" noChangeArrowheads="1"/>
          </p:cNvSpPr>
          <p:nvPr>
            <p:ph type="body" idx="1"/>
          </p:nvPr>
        </p:nvSpPr>
        <p:spPr>
          <a:xfrm>
            <a:off x="243870" y="4902740"/>
            <a:ext cx="6616321" cy="5075120"/>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it-IT" altLang="it-IT" sz="900" b="1" dirty="0">
              <a:solidFill>
                <a:srgbClr val="FF0000"/>
              </a:solidFill>
              <a:latin typeface="Arial" panose="020B0604020202020204" pitchFamily="34" charset="0"/>
            </a:endParaRPr>
          </a:p>
          <a:p>
            <a:pPr eaLnBrk="1" hangingPunct="1"/>
            <a:r>
              <a:rPr lang="it-IT" altLang="it-IT" b="1" dirty="0"/>
              <a:t>Ruolo importante nel Consiglio è del genitore presidente, il cui voto vale doppio in caso di parità</a:t>
            </a:r>
          </a:p>
          <a:p>
            <a:pPr eaLnBrk="1" hangingPunct="1"/>
            <a:r>
              <a:rPr lang="it-IT" altLang="it-IT" b="1" dirty="0"/>
              <a:t>Il Presidente del Consiglio di Istituto: poteri diritti e responsabilità </a:t>
            </a:r>
          </a:p>
          <a:p>
            <a:pPr eaLnBrk="1" hangingPunct="1">
              <a:lnSpc>
                <a:spcPct val="90000"/>
              </a:lnSpc>
            </a:pPr>
            <a:r>
              <a:rPr lang="it-IT" altLang="it-IT" b="1" dirty="0"/>
              <a:t>È scelto fra i genitori, con un riconoscimento forte della rappresentanza e dell’importanza della componente genitoriale</a:t>
            </a:r>
          </a:p>
          <a:p>
            <a:pPr eaLnBrk="1" hangingPunct="1">
              <a:lnSpc>
                <a:spcPct val="90000"/>
              </a:lnSpc>
            </a:pPr>
            <a:r>
              <a:rPr lang="it-IT" altLang="it-IT" dirty="0"/>
              <a:t>Spesso capita di incontrare genitori che non sanno chi è il loro presidente di CDI, cosa fa il CDI, </a:t>
            </a:r>
          </a:p>
          <a:p>
            <a:pPr eaLnBrk="1" hangingPunct="1">
              <a:lnSpc>
                <a:spcPct val="90000"/>
              </a:lnSpc>
            </a:pPr>
            <a:r>
              <a:rPr lang="it-IT" altLang="it-IT" dirty="0"/>
              <a:t>Spesso la banalizzazione dei ruoli e degli stessi Organi Collegiali passa proprio da essere trasparenti perché ci si accontenta del rito delle elezioni, perdendo subito i contatti con chi si rappresenta e con la realtà viva dell’istituto. Ci si occupa solo di un rapporto personale con il Dirigente (peraltro fondamentale) o dei temi che arrivano in qualche modo in consiglio già “decisi” . Spesso sull’urgenza di scadenze inderogabili</a:t>
            </a:r>
          </a:p>
          <a:p>
            <a:pPr eaLnBrk="1" hangingPunct="1">
              <a:lnSpc>
                <a:spcPct val="90000"/>
              </a:lnSpc>
            </a:pPr>
            <a:r>
              <a:rPr lang="it-IT" altLang="it-IT" dirty="0"/>
              <a:t>Ovviamente non è ciò che vogliamo. La formazione al ruolo è necessaria</a:t>
            </a:r>
            <a:endParaRPr lang="it-IT" altLang="it-IT" b="1"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Il Presidente convoca il Consiglio stesso predisponendo l’ordine del giorno </a:t>
            </a:r>
            <a:r>
              <a:rPr lang="it-IT" altLang="it-IT" sz="1100" dirty="0"/>
              <a:t>su richiesta del presidente della giunta esecutiva (il Dirigente),  su richiesta di almeno un terzo dei membri del Consiglio. su sua iniziativa se la richiesta proviene da meno di un terzo dei membri del consiglio. Quasi sempre l’ordine del giorno viene formulato dal Dirigente in qualità di presidente della giunta (che prepara i lavori del Consiglio), tuttavia il  genitore Presidente ha potere di aggiungere punti o variarne l’ordine prima di firmare. Buona prassi è concordare tra Dirigente e presidente del Consiglio questa operazione, anche solo telefonicamente.</a:t>
            </a:r>
          </a:p>
          <a:p>
            <a:pPr eaLnBrk="1" hangingPunct="1">
              <a:lnSpc>
                <a:spcPct val="90000"/>
              </a:lnSpc>
              <a:spcBef>
                <a:spcPct val="50000"/>
              </a:spcBef>
              <a:buClr>
                <a:schemeClr val="tx2"/>
              </a:buClr>
              <a:buFont typeface="Wingdings" panose="05000000000000000000" pitchFamily="2" charset="2"/>
              <a:buChar char="§"/>
            </a:pPr>
            <a:endParaRPr lang="it-IT" altLang="it-IT" sz="1100" b="1"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Alla convocazione dovrebbero(!) essere allegati anche i documenti che devono essere discussi. Altrimenti come è possibile per i membri poter dare un giudizio e deliberare? Il Presidente del CDI può rinviare la votazione su punti non adeguatamente documentati o sospendere la seduta per consentire a ciascuno di analizzare i materiali</a:t>
            </a:r>
            <a:endParaRPr lang="it-IT" altLang="it-IT" sz="1100" dirty="0">
              <a:latin typeface="Arial" panose="020B0604020202020204" pitchFamily="34" charset="0"/>
            </a:endParaRPr>
          </a:p>
          <a:p>
            <a:pPr eaLnBrk="1" hangingPunct="1">
              <a:lnSpc>
                <a:spcPct val="90000"/>
              </a:lnSpc>
            </a:pPr>
            <a:r>
              <a:rPr lang="it-IT" altLang="it-IT" sz="1100" dirty="0">
                <a:latin typeface="Arial" panose="020B0604020202020204" pitchFamily="34" charset="0"/>
              </a:rPr>
              <a:t>Anche l’argomento  dell’invio della documentazione può essere regolamentato (ed è opportuno che lo sia!) Verificare se esiste già un regolamento di funzionamento del Consiglio e della Giunta. </a:t>
            </a:r>
          </a:p>
          <a:p>
            <a:pPr eaLnBrk="1" hangingPunct="1">
              <a:lnSpc>
                <a:spcPct val="90000"/>
              </a:lnSpc>
            </a:pPr>
            <a:endParaRPr lang="it-IT" altLang="it-IT" sz="1100" dirty="0">
              <a:latin typeface="Arial" panose="020B0604020202020204" pitchFamily="34" charset="0"/>
            </a:endParaRPr>
          </a:p>
          <a:p>
            <a:pPr eaLnBrk="1" hangingPunct="1">
              <a:lnSpc>
                <a:spcPct val="90000"/>
              </a:lnSpc>
            </a:pPr>
            <a:r>
              <a:rPr lang="it-IT" altLang="it-IT" sz="1100" b="1" dirty="0">
                <a:latin typeface="Arial" panose="020B0604020202020204" pitchFamily="34" charset="0"/>
              </a:rPr>
              <a:t>C’ è la possibilità per il Presidente di accedere, mediante una password fornita dall’INVALSI tramite la scuola, ai dati aggregati delle prove di valutazione nazionali. </a:t>
            </a:r>
            <a:r>
              <a:rPr lang="it-IT" altLang="it-IT" sz="1100" b="1" dirty="0"/>
              <a:t>Vedi il portale del Ministero «Scuola In Chiaro», dove si trovano informazioni numeriche e descrittive del proprio istituto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5B5F404-6968-4826-9152-66A6CDC670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780906" indent="-299290" defTabSz="1044075">
              <a:spcBef>
                <a:spcPct val="30000"/>
              </a:spcBef>
              <a:defRPr sz="1300">
                <a:solidFill>
                  <a:schemeClr val="tx1"/>
                </a:solidFill>
                <a:latin typeface="Times New Roman" panose="02020603050405020304" pitchFamily="18" charset="0"/>
              </a:defRPr>
            </a:lvl2pPr>
            <a:lvl3pPr marL="1202320" indent="-240808" defTabSz="1044075">
              <a:spcBef>
                <a:spcPct val="30000"/>
              </a:spcBef>
              <a:defRPr sz="1300">
                <a:solidFill>
                  <a:schemeClr val="tx1"/>
                </a:solidFill>
                <a:latin typeface="Times New Roman" panose="02020603050405020304" pitchFamily="18" charset="0"/>
              </a:defRPr>
            </a:lvl3pPr>
            <a:lvl4pPr marL="1682215" indent="-239088" defTabSz="1044075">
              <a:spcBef>
                <a:spcPct val="30000"/>
              </a:spcBef>
              <a:defRPr sz="1300">
                <a:solidFill>
                  <a:schemeClr val="tx1"/>
                </a:solidFill>
                <a:latin typeface="Times New Roman" panose="02020603050405020304" pitchFamily="18" charset="0"/>
              </a:defRPr>
            </a:lvl4pPr>
            <a:lvl5pPr marL="2163831" indent="-240808" defTabSz="1044075">
              <a:spcBef>
                <a:spcPct val="30000"/>
              </a:spcBef>
              <a:defRPr sz="1300">
                <a:solidFill>
                  <a:schemeClr val="tx1"/>
                </a:solidFill>
                <a:latin typeface="Times New Roman" panose="02020603050405020304" pitchFamily="18" charset="0"/>
              </a:defRPr>
            </a:lvl5pPr>
            <a:lvl6pPr marL="2659207" indent="-24080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154583" indent="-24080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649959" indent="-24080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145336" indent="-24080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F90AE67-1C73-4449-928F-D9CD5362337B}" type="slidenum">
              <a:rPr lang="it-IT" altLang="it-IT" sz="1400">
                <a:latin typeface="Tahoma" panose="020B0604030504040204" pitchFamily="34" charset="0"/>
              </a:rPr>
              <a:pPr>
                <a:spcBef>
                  <a:spcPct val="0"/>
                </a:spcBef>
              </a:pPr>
              <a:t>6</a:t>
            </a:fld>
            <a:endParaRPr lang="it-IT" altLang="it-IT" sz="1400">
              <a:latin typeface="Tahoma" panose="020B0604030504040204" pitchFamily="34" charset="0"/>
            </a:endParaRPr>
          </a:p>
        </p:txBody>
      </p:sp>
      <p:sp>
        <p:nvSpPr>
          <p:cNvPr id="62467" name="Rectangle 2">
            <a:extLst>
              <a:ext uri="{FF2B5EF4-FFF2-40B4-BE49-F238E27FC236}">
                <a16:creationId xmlns:a16="http://schemas.microsoft.com/office/drawing/2014/main" id="{97B7EEB7-A4A4-466D-A44B-09C75CAF2BF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7436AA3-5A02-40DF-BE6C-10ED79738E67}"/>
              </a:ext>
            </a:extLst>
          </p:cNvPr>
          <p:cNvSpPr>
            <a:spLocks noGrp="1" noChangeArrowheads="1"/>
          </p:cNvSpPr>
          <p:nvPr>
            <p:ph type="body" idx="1"/>
          </p:nvPr>
        </p:nvSpPr>
        <p:spPr>
          <a:xfrm>
            <a:off x="409986" y="5117308"/>
            <a:ext cx="6432534" cy="4603799"/>
          </a:xfrm>
          <a:noFill/>
          <a:ln>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it-IT" altLang="it-IT" b="1" dirty="0">
                <a:latin typeface="Arial" panose="020B0604020202020204" pitchFamily="34" charset="0"/>
              </a:rPr>
              <a:t>Il Consiglio di Istituto è aiutato nei suoi lavori dalla giunta esecutiva. Ha funzione di preparazione dei lavori, di raccordo, di verifica nell’esecuzione delle delibere. E’ presieduta dal Dirigente, che la convoca.</a:t>
            </a:r>
          </a:p>
          <a:p>
            <a:pPr eaLnBrk="1" hangingPunct="1">
              <a:lnSpc>
                <a:spcPct val="90000"/>
              </a:lnSpc>
            </a:pPr>
            <a:endParaRPr lang="it-IT" altLang="it-IT" b="1" dirty="0">
              <a:latin typeface="Arial" panose="020B0604020202020204" pitchFamily="34" charset="0"/>
            </a:endParaRPr>
          </a:p>
          <a:p>
            <a:pPr eaLnBrk="1" hangingPunct="1">
              <a:lnSpc>
                <a:spcPct val="90000"/>
              </a:lnSpc>
            </a:pPr>
            <a:r>
              <a:rPr lang="it-IT" altLang="it-IT" dirty="0">
                <a:latin typeface="Arial" panose="020B0604020202020204" pitchFamily="34" charset="0"/>
              </a:rPr>
              <a:t> I membri della Giunta hanno quindi un ruolo delicato e fondamentale nel tenere la rete con i loro rappresentati e nel </a:t>
            </a:r>
            <a:r>
              <a:rPr lang="it-IT" altLang="it-IT" b="1" dirty="0">
                <a:latin typeface="Arial" panose="020B0604020202020204" pitchFamily="34" charset="0"/>
              </a:rPr>
              <a:t>chiedere/fornire la documentazione necessaria</a:t>
            </a:r>
            <a:r>
              <a:rPr lang="it-IT" altLang="it-IT" dirty="0">
                <a:latin typeface="Arial" panose="020B0604020202020204" pitchFamily="34" charset="0"/>
              </a:rPr>
              <a:t> sui punti all’ordine del giorno. I punti da discutere in Consiglio sono proposti sicuramente dal dirigente, dalla giunta, dagli organismi delle componenti (Comitato, Collegio docenti…), dal presidente, da un terzo dei componenti del CDI, ma la definizione ultima dell’ordine del giorno per il Consiglio è del genitore presidente, perché è lui che convoca.</a:t>
            </a:r>
          </a:p>
          <a:p>
            <a:pPr eaLnBrk="1" hangingPunct="1">
              <a:lnSpc>
                <a:spcPct val="90000"/>
              </a:lnSpc>
            </a:pPr>
            <a:endParaRPr lang="it-IT" altLang="it-IT" sz="1400" dirty="0">
              <a:latin typeface="Arial" panose="020B0604020202020204" pitchFamily="34" charset="0"/>
            </a:endParaRPr>
          </a:p>
          <a:p>
            <a:pPr eaLnBrk="1" hangingPunct="1">
              <a:lnSpc>
                <a:spcPct val="90000"/>
              </a:lnSpc>
            </a:pPr>
            <a:r>
              <a:rPr lang="it-IT" altLang="it-IT" b="1" dirty="0">
                <a:solidFill>
                  <a:srgbClr val="FF0000"/>
                </a:solidFill>
              </a:rPr>
              <a:t>Art 10 del Testo Unico per la scuola, </a:t>
            </a:r>
            <a:r>
              <a:rPr lang="it-IT" altLang="it-IT" b="1" dirty="0" err="1">
                <a:solidFill>
                  <a:srgbClr val="FF0000"/>
                </a:solidFill>
              </a:rPr>
              <a:t>DLeg.vo</a:t>
            </a:r>
            <a:r>
              <a:rPr lang="it-IT" altLang="it-IT" b="1" dirty="0">
                <a:solidFill>
                  <a:srgbClr val="FF0000"/>
                </a:solidFill>
              </a:rPr>
              <a:t> 297/1994. La giunta esecutiva predispone il bilancio preventivo e il conto consuntivo; prepara i lavori del consiglio di circolo o di istituto, fermo restando il diritto di iniziativa del consiglio stesso, e cura l'esecuzione delle relative delibere.</a:t>
            </a:r>
            <a:r>
              <a:rPr lang="it-IT" altLang="it-IT" dirty="0">
                <a:solidFill>
                  <a:srgbClr val="FF0000"/>
                </a:solidFill>
              </a:rPr>
              <a:t> </a:t>
            </a:r>
          </a:p>
          <a:p>
            <a:pPr eaLnBrk="1" hangingPunct="1">
              <a:lnSpc>
                <a:spcPct val="90000"/>
              </a:lnSpc>
            </a:pPr>
            <a:endParaRPr lang="it-IT" altLang="it-IT" sz="1400" dirty="0">
              <a:solidFill>
                <a:srgbClr val="FF0000"/>
              </a:solidFill>
              <a:latin typeface="Arial" panose="020B0604020202020204" pitchFamily="34" charset="0"/>
            </a:endParaRPr>
          </a:p>
          <a:p>
            <a:pPr eaLnBrk="1" hangingPunct="1">
              <a:lnSpc>
                <a:spcPct val="90000"/>
              </a:lnSpc>
            </a:pPr>
            <a:r>
              <a:rPr lang="it-IT" altLang="it-IT" dirty="0">
                <a:latin typeface="Arial" panose="020B0604020202020204" pitchFamily="34" charset="0"/>
              </a:rPr>
              <a:t>La riunione di Giunta non è sempre obbligatoria, ma il dibattito preparatorio che non avviene in quel contesto potrebbe richiedere tempi più lunghi in Consiglio.</a:t>
            </a:r>
          </a:p>
          <a:p>
            <a:pPr eaLnBrk="1" hangingPunct="1">
              <a:lnSpc>
                <a:spcPct val="90000"/>
              </a:lnSpc>
            </a:pPr>
            <a:endParaRPr lang="it-IT" altLang="it-IT" dirty="0">
              <a:latin typeface="Arial" panose="020B0604020202020204" pitchFamily="34" charset="0"/>
            </a:endParaRPr>
          </a:p>
          <a:p>
            <a:pPr eaLnBrk="1" hangingPunct="1">
              <a:lnSpc>
                <a:spcPct val="90000"/>
              </a:lnSpc>
            </a:pPr>
            <a:r>
              <a:rPr lang="it-IT" altLang="it-IT" dirty="0">
                <a:latin typeface="Arial" panose="020B0604020202020204" pitchFamily="34" charset="0"/>
              </a:rPr>
              <a:t>La documentazione da approvare va messa a disposizione dei Consiglieri in tempo utile, di solito 5 giorni prima con la convocazione. Anche questo non sempre succede.  Se non avviene, è possibile segnalare di non aver avuto modo di studiare i documenti e chiedere ci sia una sospensione dei lavori per farlo. </a:t>
            </a:r>
          </a:p>
          <a:p>
            <a:pPr eaLnBrk="1" hangingPunct="1">
              <a:lnSpc>
                <a:spcPct val="90000"/>
              </a:lnSpc>
            </a:pPr>
            <a:endParaRPr lang="it-IT" altLang="it-IT"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92757822-962D-41FC-8765-0D87137836DA}"/>
              </a:ext>
            </a:extLst>
          </p:cNvPr>
          <p:cNvSpPr>
            <a:spLocks noGrp="1" noRot="1" noChangeAspect="1" noChangeArrowheads="1" noTextEdit="1"/>
          </p:cNvSpPr>
          <p:nvPr>
            <p:ph type="sldImg"/>
          </p:nvPr>
        </p:nvSpPr>
        <p:spPr>
          <a:ln/>
        </p:spPr>
      </p:sp>
      <p:sp>
        <p:nvSpPr>
          <p:cNvPr id="3" name="Segnaposto note 2">
            <a:extLst>
              <a:ext uri="{FF2B5EF4-FFF2-40B4-BE49-F238E27FC236}">
                <a16:creationId xmlns:a16="http://schemas.microsoft.com/office/drawing/2014/main" id="{7022C661-EDD4-4CEF-9CEC-2A434CC905BB}"/>
              </a:ext>
            </a:extLst>
          </p:cNvPr>
          <p:cNvSpPr>
            <a:spLocks noGrp="1"/>
          </p:cNvSpPr>
          <p:nvPr>
            <p:ph type="body" idx="1"/>
          </p:nvPr>
        </p:nvSpPr>
        <p:spPr>
          <a:xfrm>
            <a:off x="395849" y="4925407"/>
            <a:ext cx="6347710" cy="4471512"/>
          </a:xfrm>
        </p:spPr>
        <p:txBody>
          <a:bodyPr/>
          <a:lstStyle/>
          <a:p>
            <a:pPr>
              <a:defRPr/>
            </a:pPr>
            <a:r>
              <a:rPr lang="it-IT" dirty="0"/>
              <a:t>ESEMPIO DI PRIMA CONVOCAZIONE, con le elezioni e le nomine dovute.</a:t>
            </a:r>
          </a:p>
          <a:p>
            <a:pPr>
              <a:defRPr/>
            </a:pPr>
            <a:r>
              <a:rPr lang="it-IT" dirty="0"/>
              <a:t>Non sempre si elegge un vicepresidente, per sostituire il presidente in caso di assenza. Se  presidente e vice mancano, la seduta è presieduta dal Consigliere più anziano, escluso il Dirigente.</a:t>
            </a:r>
          </a:p>
          <a:p>
            <a:pPr>
              <a:defRPr/>
            </a:pPr>
            <a:endParaRPr lang="it-IT" dirty="0"/>
          </a:p>
          <a:p>
            <a:pPr>
              <a:defRPr/>
            </a:pPr>
            <a:r>
              <a:rPr lang="it-IT" dirty="0"/>
              <a:t>Il primo incontro è importante per condividere alcune regole di funzionamento, come si vuole operare, anche con i dovuti margini di flessibilità:</a:t>
            </a:r>
          </a:p>
          <a:p>
            <a:pPr>
              <a:defRPr/>
            </a:pPr>
            <a:r>
              <a:rPr lang="it-IT" dirty="0"/>
              <a:t>- c’è già un regolamento di funzionamento del CDI? Cosa dice?</a:t>
            </a:r>
          </a:p>
          <a:p>
            <a:pPr marL="185766" indent="-185766">
              <a:buFontTx/>
              <a:buChar char="-"/>
              <a:defRPr/>
            </a:pPr>
            <a:r>
              <a:rPr lang="it-IT" dirty="0"/>
              <a:t>In quali orari ci convochiamo? Definiamo una durata massima per ogni incontro?</a:t>
            </a:r>
          </a:p>
          <a:p>
            <a:pPr marL="185766" indent="-185766">
              <a:buFontTx/>
              <a:buChar char="-"/>
              <a:defRPr/>
            </a:pPr>
            <a:r>
              <a:rPr lang="it-IT" dirty="0"/>
              <a:t>Quante riunioni saranno all’incirca? Guardare lo storico degli anni precedenti. Riusciamo a definire un possibile calendario in base alle principali scadenze?</a:t>
            </a:r>
          </a:p>
          <a:p>
            <a:pPr marL="185766" indent="-185766">
              <a:buFontTx/>
              <a:buChar char="-"/>
              <a:defRPr/>
            </a:pPr>
            <a:r>
              <a:rPr lang="it-IT" dirty="0"/>
              <a:t>Come comunicano Presidente e Dirigente per costruire l’ordine del giorno? Ci si sente almeno telefonicamente tra dirigente (presidente della Giunta) e presidente del Consiglio di Istituto per la firma della convocazione?</a:t>
            </a:r>
          </a:p>
          <a:p>
            <a:pPr marL="185766" indent="-185766">
              <a:buFontTx/>
              <a:buChar char="-"/>
              <a:defRPr/>
            </a:pPr>
            <a:r>
              <a:rPr lang="it-IT" dirty="0"/>
              <a:t>Come si riunisce la giunta?</a:t>
            </a:r>
          </a:p>
          <a:p>
            <a:pPr marL="185766" indent="-185766">
              <a:buFontTx/>
              <a:buChar char="-"/>
              <a:defRPr/>
            </a:pPr>
            <a:r>
              <a:rPr lang="it-IT" dirty="0"/>
              <a:t>Come i consiglieri ricevono la convocazione ed i materiali utili per i punti in discussione?</a:t>
            </a:r>
          </a:p>
          <a:p>
            <a:pPr marL="185766" indent="-185766">
              <a:buFontTx/>
              <a:buChar char="-"/>
              <a:defRPr/>
            </a:pPr>
            <a:r>
              <a:rPr lang="it-IT" b="1" dirty="0"/>
              <a:t>Come ciascuna componente </a:t>
            </a:r>
            <a:r>
              <a:rPr lang="it-IT" dirty="0"/>
              <a:t> </a:t>
            </a:r>
            <a:r>
              <a:rPr lang="it-IT" b="1" dirty="0"/>
              <a:t>può e deve sentirsi libera di portare punti di vista, pareri e proposte sui temi all’ordine del giorno, con particolare attenzione e riguardo agli studenti…..</a:t>
            </a:r>
          </a:p>
          <a:p>
            <a:pPr marL="185766" indent="-185766">
              <a:buFontTx/>
              <a:buChar char="-"/>
              <a:defRPr/>
            </a:pPr>
            <a:endParaRPr lang="it-IT" b="1" dirty="0"/>
          </a:p>
          <a:p>
            <a:pPr marL="185766" indent="-185766">
              <a:buFontTx/>
              <a:buChar char="-"/>
              <a:defRPr/>
            </a:pPr>
            <a:r>
              <a:rPr lang="it-IT" b="1" dirty="0"/>
              <a:t>Consigliabile leggere le convocazioni (o i verbali) dell’anno precedente, per farsi un’idea del compito. Si chiede l’accesso agli atti in Segreteria.</a:t>
            </a:r>
          </a:p>
          <a:p>
            <a:pPr marL="185766" indent="-185766">
              <a:buFontTx/>
              <a:buChar char="-"/>
              <a:defRPr/>
            </a:pPr>
            <a:endParaRPr lang="it-IT" b="1" dirty="0"/>
          </a:p>
          <a:p>
            <a:pPr marL="185766" indent="-185766">
              <a:buFontTx/>
              <a:buChar char="-"/>
              <a:defRPr/>
            </a:pPr>
            <a:r>
              <a:rPr lang="it-IT" b="1" dirty="0"/>
              <a:t>- Può essere molto utile una chiacchierata informale con il presidente uscente</a:t>
            </a:r>
          </a:p>
          <a:p>
            <a:pPr marL="185766" indent="-185766">
              <a:buFontTx/>
              <a:buChar char="-"/>
              <a:defRPr/>
            </a:pPr>
            <a:endParaRPr lang="it-IT" b="1" dirty="0"/>
          </a:p>
          <a:p>
            <a:pPr marL="185766" indent="-185766">
              <a:buFontTx/>
              <a:buChar char="-"/>
              <a:defRPr/>
            </a:pPr>
            <a:endParaRPr lang="it-IT" dirty="0"/>
          </a:p>
        </p:txBody>
      </p:sp>
      <p:sp>
        <p:nvSpPr>
          <p:cNvPr id="64516" name="Segnaposto numero diapositiva 3">
            <a:extLst>
              <a:ext uri="{FF2B5EF4-FFF2-40B4-BE49-F238E27FC236}">
                <a16:creationId xmlns:a16="http://schemas.microsoft.com/office/drawing/2014/main" id="{DB6ADF88-3B1B-4CBD-BC2C-54E2E1C610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075">
              <a:spcBef>
                <a:spcPct val="30000"/>
              </a:spcBef>
              <a:defRPr sz="1300">
                <a:solidFill>
                  <a:schemeClr val="tx1"/>
                </a:solidFill>
                <a:latin typeface="Times New Roman" panose="02020603050405020304" pitchFamily="18" charset="0"/>
              </a:defRPr>
            </a:lvl1pPr>
            <a:lvl2pPr marL="804986" indent="-309610" defTabSz="1044075">
              <a:spcBef>
                <a:spcPct val="30000"/>
              </a:spcBef>
              <a:defRPr sz="1300">
                <a:solidFill>
                  <a:schemeClr val="tx1"/>
                </a:solidFill>
                <a:latin typeface="Times New Roman" panose="02020603050405020304" pitchFamily="18" charset="0"/>
              </a:defRPr>
            </a:lvl2pPr>
            <a:lvl3pPr marL="1238441" indent="-247688" defTabSz="1044075">
              <a:spcBef>
                <a:spcPct val="30000"/>
              </a:spcBef>
              <a:defRPr sz="1300">
                <a:solidFill>
                  <a:schemeClr val="tx1"/>
                </a:solidFill>
                <a:latin typeface="Times New Roman" panose="02020603050405020304" pitchFamily="18" charset="0"/>
              </a:defRPr>
            </a:lvl3pPr>
            <a:lvl4pPr marL="1733817" indent="-247688" defTabSz="1044075">
              <a:spcBef>
                <a:spcPct val="30000"/>
              </a:spcBef>
              <a:defRPr sz="1300">
                <a:solidFill>
                  <a:schemeClr val="tx1"/>
                </a:solidFill>
                <a:latin typeface="Times New Roman" panose="02020603050405020304" pitchFamily="18" charset="0"/>
              </a:defRPr>
            </a:lvl4pPr>
            <a:lvl5pPr marL="2229193" indent="-247688" defTabSz="1044075">
              <a:spcBef>
                <a:spcPct val="30000"/>
              </a:spcBef>
              <a:defRPr sz="1300">
                <a:solidFill>
                  <a:schemeClr val="tx1"/>
                </a:solidFill>
                <a:latin typeface="Times New Roman" panose="02020603050405020304" pitchFamily="18" charset="0"/>
              </a:defRPr>
            </a:lvl5pPr>
            <a:lvl6pPr marL="2724569" indent="-247688" defTabSz="1044075"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defTabSz="1044075"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defTabSz="1044075"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defTabSz="104407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3A5FCC6-F82E-4607-B02B-F804E303BF86}" type="slidenum">
              <a:rPr lang="it-IT" altLang="it-IT" sz="1400">
                <a:latin typeface="Tahoma" panose="020B0604030504040204" pitchFamily="34" charset="0"/>
              </a:rPr>
              <a:pPr>
                <a:spcBef>
                  <a:spcPct val="0"/>
                </a:spcBef>
              </a:pPr>
              <a:t>7</a:t>
            </a:fld>
            <a:endParaRPr lang="it-IT" altLang="it-IT" sz="14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a:extLst>
              <a:ext uri="{FF2B5EF4-FFF2-40B4-BE49-F238E27FC236}">
                <a16:creationId xmlns:a16="http://schemas.microsoft.com/office/drawing/2014/main" id="{6C4E7543-00D8-49DA-9134-312756D5B3EF}"/>
              </a:ext>
            </a:extLst>
          </p:cNvPr>
          <p:cNvSpPr>
            <a:spLocks noGrp="1" noRot="1" noChangeAspect="1" noChangeArrowheads="1" noTextEdit="1"/>
          </p:cNvSpPr>
          <p:nvPr>
            <p:ph type="sldImg"/>
          </p:nvPr>
        </p:nvSpPr>
        <p:spPr>
          <a:ln/>
        </p:spPr>
      </p:sp>
      <p:sp>
        <p:nvSpPr>
          <p:cNvPr id="68611" name="Segnaposto note 2">
            <a:extLst>
              <a:ext uri="{FF2B5EF4-FFF2-40B4-BE49-F238E27FC236}">
                <a16:creationId xmlns:a16="http://schemas.microsoft.com/office/drawing/2014/main" id="{1B219FBB-4906-4B44-A6DF-9F69C243A82D}"/>
              </a:ext>
            </a:extLst>
          </p:cNvPr>
          <p:cNvSpPr>
            <a:spLocks noGrp="1" noChangeArrowheads="1"/>
          </p:cNvSpPr>
          <p:nvPr>
            <p:ph type="body" idx="1"/>
          </p:nvPr>
        </p:nvSpPr>
        <p:spPr>
          <a:xfrm>
            <a:off x="311024" y="4925407"/>
            <a:ext cx="6581095" cy="5201232"/>
          </a:xfrm>
        </p:spPr>
        <p:txBody>
          <a:bodyPr/>
          <a:lstStyle/>
          <a:p>
            <a:pPr>
              <a:defRPr/>
            </a:pPr>
            <a:r>
              <a:rPr lang="it-IT" altLang="it-IT" dirty="0"/>
              <a:t>ORDINE DEL GIORNO</a:t>
            </a:r>
          </a:p>
          <a:p>
            <a:pPr>
              <a:defRPr/>
            </a:pPr>
            <a:r>
              <a:rPr lang="it-IT" altLang="it-IT" dirty="0"/>
              <a:t>Ma come è un ordine del giorno, di solito?</a:t>
            </a:r>
          </a:p>
          <a:p>
            <a:pPr>
              <a:defRPr/>
            </a:pPr>
            <a:r>
              <a:rPr lang="it-IT" altLang="it-IT" dirty="0"/>
              <a:t>Questo è denso di delibere da discutere e, se anche la Giunta avesse già svolto un ottimo lavoro preparatorio, questo Consiglio può essere preso a deliberare per sfinimento.</a:t>
            </a:r>
          </a:p>
          <a:p>
            <a:pPr>
              <a:defRPr/>
            </a:pPr>
            <a:r>
              <a:rPr lang="it-IT" altLang="it-IT" dirty="0"/>
              <a:t>Il presidente può, definita collegialmente la durata massima di ogni incontro, aggiornare la seduta.  Meglio distribuire meglio i punti nei consigli dell’anno in intesa con il dirigente</a:t>
            </a:r>
          </a:p>
          <a:p>
            <a:pPr>
              <a:defRPr/>
            </a:pPr>
            <a:endParaRPr lang="it-IT" altLang="it-IT" dirty="0"/>
          </a:p>
          <a:p>
            <a:pPr>
              <a:defRPr/>
            </a:pPr>
            <a:r>
              <a:rPr lang="it-IT" altLang="it-IT" sz="1100" dirty="0"/>
              <a:t>Alcune espressioni sono spesso poco note ai genitori: eccone alcuni esempi</a:t>
            </a:r>
          </a:p>
          <a:p>
            <a:pPr marL="185766" indent="-185766">
              <a:buFontTx/>
              <a:buChar char="-"/>
              <a:defRPr/>
            </a:pPr>
            <a:r>
              <a:rPr lang="it-IT" altLang="it-IT" sz="1100" dirty="0"/>
              <a:t>Surroga: subentro di un nuovo consigliere per un posto rimasto vacante. Entra il primo dei non eletti</a:t>
            </a:r>
          </a:p>
          <a:p>
            <a:pPr marL="185766" indent="-185766">
              <a:buFontTx/>
              <a:buChar char="-"/>
              <a:defRPr/>
            </a:pPr>
            <a:r>
              <a:rPr lang="it-IT" altLang="it-IT" sz="1100" dirty="0"/>
              <a:t>Atto di indirizzo del dirigente scolastico: si tratta degli indirizzi per il </a:t>
            </a:r>
            <a:r>
              <a:rPr lang="it-IT" altLang="it-IT" sz="1100" dirty="0" err="1"/>
              <a:t>ptof</a:t>
            </a:r>
            <a:r>
              <a:rPr lang="it-IT" altLang="it-IT" sz="1100" dirty="0"/>
              <a:t>. Il dirigente non ha obbligo di condivisione (e non possono essere deliberati), ma questo punto indica una volontà di condivisione dei processi che fa bene alle dinamiche partecipative! È una buona pratica</a:t>
            </a:r>
          </a:p>
          <a:p>
            <a:pPr marL="185766" indent="-185766">
              <a:buFontTx/>
              <a:buChar char="-"/>
              <a:defRPr/>
            </a:pPr>
            <a:r>
              <a:rPr lang="it-IT" altLang="it-IT" sz="1100" dirty="0"/>
              <a:t>Istruzione domiciliare: riguarda l’attivazione di modalità che consentano a ragazzini che per qualsiasi motivo medico non potessero frequentare regolarmente le lezioni per un lungo periodo (ad es. per convalescenze lunghe, ospedalizzazioni….) di seguire le lezioni della propria classe da casa</a:t>
            </a:r>
          </a:p>
          <a:p>
            <a:pPr marL="185766" indent="-185766">
              <a:buFontTx/>
              <a:buChar char="-"/>
              <a:defRPr/>
            </a:pPr>
            <a:r>
              <a:rPr lang="it-IT" altLang="it-IT" sz="1100" dirty="0"/>
              <a:t>Organo di garanzia: organo a garanzia dell’alunno o dello studente per ricorsi in caso di sanzioni valutate dallo studente maggiorenne o dalla famiglia se minorenne come ingiuste o scorrette. Dura tre anni come il CDI e vi partecipano genitori e studente. Delibera sui ricorsi disciplinari</a:t>
            </a:r>
          </a:p>
          <a:p>
            <a:pPr marL="185766" indent="-185766">
              <a:buFontTx/>
              <a:buChar char="-"/>
              <a:defRPr/>
            </a:pPr>
            <a:r>
              <a:rPr lang="it-IT" altLang="it-IT" sz="1100" dirty="0"/>
              <a:t>GLI: gruppo di lavoro per l’inclusione che si occupa di monitorare il piano annuale per l’inclusione, tra le altre questioni. Si parla di BES (Bisogni Educativi Speciali), ossia tutte quelle fatiche generali o temporanee che rendono particolarmente disagiato per qualche alunno il percorso scolastico. I membri sono nominati dal Dirigente, la norma attuale prevede anche la presenza di genitori e studenti. La composizione è definita per legge, ma non necessariamente i genitori che ne fanno parte sono membri del CDI, che però può indicare nomi. Può farlo anche il Comitato Genitori</a:t>
            </a:r>
          </a:p>
          <a:p>
            <a:pPr marL="185766" indent="-185766">
              <a:buFontTx/>
              <a:buChar char="-"/>
              <a:defRPr/>
            </a:pPr>
            <a:r>
              <a:rPr lang="it-IT" altLang="it-IT" sz="1100" dirty="0"/>
              <a:t>Regolamento di istituto: tutte le regole che riguardano la vita organizzativa della scuola. Una parte spesso sconosciuta riguarda il regolamento di disciplina (richiami, note, sospensioni, quando, come, </a:t>
            </a:r>
            <a:r>
              <a:rPr lang="it-IT" altLang="it-IT" sz="1100" dirty="0" err="1"/>
              <a:t>perchè</a:t>
            </a:r>
            <a:r>
              <a:rPr lang="it-IT" altLang="it-IT" sz="1100" dirty="0"/>
              <a:t>….)</a:t>
            </a:r>
            <a:endParaRPr lang="it-IT" altLang="it-IT" sz="1100" b="1" dirty="0"/>
          </a:p>
          <a:p>
            <a:pPr marL="185766" indent="-185766">
              <a:buFontTx/>
              <a:buChar char="-"/>
              <a:defRPr/>
            </a:pPr>
            <a:r>
              <a:rPr lang="it-IT" altLang="it-IT" sz="1100" dirty="0"/>
              <a:t>Modalità per la raccolta dei contributi nelle classi (si utilizza il pagamento online o comunque tracciabile)</a:t>
            </a:r>
          </a:p>
          <a:p>
            <a:pPr marL="185766" indent="-185766">
              <a:buFontTx/>
              <a:buChar char="-"/>
              <a:defRPr/>
            </a:pPr>
            <a:endParaRPr lang="it-IT" altLang="it-IT" dirty="0"/>
          </a:p>
          <a:p>
            <a:pPr marL="185766" indent="-185766">
              <a:buFontTx/>
              <a:buChar char="-"/>
              <a:defRPr/>
            </a:pPr>
            <a:endParaRPr lang="it-IT" altLang="it-IT" dirty="0"/>
          </a:p>
          <a:p>
            <a:pPr marL="185766" indent="-185766">
              <a:buFontTx/>
              <a:buChar char="-"/>
              <a:defRPr/>
            </a:pPr>
            <a:endParaRPr lang="it-IT" alt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E5C3A07-00CE-49E9-8803-780C5F60D8A9}" type="slidenum">
              <a:rPr lang="it-IT" smtClean="0"/>
              <a:t>9</a:t>
            </a:fld>
            <a:endParaRPr lang="it-IT"/>
          </a:p>
        </p:txBody>
      </p:sp>
    </p:spTree>
    <p:extLst>
      <p:ext uri="{BB962C8B-B14F-4D97-AF65-F5344CB8AC3E}">
        <p14:creationId xmlns:p14="http://schemas.microsoft.com/office/powerpoint/2010/main" val="332958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28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840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54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70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46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28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13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44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82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66233" y="304801"/>
            <a:ext cx="10668000" cy="1216025"/>
          </a:xfrm>
        </p:spPr>
        <p:txBody>
          <a:bodyPr/>
          <a:lstStyle/>
          <a:p>
            <a:r>
              <a:rPr lang="it-IT"/>
              <a:t>Fare clic per modificare lo stile del titolo</a:t>
            </a:r>
          </a:p>
        </p:txBody>
      </p:sp>
      <p:sp>
        <p:nvSpPr>
          <p:cNvPr id="3" name="Segnaposto tabella 2"/>
          <p:cNvSpPr>
            <a:spLocks noGrp="1"/>
          </p:cNvSpPr>
          <p:nvPr>
            <p:ph type="tbl" idx="1"/>
          </p:nvPr>
        </p:nvSpPr>
        <p:spPr>
          <a:xfrm>
            <a:off x="755651" y="1752600"/>
            <a:ext cx="10668000" cy="4267200"/>
          </a:xfrm>
        </p:spPr>
        <p:txBody>
          <a:bodyPr/>
          <a:lstStyle/>
          <a:p>
            <a:pPr lvl="0"/>
            <a:endParaRPr lang="it-IT" noProof="0"/>
          </a:p>
        </p:txBody>
      </p:sp>
      <p:sp>
        <p:nvSpPr>
          <p:cNvPr id="4" name="Rectangle 6">
            <a:extLst>
              <a:ext uri="{FF2B5EF4-FFF2-40B4-BE49-F238E27FC236}">
                <a16:creationId xmlns:a16="http://schemas.microsoft.com/office/drawing/2014/main" id="{2AA34602-36B3-4CA0-8983-5D2FD1B920C8}"/>
              </a:ext>
            </a:extLst>
          </p:cNvPr>
          <p:cNvSpPr>
            <a:spLocks noGrp="1" noChangeArrowheads="1"/>
          </p:cNvSpPr>
          <p:nvPr>
            <p:ph type="dt" sz="half" idx="10"/>
          </p:nvPr>
        </p:nvSpPr>
        <p:spPr>
          <a:ln/>
        </p:spPr>
        <p:txBody>
          <a:bodyPr/>
          <a:lstStyle>
            <a:lvl1pPr>
              <a:defRPr/>
            </a:lvl1pPr>
          </a:lstStyle>
          <a:p>
            <a:pPr>
              <a:defRPr/>
            </a:pPr>
            <a:fld id="{A6265EAD-9250-4CDD-8571-98004E7EB108}" type="datetimeFigureOut">
              <a:rPr lang="it-IT"/>
              <a:pPr>
                <a:defRPr/>
              </a:pPr>
              <a:t>08/12/2022</a:t>
            </a:fld>
            <a:endParaRPr lang="it-IT"/>
          </a:p>
        </p:txBody>
      </p:sp>
      <p:sp>
        <p:nvSpPr>
          <p:cNvPr id="5" name="Rectangle 7">
            <a:extLst>
              <a:ext uri="{FF2B5EF4-FFF2-40B4-BE49-F238E27FC236}">
                <a16:creationId xmlns:a16="http://schemas.microsoft.com/office/drawing/2014/main" id="{D287A663-A847-4028-84D6-D9BEAF469B4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61274D77-5F17-465C-A329-95BB78BF1A4F}"/>
              </a:ext>
            </a:extLst>
          </p:cNvPr>
          <p:cNvSpPr>
            <a:spLocks noGrp="1" noChangeArrowheads="1"/>
          </p:cNvSpPr>
          <p:nvPr>
            <p:ph type="sldNum" sz="quarter" idx="12"/>
          </p:nvPr>
        </p:nvSpPr>
        <p:spPr>
          <a:ln/>
        </p:spPr>
        <p:txBody>
          <a:bodyPr/>
          <a:lstStyle>
            <a:lvl1pPr>
              <a:defRPr/>
            </a:lvl1pPr>
          </a:lstStyle>
          <a:p>
            <a:pPr>
              <a:defRPr/>
            </a:pPr>
            <a:fld id="{7B3F5F0A-D707-454A-9AEF-1873BEB5BBB4}" type="slidenum">
              <a:rPr lang="it-IT" altLang="it-IT"/>
              <a:pPr>
                <a:defRPr/>
              </a:pPr>
              <a:t>‹N›</a:t>
            </a:fld>
            <a:endParaRPr lang="it-IT" altLang="it-IT"/>
          </a:p>
        </p:txBody>
      </p:sp>
    </p:spTree>
    <p:extLst>
      <p:ext uri="{BB962C8B-B14F-4D97-AF65-F5344CB8AC3E}">
        <p14:creationId xmlns:p14="http://schemas.microsoft.com/office/powerpoint/2010/main" val="100510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59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64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5099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68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40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29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91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1640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84429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6E33B-8C3C-4538-AD3A-B8941EBE1795}"/>
              </a:ext>
            </a:extLst>
          </p:cNvPr>
          <p:cNvSpPr>
            <a:spLocks noGrp="1"/>
          </p:cNvSpPr>
          <p:nvPr>
            <p:ph type="ctrTitle"/>
          </p:nvPr>
        </p:nvSpPr>
        <p:spPr/>
        <p:txBody>
          <a:bodyPr/>
          <a:lstStyle/>
          <a:p>
            <a:r>
              <a:rPr lang="it-IT" dirty="0">
                <a:latin typeface="Tahoma" panose="020B0604030504040204" pitchFamily="34" charset="0"/>
                <a:ea typeface="Tahoma" panose="020B0604030504040204" pitchFamily="34" charset="0"/>
                <a:cs typeface="Tahoma" panose="020B0604030504040204" pitchFamily="34" charset="0"/>
              </a:rPr>
              <a:t>IL CONSIGLIO DI ISTITUTO</a:t>
            </a:r>
          </a:p>
        </p:txBody>
      </p:sp>
      <p:sp>
        <p:nvSpPr>
          <p:cNvPr id="3" name="Sottotitolo 2">
            <a:extLst>
              <a:ext uri="{FF2B5EF4-FFF2-40B4-BE49-F238E27FC236}">
                <a16:creationId xmlns:a16="http://schemas.microsoft.com/office/drawing/2014/main" id="{9DE6B713-2768-464E-BA71-D764D30BE26A}"/>
              </a:ext>
            </a:extLst>
          </p:cNvPr>
          <p:cNvSpPr>
            <a:spLocks noGrp="1"/>
          </p:cNvSpPr>
          <p:nvPr>
            <p:ph type="subTitle" idx="1"/>
          </p:nvPr>
        </p:nvSpPr>
        <p:spPr>
          <a:xfrm>
            <a:off x="2692398" y="3803069"/>
            <a:ext cx="6815669" cy="1320802"/>
          </a:xfrm>
        </p:spPr>
        <p:txBody>
          <a:bodyPr>
            <a:normAutofit fontScale="92500" lnSpcReduction="10000"/>
          </a:bodyPr>
          <a:lstStyle/>
          <a:p>
            <a:r>
              <a:rPr lang="it-IT" sz="2800" dirty="0">
                <a:latin typeface="Tahoma" panose="020B0604030504040204" pitchFamily="34" charset="0"/>
                <a:ea typeface="Tahoma" panose="020B0604030504040204" pitchFamily="34" charset="0"/>
                <a:cs typeface="Tahoma" panose="020B0604030504040204" pitchFamily="34" charset="0"/>
              </a:rPr>
              <a:t>RUOLI E COMPITI</a:t>
            </a:r>
          </a:p>
          <a:p>
            <a:endParaRPr lang="it-IT" dirty="0">
              <a:latin typeface="Tahoma" panose="020B0604030504040204" pitchFamily="34" charset="0"/>
              <a:ea typeface="Tahoma" panose="020B0604030504040204" pitchFamily="34" charset="0"/>
              <a:cs typeface="Tahoma" panose="020B0604030504040204" pitchFamily="34" charset="0"/>
            </a:endParaRPr>
          </a:p>
          <a:p>
            <a:r>
              <a:rPr lang="it-IT" dirty="0">
                <a:latin typeface="Tahoma" panose="020B0604030504040204" pitchFamily="34" charset="0"/>
                <a:ea typeface="Tahoma" panose="020B0604030504040204" pitchFamily="34" charset="0"/>
                <a:cs typeface="Tahoma" panose="020B0604030504040204" pitchFamily="34" charset="0"/>
              </a:rPr>
              <a:t>TREVIGLIO 6 DICEMBRE 2022</a:t>
            </a:r>
          </a:p>
        </p:txBody>
      </p:sp>
    </p:spTree>
    <p:extLst>
      <p:ext uri="{BB962C8B-B14F-4D97-AF65-F5344CB8AC3E}">
        <p14:creationId xmlns:p14="http://schemas.microsoft.com/office/powerpoint/2010/main" val="294794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354D9BA6-C2B8-4F20-948F-CB2FB36A1DC1}"/>
              </a:ext>
            </a:extLst>
          </p:cNvPr>
          <p:cNvSpPr>
            <a:spLocks noGrp="1" noChangeArrowheads="1"/>
          </p:cNvSpPr>
          <p:nvPr>
            <p:ph type="title"/>
          </p:nvPr>
        </p:nvSpPr>
        <p:spPr>
          <a:xfrm>
            <a:off x="3522515" y="624858"/>
            <a:ext cx="6455314" cy="1280571"/>
          </a:xfrm>
        </p:spPr>
        <p:txBody>
          <a:bodyPr rtlCol="0">
            <a:normAutofit/>
          </a:bodyPr>
          <a:lstStyle/>
          <a:p>
            <a:pPr algn="ctr" defTabSz="447908">
              <a:defRPr/>
            </a:pPr>
            <a:r>
              <a:rPr lang="it-IT" altLang="it-IT" sz="3527">
                <a:solidFill>
                  <a:schemeClr val="tx1">
                    <a:lumMod val="85000"/>
                    <a:lumOff val="15000"/>
                  </a:schemeClr>
                </a:solidFill>
              </a:rPr>
              <a:t>Centralità del</a:t>
            </a:r>
          </a:p>
        </p:txBody>
      </p:sp>
      <p:pic>
        <p:nvPicPr>
          <p:cNvPr id="45059" name="Picture 2" descr="Risultati immagini per ptof">
            <a:extLst>
              <a:ext uri="{FF2B5EF4-FFF2-40B4-BE49-F238E27FC236}">
                <a16:creationId xmlns:a16="http://schemas.microsoft.com/office/drawing/2014/main" id="{27F5C3A6-6486-40CD-8BBB-5C9E692A28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06139" y="502584"/>
            <a:ext cx="3979721" cy="1976746"/>
          </a:xfrm>
          <a:noFill/>
        </p:spPr>
      </p:pic>
      <p:pic>
        <p:nvPicPr>
          <p:cNvPr id="45060" name="Immagine 4">
            <a:extLst>
              <a:ext uri="{FF2B5EF4-FFF2-40B4-BE49-F238E27FC236}">
                <a16:creationId xmlns:a16="http://schemas.microsoft.com/office/drawing/2014/main" id="{DF3791C7-8105-47BD-B1C5-AC58BA4D42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544" r="43" b="-115016"/>
          <a:stretch/>
        </p:blipFill>
        <p:spPr bwMode="auto">
          <a:xfrm>
            <a:off x="1611958" y="2601604"/>
            <a:ext cx="8968082" cy="974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487C82-5063-4ED9-896A-1D8771C6306D}"/>
              </a:ext>
            </a:extLst>
          </p:cNvPr>
          <p:cNvSpPr>
            <a:spLocks noGrp="1"/>
          </p:cNvSpPr>
          <p:nvPr>
            <p:ph type="title"/>
          </p:nvPr>
        </p:nvSpPr>
        <p:spPr>
          <a:xfrm>
            <a:off x="1124910" y="304973"/>
            <a:ext cx="9942180" cy="1496571"/>
          </a:xfrm>
        </p:spPr>
        <p:txBody>
          <a:bodyPr rtlCol="0">
            <a:normAutofit/>
          </a:bodyPr>
          <a:lstStyle/>
          <a:p>
            <a:pPr algn="ctr" defTabSz="447908">
              <a:defRPr/>
            </a:pPr>
            <a:br>
              <a:rPr lang="it-IT"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4000" dirty="0">
                <a:solidFill>
                  <a:schemeClr val="bg1"/>
                </a:solidFill>
                <a:latin typeface="Tahoma" panose="020B0604030504040204" pitchFamily="34" charset="0"/>
                <a:ea typeface="Tahoma" panose="020B0604030504040204" pitchFamily="34" charset="0"/>
                <a:cs typeface="Tahoma" panose="020B0604030504040204" pitchFamily="34" charset="0"/>
              </a:rPr>
              <a:t>Una comunità autoriflessiva …coerente</a:t>
            </a:r>
          </a:p>
        </p:txBody>
      </p:sp>
      <p:pic>
        <p:nvPicPr>
          <p:cNvPr id="49155" name="Immagine 3">
            <a:extLst>
              <a:ext uri="{FF2B5EF4-FFF2-40B4-BE49-F238E27FC236}">
                <a16:creationId xmlns:a16="http://schemas.microsoft.com/office/drawing/2014/main" id="{80B7BF1F-7D7B-428F-9BBF-7AA81E22C1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89" t="-6223" r="-4514" b="-3915"/>
          <a:stretch/>
        </p:blipFill>
        <p:spPr bwMode="auto">
          <a:xfrm>
            <a:off x="319228" y="3705847"/>
            <a:ext cx="10575253" cy="2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A2189016-3F7C-4BB9-A260-AE6F54C998DF}"/>
              </a:ext>
            </a:extLst>
          </p:cNvPr>
          <p:cNvSpPr/>
          <p:nvPr/>
        </p:nvSpPr>
        <p:spPr>
          <a:xfrm>
            <a:off x="2500745" y="1753023"/>
            <a:ext cx="7190509" cy="27012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3200" b="1" dirty="0">
                <a:solidFill>
                  <a:schemeClr val="bg1"/>
                </a:solidFill>
                <a:latin typeface="Tahoma" panose="020B0604030504040204" pitchFamily="34" charset="0"/>
                <a:ea typeface="Tahoma" panose="020B0604030504040204" pitchFamily="34" charset="0"/>
                <a:cs typeface="Tahoma" panose="020B0604030504040204" pitchFamily="34" charset="0"/>
              </a:rPr>
              <a:t>PROGRAMMA ANNUALE</a:t>
            </a:r>
          </a:p>
          <a:p>
            <a:pPr algn="ctr">
              <a:defRPr/>
            </a:pPr>
            <a:r>
              <a:rPr lang="it-IT" sz="2000" b="1" dirty="0">
                <a:solidFill>
                  <a:schemeClr val="bg1"/>
                </a:solidFill>
                <a:latin typeface="Tahoma" panose="020B0604030504040204" pitchFamily="34" charset="0"/>
                <a:ea typeface="Tahoma" panose="020B0604030504040204" pitchFamily="34" charset="0"/>
                <a:cs typeface="Tahoma" panose="020B0604030504040204" pitchFamily="34" charset="0"/>
              </a:rPr>
              <a:t>Decreto Interministeriale 129/2018</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DFB846-4B47-06EE-A920-A09A63F4196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9B8581FB-D08C-ECAD-0142-004F5F50CAAD}"/>
              </a:ext>
            </a:extLst>
          </p:cNvPr>
          <p:cNvPicPr>
            <a:picLocks noGrp="1" noChangeAspect="1"/>
          </p:cNvPicPr>
          <p:nvPr>
            <p:ph idx="1"/>
          </p:nvPr>
        </p:nvPicPr>
        <p:blipFill>
          <a:blip r:embed="rId3"/>
          <a:stretch>
            <a:fillRect/>
          </a:stretch>
        </p:blipFill>
        <p:spPr>
          <a:xfrm>
            <a:off x="148856" y="-18031"/>
            <a:ext cx="12043144" cy="7007159"/>
          </a:xfrm>
        </p:spPr>
      </p:pic>
    </p:spTree>
    <p:extLst>
      <p:ext uri="{BB962C8B-B14F-4D97-AF65-F5344CB8AC3E}">
        <p14:creationId xmlns:p14="http://schemas.microsoft.com/office/powerpoint/2010/main" val="277881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E7BC585A-E945-4247-8475-B1D1C178212D}"/>
              </a:ext>
            </a:extLst>
          </p:cNvPr>
          <p:cNvGraphicFramePr>
            <a:graphicFrameLocks noGrp="1"/>
          </p:cNvGraphicFramePr>
          <p:nvPr>
            <p:ph idx="1"/>
            <p:extLst>
              <p:ext uri="{D42A27DB-BD31-4B8C-83A1-F6EECF244321}">
                <p14:modId xmlns:p14="http://schemas.microsoft.com/office/powerpoint/2010/main" val="400702271"/>
              </p:ext>
            </p:extLst>
          </p:nvPr>
        </p:nvGraphicFramePr>
        <p:xfrm>
          <a:off x="786809" y="829340"/>
          <a:ext cx="10738884" cy="5316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tangolo 4">
            <a:extLst>
              <a:ext uri="{FF2B5EF4-FFF2-40B4-BE49-F238E27FC236}">
                <a16:creationId xmlns:a16="http://schemas.microsoft.com/office/drawing/2014/main" id="{E732D985-306D-7E71-8942-0FF2CACE2CA3}"/>
              </a:ext>
            </a:extLst>
          </p:cNvPr>
          <p:cNvSpPr/>
          <p:nvPr/>
        </p:nvSpPr>
        <p:spPr>
          <a:xfrm>
            <a:off x="3381153" y="170121"/>
            <a:ext cx="4508205"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1"/>
                </a:solidFill>
              </a:rPr>
              <a:t>LE  DATE</a:t>
            </a:r>
          </a:p>
        </p:txBody>
      </p:sp>
    </p:spTree>
    <p:extLst>
      <p:ext uri="{BB962C8B-B14F-4D97-AF65-F5344CB8AC3E}">
        <p14:creationId xmlns:p14="http://schemas.microsoft.com/office/powerpoint/2010/main" val="25513599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Segnaposto contenuto 6" descr="Immagine che contiene testo&#10;&#10;Descrizione generata automaticamente">
            <a:extLst>
              <a:ext uri="{FF2B5EF4-FFF2-40B4-BE49-F238E27FC236}">
                <a16:creationId xmlns:a16="http://schemas.microsoft.com/office/drawing/2014/main" id="{08B6E0E8-ACFC-4756-9DDE-90D2F9E81CB7}"/>
              </a:ext>
            </a:extLst>
          </p:cNvPr>
          <p:cNvPicPr>
            <a:picLocks noChangeAspect="1"/>
          </p:cNvPicPr>
          <p:nvPr/>
        </p:nvPicPr>
        <p:blipFill rotWithShape="1">
          <a:blip r:embed="rId4"/>
          <a:srcRect t="13593" r="1" b="16540"/>
          <a:stretch/>
        </p:blipFill>
        <p:spPr>
          <a:xfrm>
            <a:off x="486138" y="488137"/>
            <a:ext cx="11227442" cy="5883295"/>
          </a:xfrm>
          <a:prstGeom prst="rect">
            <a:avLst/>
          </a:prstGeom>
        </p:spPr>
      </p:pic>
    </p:spTree>
    <p:extLst>
      <p:ext uri="{BB962C8B-B14F-4D97-AF65-F5344CB8AC3E}">
        <p14:creationId xmlns:p14="http://schemas.microsoft.com/office/powerpoint/2010/main" val="17572082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6E33B-8C3C-4538-AD3A-B8941EBE1795}"/>
              </a:ext>
            </a:extLst>
          </p:cNvPr>
          <p:cNvSpPr>
            <a:spLocks noGrp="1"/>
          </p:cNvSpPr>
          <p:nvPr>
            <p:ph type="ctrTitle"/>
          </p:nvPr>
        </p:nvSpPr>
        <p:spPr>
          <a:xfrm>
            <a:off x="2692398" y="1871131"/>
            <a:ext cx="6815669" cy="3211232"/>
          </a:xfrm>
        </p:spPr>
        <p:txBody>
          <a:bodyPr/>
          <a:lstStyle/>
          <a:p>
            <a:r>
              <a:rPr lang="it-IT" dirty="0">
                <a:latin typeface="Tahoma" panose="020B0604030504040204" pitchFamily="34" charset="0"/>
                <a:ea typeface="Tahoma" panose="020B0604030504040204" pitchFamily="34" charset="0"/>
                <a:cs typeface="Tahoma" panose="020B0604030504040204" pitchFamily="34" charset="0"/>
              </a:rPr>
              <a:t>MINI FOCUS SUL PROGRAMMA ANNUALE</a:t>
            </a:r>
            <a:br>
              <a:rPr lang="it-IT" dirty="0">
                <a:latin typeface="Tahoma" panose="020B0604030504040204" pitchFamily="34" charset="0"/>
                <a:ea typeface="Tahoma" panose="020B0604030504040204" pitchFamily="34" charset="0"/>
                <a:cs typeface="Tahoma" panose="020B0604030504040204" pitchFamily="34" charset="0"/>
              </a:rPr>
            </a:br>
            <a:r>
              <a:rPr lang="it-IT" sz="2800" dirty="0">
                <a:latin typeface="Tahoma" panose="020B0604030504040204" pitchFamily="34" charset="0"/>
                <a:ea typeface="Tahoma" panose="020B0604030504040204" pitchFamily="34" charset="0"/>
                <a:cs typeface="Tahoma" panose="020B0604030504040204" pitchFamily="34" charset="0"/>
              </a:rPr>
              <a:t>NUOVO REGOLAMENTO CONTABILE </a:t>
            </a:r>
            <a:br>
              <a:rPr lang="it-IT" sz="2800" dirty="0">
                <a:latin typeface="Tahoma" panose="020B0604030504040204" pitchFamily="34" charset="0"/>
                <a:ea typeface="Tahoma" panose="020B0604030504040204" pitchFamily="34" charset="0"/>
                <a:cs typeface="Tahoma" panose="020B0604030504040204" pitchFamily="34" charset="0"/>
              </a:rPr>
            </a:br>
            <a:r>
              <a:rPr lang="it-IT" sz="2800" dirty="0">
                <a:latin typeface="Tahoma" panose="020B0604030504040204" pitchFamily="34" charset="0"/>
                <a:ea typeface="Tahoma" panose="020B0604030504040204" pitchFamily="34" charset="0"/>
                <a:cs typeface="Tahoma" panose="020B0604030504040204" pitchFamily="34" charset="0"/>
              </a:rPr>
              <a:t>DEL 2018</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463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CE35B94-53DE-45F5-A5E2-682586D07A02}"/>
              </a:ext>
            </a:extLst>
          </p:cNvPr>
          <p:cNvSpPr txBox="1">
            <a:spLocks noRot="1" noChangeArrowheads="1"/>
          </p:cNvSpPr>
          <p:nvPr/>
        </p:nvSpPr>
        <p:spPr bwMode="auto">
          <a:xfrm>
            <a:off x="1113183" y="-106017"/>
            <a:ext cx="10614991" cy="5837577"/>
          </a:xfrm>
          <a:prstGeom prst="rect">
            <a:avLst/>
          </a:prstGeom>
          <a:noFill/>
          <a:ln w="9525">
            <a:noFill/>
            <a:miter lim="800000"/>
            <a:headEnd/>
            <a:tailEnd/>
          </a:ln>
          <a:effectLst/>
        </p:spPr>
        <p:txBody>
          <a:bodyPr/>
          <a:lstStyle/>
          <a:p>
            <a:pPr marL="342900" indent="-342900">
              <a:spcBef>
                <a:spcPct val="20000"/>
              </a:spcBef>
              <a:buClr>
                <a:schemeClr val="hlink"/>
              </a:buClr>
              <a:defRPr/>
            </a:pPr>
            <a:endParaRPr lang="it-IT" sz="3200" kern="0" dirty="0">
              <a:effectLst>
                <a:outerShdw blurRad="38100" dist="38100" dir="2700000" algn="tl">
                  <a:srgbClr val="C0C0C0"/>
                </a:outerShdw>
              </a:effectLst>
            </a:endParaRPr>
          </a:p>
          <a:p>
            <a:pPr marL="342900" indent="-342900" algn="ctr">
              <a:spcBef>
                <a:spcPct val="20000"/>
              </a:spcBef>
              <a:buClr>
                <a:schemeClr val="hlink"/>
              </a:buClr>
              <a:defRPr/>
            </a:pPr>
            <a:r>
              <a:rPr lang="it-IT" sz="3600" b="1" kern="0" dirty="0">
                <a:solidFill>
                  <a:schemeClr val="accent2"/>
                </a:solidFill>
                <a:effectLst>
                  <a:outerShdw blurRad="38100" dist="38100" dir="2700000" algn="tl">
                    <a:srgbClr val="C0C0C0"/>
                  </a:outerShdw>
                </a:effectLst>
              </a:rPr>
              <a:t>ALCUNI OBIETTIVI di miglioramento</a:t>
            </a:r>
          </a:p>
          <a:p>
            <a:pPr marL="540000" indent="-571500">
              <a:spcBef>
                <a:spcPts val="1200"/>
              </a:spcBef>
              <a:buClr>
                <a:schemeClr val="hlink"/>
              </a:buClr>
              <a:buFont typeface="Arial" panose="020B0604020202020204" pitchFamily="34" charset="0"/>
              <a:buChar char="•"/>
              <a:defRPr/>
            </a:pPr>
            <a:r>
              <a:rPr lang="it-IT" sz="2800" b="1" kern="0" dirty="0">
                <a:effectLst>
                  <a:outerShdw blurRad="38100" dist="38100" dir="2700000" algn="tl">
                    <a:srgbClr val="C0C0C0"/>
                  </a:outerShdw>
                </a:effectLst>
              </a:rPr>
              <a:t>Migliore comunicazione e armonizzazione normativa: schemi e modelli standard; utilizzo delle tecnologie anche per i pagamenti (fatturazione elettronica. PAGOINRETE…)</a:t>
            </a:r>
          </a:p>
          <a:p>
            <a:pPr marL="540000" indent="-571500">
              <a:spcBef>
                <a:spcPts val="1200"/>
              </a:spcBef>
              <a:buClr>
                <a:schemeClr val="hlink"/>
              </a:buClr>
              <a:buFont typeface="Arial" panose="020B0604020202020204" pitchFamily="34" charset="0"/>
              <a:buChar char="•"/>
              <a:defRPr/>
            </a:pPr>
            <a:r>
              <a:rPr lang="it-IT" sz="2800" b="1" kern="0" dirty="0">
                <a:effectLst>
                  <a:outerShdw blurRad="38100" dist="38100" dir="2700000" algn="tl">
                    <a:srgbClr val="C0C0C0"/>
                  </a:outerShdw>
                </a:effectLst>
              </a:rPr>
              <a:t>Migliore e più chiara tempistica, anche per i controlli</a:t>
            </a:r>
          </a:p>
          <a:p>
            <a:pPr marL="540000" indent="-571500">
              <a:spcBef>
                <a:spcPts val="1200"/>
              </a:spcBef>
              <a:buClr>
                <a:schemeClr val="hlink"/>
              </a:buClr>
              <a:buFont typeface="Arial" panose="020B0604020202020204" pitchFamily="34" charset="0"/>
              <a:buChar char="•"/>
              <a:defRPr/>
            </a:pPr>
            <a:r>
              <a:rPr lang="it-IT" sz="2800" b="1" kern="0" dirty="0">
                <a:effectLst>
                  <a:outerShdw blurRad="38100" dist="38100" dir="2700000" algn="tl">
                    <a:srgbClr val="C0C0C0"/>
                  </a:outerShdw>
                </a:effectLst>
              </a:rPr>
              <a:t>Efficienza ed economicità: obbligo di acquisti tramite Consip, possibile anche in rete fra scuole</a:t>
            </a:r>
          </a:p>
          <a:p>
            <a:pPr marL="540000" indent="-571500">
              <a:spcBef>
                <a:spcPts val="1200"/>
              </a:spcBef>
              <a:buClr>
                <a:schemeClr val="hlink"/>
              </a:buClr>
              <a:buFont typeface="Arial" panose="020B0604020202020204" pitchFamily="34" charset="0"/>
              <a:buChar char="•"/>
              <a:defRPr/>
            </a:pPr>
            <a:r>
              <a:rPr lang="it-IT" sz="2800" b="1" kern="0" dirty="0">
                <a:effectLst>
                  <a:outerShdw blurRad="38100" dist="38100" dir="2700000" algn="tl">
                    <a:srgbClr val="C0C0C0"/>
                  </a:outerShdw>
                </a:effectLst>
              </a:rPr>
              <a:t>Semplificazione adempimenti: affidamenti diretti, senza gara, entro il valore di 10000 euro, elevabile a 40.000 con motivazione (prima era 2000 euro)</a:t>
            </a:r>
          </a:p>
          <a:p>
            <a:pPr marL="540000" indent="-571500">
              <a:spcBef>
                <a:spcPts val="1200"/>
              </a:spcBef>
              <a:buClr>
                <a:schemeClr val="hlink"/>
              </a:buClr>
              <a:buFont typeface="Arial" panose="020B0604020202020204" pitchFamily="34" charset="0"/>
              <a:buChar char="•"/>
              <a:defRPr/>
            </a:pPr>
            <a:r>
              <a:rPr lang="it-IT" b="1" kern="0" dirty="0">
                <a:effectLst>
                  <a:outerShdw blurRad="38100" dist="38100" dir="2700000" algn="tl">
                    <a:srgbClr val="C0C0C0"/>
                  </a:outerShdw>
                </a:effectLst>
              </a:rPr>
              <a:t>Dalla pagina del MIUR che presenta il nuovo regolamento contabile</a:t>
            </a:r>
          </a:p>
          <a:p>
            <a:pPr marL="571500" indent="-571500">
              <a:spcBef>
                <a:spcPct val="20000"/>
              </a:spcBef>
              <a:buClr>
                <a:schemeClr val="hlink"/>
              </a:buClr>
              <a:buFont typeface="Arial" panose="020B0604020202020204" pitchFamily="34" charset="0"/>
              <a:buChar char="•"/>
              <a:defRPr/>
            </a:pPr>
            <a:endParaRPr lang="it-IT" sz="3600" b="1" kern="0" dirty="0">
              <a:effectLst>
                <a:outerShdw blurRad="38100" dist="38100" dir="2700000" algn="tl">
                  <a:srgbClr val="C0C0C0"/>
                </a:outerShdw>
              </a:effectLst>
            </a:endParaRPr>
          </a:p>
        </p:txBody>
      </p:sp>
      <p:grpSp>
        <p:nvGrpSpPr>
          <p:cNvPr id="9221" name="Gruppo 11">
            <a:extLst>
              <a:ext uri="{FF2B5EF4-FFF2-40B4-BE49-F238E27FC236}">
                <a16:creationId xmlns:a16="http://schemas.microsoft.com/office/drawing/2014/main" id="{AE8A1686-D818-4B7A-9DBA-34787EE796FC}"/>
              </a:ext>
            </a:extLst>
          </p:cNvPr>
          <p:cNvGrpSpPr>
            <a:grpSpLocks/>
          </p:cNvGrpSpPr>
          <p:nvPr/>
        </p:nvGrpSpPr>
        <p:grpSpPr bwMode="auto">
          <a:xfrm>
            <a:off x="1652317" y="623215"/>
            <a:ext cx="9280726" cy="5611570"/>
            <a:chOff x="642910" y="1000108"/>
            <a:chExt cx="7929618" cy="5000661"/>
          </a:xfrm>
        </p:grpSpPr>
        <p:cxnSp>
          <p:nvCxnSpPr>
            <p:cNvPr id="9" name="Connettore 1 8">
              <a:extLst>
                <a:ext uri="{FF2B5EF4-FFF2-40B4-BE49-F238E27FC236}">
                  <a16:creationId xmlns:a16="http://schemas.microsoft.com/office/drawing/2014/main" id="{245C44F5-98E6-4C1F-A2D8-D0180971F8E0}"/>
                </a:ext>
              </a:extLst>
            </p:cNvPr>
            <p:cNvCxnSpPr/>
            <p:nvPr/>
          </p:nvCxnSpPr>
          <p:spPr>
            <a:xfrm>
              <a:off x="1071538" y="1000108"/>
              <a:ext cx="750099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Connettore 1 10">
              <a:extLst>
                <a:ext uri="{FF2B5EF4-FFF2-40B4-BE49-F238E27FC236}">
                  <a16:creationId xmlns:a16="http://schemas.microsoft.com/office/drawing/2014/main" id="{D73B39F8-4656-4917-8D9C-9DFB159F171C}"/>
                </a:ext>
              </a:extLst>
            </p:cNvPr>
            <p:cNvCxnSpPr/>
            <p:nvPr/>
          </p:nvCxnSpPr>
          <p:spPr>
            <a:xfrm rot="5400000">
              <a:off x="-1678825" y="3679034"/>
              <a:ext cx="4643470"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14859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4">
            <a:extLst>
              <a:ext uri="{FF2B5EF4-FFF2-40B4-BE49-F238E27FC236}">
                <a16:creationId xmlns:a16="http://schemas.microsoft.com/office/drawing/2014/main" id="{7C50F15B-CB6E-403B-8B43-9D7B9BE83191}"/>
              </a:ext>
            </a:extLst>
          </p:cNvPr>
          <p:cNvSpPr>
            <a:spLocks noChangeArrowheads="1"/>
          </p:cNvSpPr>
          <p:nvPr/>
        </p:nvSpPr>
        <p:spPr bwMode="auto">
          <a:xfrm>
            <a:off x="2208214" y="188914"/>
            <a:ext cx="58512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it-IT" altLang="it-IT" sz="1200" b="1" dirty="0">
              <a:solidFill>
                <a:srgbClr val="3333FF"/>
              </a:solidFill>
              <a:latin typeface="Arial" panose="020B0604020202020204" pitchFamily="34" charset="0"/>
            </a:endParaRPr>
          </a:p>
          <a:p>
            <a:pPr algn="ctr" eaLnBrk="1" hangingPunct="1">
              <a:spcBef>
                <a:spcPct val="0"/>
              </a:spcBef>
              <a:buClrTx/>
              <a:buFontTx/>
              <a:buNone/>
            </a:pPr>
            <a:r>
              <a:rPr lang="it-IT" altLang="it-IT" sz="3600" b="1" dirty="0">
                <a:solidFill>
                  <a:schemeClr val="accent2"/>
                </a:solidFill>
                <a:latin typeface="Arial" panose="020B0604020202020204" pitchFamily="34" charset="0"/>
              </a:rPr>
              <a:t>LA MODULISTICA</a:t>
            </a:r>
            <a:endParaRPr lang="it-IT" altLang="it-IT" sz="3600" dirty="0">
              <a:solidFill>
                <a:schemeClr val="accent2"/>
              </a:solidFill>
              <a:latin typeface="Arial" panose="020B0604020202020204" pitchFamily="34" charset="0"/>
            </a:endParaRPr>
          </a:p>
        </p:txBody>
      </p:sp>
      <p:sp>
        <p:nvSpPr>
          <p:cNvPr id="29699" name="Rettangolo 6">
            <a:extLst>
              <a:ext uri="{FF2B5EF4-FFF2-40B4-BE49-F238E27FC236}">
                <a16:creationId xmlns:a16="http://schemas.microsoft.com/office/drawing/2014/main" id="{4CD92A92-83DE-4A67-833E-6325DAEC3BAB}"/>
              </a:ext>
            </a:extLst>
          </p:cNvPr>
          <p:cNvSpPr>
            <a:spLocks noChangeArrowheads="1"/>
          </p:cNvSpPr>
          <p:nvPr/>
        </p:nvSpPr>
        <p:spPr bwMode="auto">
          <a:xfrm>
            <a:off x="701749" y="1360969"/>
            <a:ext cx="1126826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spcBef>
                <a:spcPct val="0"/>
              </a:spcBef>
              <a:buClrTx/>
              <a:buFontTx/>
              <a:buNone/>
            </a:pPr>
            <a:r>
              <a:rPr lang="it-IT" altLang="it-IT" sz="2800" b="1" dirty="0">
                <a:latin typeface="Arial" panose="020B0604020202020204" pitchFamily="34" charset="0"/>
              </a:rPr>
              <a:t>Il PROGRAMMA ANNUALE è suddiviso in </a:t>
            </a:r>
          </a:p>
          <a:p>
            <a:pPr algn="just" eaLnBrk="1" hangingPunct="1">
              <a:spcBef>
                <a:spcPct val="0"/>
              </a:spcBef>
              <a:buClrTx/>
              <a:buFontTx/>
              <a:buNone/>
            </a:pPr>
            <a:endParaRPr lang="it-IT" altLang="it-IT" sz="2800" b="1" dirty="0">
              <a:latin typeface="Arial" panose="020B0604020202020204" pitchFamily="34" charset="0"/>
            </a:endParaRPr>
          </a:p>
          <a:p>
            <a:pPr algn="just" eaLnBrk="1" hangingPunct="1">
              <a:spcBef>
                <a:spcPct val="0"/>
              </a:spcBef>
              <a:buClrTx/>
              <a:buFontTx/>
              <a:buNone/>
            </a:pPr>
            <a:r>
              <a:rPr lang="it-IT" altLang="it-IT" sz="2800" b="1" dirty="0">
                <a:solidFill>
                  <a:srgbClr val="FF0000"/>
                </a:solidFill>
                <a:latin typeface="Arial" panose="020B0604020202020204" pitchFamily="34" charset="0"/>
              </a:rPr>
              <a:t>MODELLI</a:t>
            </a:r>
            <a:r>
              <a:rPr lang="it-IT" altLang="it-IT" sz="2800" b="1" dirty="0">
                <a:latin typeface="Arial" panose="020B0604020202020204" pitchFamily="34" charset="0"/>
              </a:rPr>
              <a:t> (A,B,C,…..N, registro di cassa,…)</a:t>
            </a:r>
          </a:p>
          <a:p>
            <a:pPr algn="just" eaLnBrk="1" hangingPunct="1">
              <a:spcBef>
                <a:spcPct val="0"/>
              </a:spcBef>
              <a:buClrTx/>
              <a:buFontTx/>
              <a:buNone/>
            </a:pPr>
            <a:r>
              <a:rPr lang="it-IT" altLang="it-IT" sz="2800" b="1" dirty="0">
                <a:latin typeface="Arial" panose="020B0604020202020204" pitchFamily="34" charset="0"/>
              </a:rPr>
              <a:t>	</a:t>
            </a:r>
          </a:p>
          <a:p>
            <a:pPr algn="just" eaLnBrk="1" hangingPunct="1">
              <a:spcBef>
                <a:spcPct val="0"/>
              </a:spcBef>
              <a:buClrTx/>
              <a:buFontTx/>
              <a:buNone/>
            </a:pPr>
            <a:r>
              <a:rPr lang="it-IT" altLang="it-IT" sz="2800" b="1" dirty="0">
                <a:solidFill>
                  <a:srgbClr val="FF0000"/>
                </a:solidFill>
                <a:latin typeface="Arial" panose="020B0604020202020204" pitchFamily="34" charset="0"/>
              </a:rPr>
              <a:t>SEZIONI</a:t>
            </a:r>
            <a:r>
              <a:rPr lang="it-IT" altLang="it-IT" sz="2800" b="1" dirty="0">
                <a:latin typeface="Arial" panose="020B0604020202020204" pitchFamily="34" charset="0"/>
              </a:rPr>
              <a:t> (entrate e spese)</a:t>
            </a:r>
          </a:p>
          <a:p>
            <a:pPr algn="just" eaLnBrk="1" hangingPunct="1">
              <a:spcBef>
                <a:spcPct val="0"/>
              </a:spcBef>
              <a:buClrTx/>
              <a:buFontTx/>
              <a:buNone/>
            </a:pPr>
            <a:endParaRPr lang="it-IT" altLang="it-IT" sz="2800" b="1" dirty="0">
              <a:latin typeface="Arial" panose="020B0604020202020204" pitchFamily="34" charset="0"/>
            </a:endParaRPr>
          </a:p>
          <a:p>
            <a:pPr algn="just" eaLnBrk="1" hangingPunct="1">
              <a:spcBef>
                <a:spcPct val="0"/>
              </a:spcBef>
              <a:buClrTx/>
              <a:buFontTx/>
              <a:buNone/>
            </a:pPr>
            <a:r>
              <a:rPr lang="it-IT" altLang="it-IT" sz="2800" b="1" dirty="0">
                <a:solidFill>
                  <a:srgbClr val="FF0000"/>
                </a:solidFill>
                <a:latin typeface="Arial" panose="020B0604020202020204" pitchFamily="34" charset="0"/>
              </a:rPr>
              <a:t>AGGREGATI</a:t>
            </a:r>
            <a:r>
              <a:rPr lang="it-IT" altLang="it-IT" sz="2800" b="1" dirty="0">
                <a:latin typeface="Arial" panose="020B0604020202020204" pitchFamily="34" charset="0"/>
              </a:rPr>
              <a:t> delle entrate (provenienza) e delle spese (attività e progetti,) indicati nei diversi modelli come   LIVELLO 1</a:t>
            </a:r>
          </a:p>
          <a:p>
            <a:pPr algn="just" eaLnBrk="1" hangingPunct="1">
              <a:spcBef>
                <a:spcPct val="0"/>
              </a:spcBef>
              <a:buClrTx/>
              <a:buFontTx/>
              <a:buNone/>
            </a:pPr>
            <a:endParaRPr lang="it-IT" altLang="it-IT" sz="2800" b="1" dirty="0">
              <a:latin typeface="Arial" panose="020B0604020202020204" pitchFamily="34" charset="0"/>
            </a:endParaRPr>
          </a:p>
          <a:p>
            <a:pPr algn="just">
              <a:spcBef>
                <a:spcPct val="0"/>
              </a:spcBef>
              <a:buClrTx/>
              <a:buNone/>
            </a:pPr>
            <a:r>
              <a:rPr lang="it-IT" altLang="it-IT" sz="2800" b="1" dirty="0">
                <a:solidFill>
                  <a:srgbClr val="FF0000"/>
                </a:solidFill>
                <a:latin typeface="Arial" panose="020B0604020202020204" pitchFamily="34" charset="0"/>
              </a:rPr>
              <a:t>VOCI </a:t>
            </a:r>
            <a:r>
              <a:rPr lang="it-IT" altLang="it-IT" sz="2800" b="1" dirty="0">
                <a:latin typeface="Arial" panose="020B0604020202020204" pitchFamily="34" charset="0"/>
              </a:rPr>
              <a:t>(indicate come LIVELLO 2, esplicative degli aggregati: ogni voce può avere sviluppi liberi)</a:t>
            </a:r>
            <a:endParaRPr lang="it-IT" altLang="it-IT" sz="2800" b="1" dirty="0">
              <a:solidFill>
                <a:srgbClr val="FF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5B3C45C-D952-4A98-81E7-B6B01E6AC259}"/>
              </a:ext>
            </a:extLst>
          </p:cNvPr>
          <p:cNvSpPr>
            <a:spLocks noGrp="1" noRot="1"/>
          </p:cNvSpPr>
          <p:nvPr>
            <p:ph type="title" idx="4294967295"/>
          </p:nvPr>
        </p:nvSpPr>
        <p:spPr>
          <a:xfrm>
            <a:off x="1881188" y="551656"/>
            <a:ext cx="10310806" cy="1325563"/>
          </a:xfrm>
        </p:spPr>
        <p:txBody>
          <a:bodyPr/>
          <a:lstStyle/>
          <a:p>
            <a:pPr eaLnBrk="1" hangingPunct="1"/>
            <a:r>
              <a:rPr lang="it-IT" altLang="it-IT" dirty="0"/>
              <a:t>La Relazione accompagnatoria contiene:</a:t>
            </a:r>
          </a:p>
        </p:txBody>
      </p:sp>
      <p:sp>
        <p:nvSpPr>
          <p:cNvPr id="216067" name="Rectangle 3">
            <a:extLst>
              <a:ext uri="{FF2B5EF4-FFF2-40B4-BE49-F238E27FC236}">
                <a16:creationId xmlns:a16="http://schemas.microsoft.com/office/drawing/2014/main" id="{E8CCEAE0-4425-4FB1-A105-AC3F01B13351}"/>
              </a:ext>
            </a:extLst>
          </p:cNvPr>
          <p:cNvSpPr>
            <a:spLocks noGrp="1" noRot="1" noChangeArrowheads="1"/>
          </p:cNvSpPr>
          <p:nvPr>
            <p:ph type="body" idx="4294967295"/>
          </p:nvPr>
        </p:nvSpPr>
        <p:spPr>
          <a:xfrm>
            <a:off x="914400" y="1571625"/>
            <a:ext cx="10483702" cy="5159375"/>
          </a:xfrm>
        </p:spPr>
        <p:txBody>
          <a:bodyPr rtlCol="0">
            <a:normAutofit/>
          </a:bodyPr>
          <a:lstStyle/>
          <a:p>
            <a:pPr>
              <a:buNone/>
              <a:defRPr/>
            </a:pPr>
            <a:r>
              <a:rPr lang="it-IT" sz="2400" dirty="0"/>
              <a:t> </a:t>
            </a:r>
            <a:r>
              <a:rPr lang="it-IT" sz="2500" b="1" dirty="0"/>
              <a:t>Aspetti qualitativi </a:t>
            </a:r>
          </a:p>
          <a:p>
            <a:pPr>
              <a:defRPr/>
            </a:pPr>
            <a:r>
              <a:rPr lang="it-IT" sz="2500" dirty="0"/>
              <a:t>gli</a:t>
            </a:r>
            <a:r>
              <a:rPr lang="it-IT" sz="2500" dirty="0">
                <a:solidFill>
                  <a:schemeClr val="folHlink"/>
                </a:solidFill>
              </a:rPr>
              <a:t> </a:t>
            </a:r>
            <a:r>
              <a:rPr lang="it-IT" sz="2500" b="1" dirty="0">
                <a:solidFill>
                  <a:srgbClr val="FF0000"/>
                </a:solidFill>
              </a:rPr>
              <a:t>obiettivi</a:t>
            </a:r>
            <a:r>
              <a:rPr lang="it-IT" sz="2500" dirty="0">
                <a:solidFill>
                  <a:srgbClr val="FF0000"/>
                </a:solidFill>
              </a:rPr>
              <a:t> </a:t>
            </a:r>
            <a:r>
              <a:rPr lang="it-IT" sz="2500" dirty="0"/>
              <a:t>da realizzare</a:t>
            </a:r>
          </a:p>
          <a:p>
            <a:pPr>
              <a:defRPr/>
            </a:pPr>
            <a:r>
              <a:rPr lang="it-IT" sz="2500" dirty="0"/>
              <a:t>la destinazione delle </a:t>
            </a:r>
            <a:r>
              <a:rPr lang="it-IT" sz="2500" b="1" dirty="0">
                <a:solidFill>
                  <a:srgbClr val="FF0000"/>
                </a:solidFill>
              </a:rPr>
              <a:t>risorse in coerenza</a:t>
            </a:r>
            <a:r>
              <a:rPr lang="it-IT" sz="2500" dirty="0">
                <a:solidFill>
                  <a:schemeClr val="folHlink"/>
                </a:solidFill>
              </a:rPr>
              <a:t> </a:t>
            </a:r>
            <a:r>
              <a:rPr lang="it-IT" sz="2500" dirty="0"/>
              <a:t>con le previsioni del piano dell'offerta formativa (P.T.O.F.), finanziamento dei </a:t>
            </a:r>
            <a:r>
              <a:rPr lang="it-IT" sz="2500" b="1" dirty="0">
                <a:solidFill>
                  <a:srgbClr val="FF0000"/>
                </a:solidFill>
              </a:rPr>
              <a:t>Progetti</a:t>
            </a:r>
          </a:p>
          <a:p>
            <a:pPr>
              <a:buNone/>
              <a:defRPr/>
            </a:pPr>
            <a:r>
              <a:rPr lang="it-IT" sz="2500" b="1" dirty="0"/>
              <a:t>Aspetti finanziari</a:t>
            </a:r>
          </a:p>
          <a:p>
            <a:pPr>
              <a:defRPr/>
            </a:pPr>
            <a:r>
              <a:rPr lang="it-IT" sz="2500" dirty="0"/>
              <a:t>Eventuali disponibilità degli anni precedenti</a:t>
            </a:r>
          </a:p>
          <a:p>
            <a:pPr>
              <a:defRPr/>
            </a:pPr>
            <a:r>
              <a:rPr lang="it-IT" sz="2500" dirty="0"/>
              <a:t>le </a:t>
            </a:r>
            <a:r>
              <a:rPr lang="it-IT" sz="2500" b="1" dirty="0">
                <a:solidFill>
                  <a:srgbClr val="FF0000"/>
                </a:solidFill>
              </a:rPr>
              <a:t>entrate </a:t>
            </a:r>
            <a:r>
              <a:rPr lang="it-IT" sz="2500" dirty="0"/>
              <a:t>previste </a:t>
            </a:r>
          </a:p>
          <a:p>
            <a:pPr>
              <a:defRPr/>
            </a:pPr>
            <a:r>
              <a:rPr lang="it-IT" sz="2500" b="1" dirty="0">
                <a:solidFill>
                  <a:srgbClr val="FF0000"/>
                </a:solidFill>
              </a:rPr>
              <a:t>Le spese per le attività e i progetti previsti </a:t>
            </a:r>
            <a:r>
              <a:rPr lang="it-IT" sz="2500" dirty="0"/>
              <a:t>alla data di presentazione del programma, con i dati rilevati dalle schede dei Progetti approvati</a:t>
            </a:r>
          </a:p>
          <a:p>
            <a:pPr>
              <a:defRPr/>
            </a:pPr>
            <a:endParaRPr lang="it-IT"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extLst>
              <a:ext uri="{FF2B5EF4-FFF2-40B4-BE49-F238E27FC236}">
                <a16:creationId xmlns:a16="http://schemas.microsoft.com/office/drawing/2014/main" id="{3F4F363E-3464-420D-BEC5-EE404166C217}"/>
              </a:ext>
            </a:extLst>
          </p:cNvPr>
          <p:cNvGraphicFramePr>
            <a:graphicFrameLocks noChangeAspect="1"/>
          </p:cNvGraphicFramePr>
          <p:nvPr/>
        </p:nvGraphicFramePr>
        <p:xfrm>
          <a:off x="1905000" y="228600"/>
          <a:ext cx="2743200" cy="2573338"/>
        </p:xfrm>
        <a:graphic>
          <a:graphicData uri="http://schemas.openxmlformats.org/presentationml/2006/ole">
            <mc:AlternateContent xmlns:mc="http://schemas.openxmlformats.org/markup-compatibility/2006">
              <mc:Choice xmlns:v="urn:schemas-microsoft-com:vml" Requires="v">
                <p:oleObj name="Clip" r:id="rId3" imgW="3696832" imgH="3468986" progId="">
                  <p:embed/>
                </p:oleObj>
              </mc:Choice>
              <mc:Fallback>
                <p:oleObj name="Clip" r:id="rId3" imgW="3696832" imgH="3468986" progId="">
                  <p:embed/>
                  <p:pic>
                    <p:nvPicPr>
                      <p:cNvPr id="25602" name="Object 2">
                        <a:extLst>
                          <a:ext uri="{FF2B5EF4-FFF2-40B4-BE49-F238E27FC236}">
                            <a16:creationId xmlns:a16="http://schemas.microsoft.com/office/drawing/2014/main" id="{3F4F363E-3464-420D-BEC5-EE404166C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
                        <a:ext cx="27432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Text Box 3">
            <a:extLst>
              <a:ext uri="{FF2B5EF4-FFF2-40B4-BE49-F238E27FC236}">
                <a16:creationId xmlns:a16="http://schemas.microsoft.com/office/drawing/2014/main" id="{17323E70-9D0C-485A-BEBD-A590EC8EBE03}"/>
              </a:ext>
            </a:extLst>
          </p:cNvPr>
          <p:cNvSpPr txBox="1">
            <a:spLocks noChangeArrowheads="1"/>
          </p:cNvSpPr>
          <p:nvPr/>
        </p:nvSpPr>
        <p:spPr bwMode="auto">
          <a:xfrm rot="20465277">
            <a:off x="2743200" y="1143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50000"/>
              </a:spcBef>
              <a:buClrTx/>
              <a:buFontTx/>
              <a:buNone/>
            </a:pPr>
            <a:r>
              <a:rPr lang="it-IT" altLang="it-IT" sz="2400" b="1" dirty="0">
                <a:latin typeface="Times New Roman" panose="02020603050405020304" pitchFamily="18" charset="0"/>
              </a:rPr>
              <a:t>PTOF</a:t>
            </a:r>
            <a:endParaRPr lang="it-IT" altLang="it-IT" sz="2400" dirty="0">
              <a:latin typeface="Times New Roman" panose="02020603050405020304" pitchFamily="18" charset="0"/>
            </a:endParaRPr>
          </a:p>
        </p:txBody>
      </p:sp>
      <p:sp>
        <p:nvSpPr>
          <p:cNvPr id="25604" name="Rectangle 4">
            <a:extLst>
              <a:ext uri="{FF2B5EF4-FFF2-40B4-BE49-F238E27FC236}">
                <a16:creationId xmlns:a16="http://schemas.microsoft.com/office/drawing/2014/main" id="{FBBE4A36-068D-4532-9A6A-6C41125FF10C}"/>
              </a:ext>
            </a:extLst>
          </p:cNvPr>
          <p:cNvSpPr>
            <a:spLocks noChangeArrowheads="1"/>
          </p:cNvSpPr>
          <p:nvPr/>
        </p:nvSpPr>
        <p:spPr bwMode="auto">
          <a:xfrm>
            <a:off x="7258878" y="5526157"/>
            <a:ext cx="3568148" cy="1150389"/>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it-IT" altLang="it-IT" sz="2800" b="1" dirty="0">
                <a:ln w="22225">
                  <a:solidFill>
                    <a:schemeClr val="accent2"/>
                  </a:solidFill>
                  <a:prstDash val="solid"/>
                </a:ln>
                <a:solidFill>
                  <a:schemeClr val="accent2">
                    <a:lumMod val="40000"/>
                    <a:lumOff val="60000"/>
                  </a:schemeClr>
                </a:solidFill>
                <a:latin typeface="Rockwell" panose="02060603020205020403" pitchFamily="18" charset="0"/>
              </a:rPr>
              <a:t>Realizzazione</a:t>
            </a:r>
          </a:p>
          <a:p>
            <a:pPr algn="ctr">
              <a:spcBef>
                <a:spcPct val="0"/>
              </a:spcBef>
              <a:buClrTx/>
              <a:buFontTx/>
              <a:buNone/>
            </a:pPr>
            <a:r>
              <a:rPr lang="it-IT" altLang="it-IT" sz="2800" b="1" dirty="0">
                <a:ln w="22225">
                  <a:solidFill>
                    <a:schemeClr val="accent2"/>
                  </a:solidFill>
                  <a:prstDash val="solid"/>
                </a:ln>
                <a:solidFill>
                  <a:schemeClr val="accent2">
                    <a:lumMod val="40000"/>
                    <a:lumOff val="60000"/>
                  </a:schemeClr>
                </a:solidFill>
                <a:latin typeface="Rockwell" panose="02060603020205020403" pitchFamily="18" charset="0"/>
              </a:rPr>
              <a:t>pianificata</a:t>
            </a:r>
          </a:p>
        </p:txBody>
      </p:sp>
      <p:sp>
        <p:nvSpPr>
          <p:cNvPr id="25605" name="AutoShape 5">
            <a:extLst>
              <a:ext uri="{FF2B5EF4-FFF2-40B4-BE49-F238E27FC236}">
                <a16:creationId xmlns:a16="http://schemas.microsoft.com/office/drawing/2014/main" id="{5719BF89-B738-4569-8795-E6C4E830F892}"/>
              </a:ext>
            </a:extLst>
          </p:cNvPr>
          <p:cNvSpPr>
            <a:spLocks noChangeArrowheads="1"/>
          </p:cNvSpPr>
          <p:nvPr/>
        </p:nvSpPr>
        <p:spPr bwMode="auto">
          <a:xfrm>
            <a:off x="2699958" y="2972142"/>
            <a:ext cx="4038600" cy="1524000"/>
          </a:xfrm>
          <a:prstGeom prst="wave">
            <a:avLst>
              <a:gd name="adj1" fmla="val 13005"/>
              <a:gd name="adj2" fmla="val 0"/>
            </a:avLst>
          </a:prstGeom>
          <a:solidFill>
            <a:srgbClr val="FFFF00"/>
          </a:solidFill>
          <a:ln>
            <a:noFill/>
          </a:ln>
          <a:effectLst>
            <a:outerShdw dist="107763" dir="189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r>
              <a:rPr lang="it-IT" altLang="it-IT" sz="2400" b="1">
                <a:latin typeface="Rockwell" panose="02060603020205020403" pitchFamily="18" charset="0"/>
              </a:rPr>
              <a:t>Conversione in termini</a:t>
            </a:r>
          </a:p>
          <a:p>
            <a:pPr algn="ctr">
              <a:spcBef>
                <a:spcPct val="0"/>
              </a:spcBef>
              <a:buClrTx/>
              <a:buFontTx/>
              <a:buNone/>
            </a:pPr>
            <a:r>
              <a:rPr lang="it-IT" altLang="it-IT" sz="2400" b="1">
                <a:latin typeface="Rockwell" panose="02060603020205020403" pitchFamily="18" charset="0"/>
              </a:rPr>
              <a:t>economico finanziari</a:t>
            </a:r>
            <a:endParaRPr lang="it-IT" altLang="it-IT" sz="2400" b="1">
              <a:latin typeface="Times New Roman" panose="02020603050405020304" pitchFamily="18" charset="0"/>
            </a:endParaRPr>
          </a:p>
        </p:txBody>
      </p:sp>
      <p:sp>
        <p:nvSpPr>
          <p:cNvPr id="25606" name="Rectangle 4">
            <a:extLst>
              <a:ext uri="{FF2B5EF4-FFF2-40B4-BE49-F238E27FC236}">
                <a16:creationId xmlns:a16="http://schemas.microsoft.com/office/drawing/2014/main" id="{CB775916-CCFE-4459-8C73-2EC8BA15CA63}"/>
              </a:ext>
            </a:extLst>
          </p:cNvPr>
          <p:cNvSpPr>
            <a:spLocks noChangeArrowheads="1"/>
          </p:cNvSpPr>
          <p:nvPr/>
        </p:nvSpPr>
        <p:spPr bwMode="auto">
          <a:xfrm>
            <a:off x="4521310" y="904648"/>
            <a:ext cx="6588125" cy="1569660"/>
          </a:xfrm>
          <a:prstGeom prst="rect">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3200" dirty="0">
                <a:solidFill>
                  <a:srgbClr val="3333FF"/>
                </a:solidFill>
              </a:rPr>
              <a:t>Abbiamo queste priorità e questi obiettivi</a:t>
            </a:r>
          </a:p>
          <a:p>
            <a:pPr algn="ctr" eaLnBrk="1" hangingPunct="1">
              <a:spcBef>
                <a:spcPct val="0"/>
              </a:spcBef>
              <a:buClrTx/>
              <a:buFontTx/>
              <a:buNone/>
            </a:pPr>
            <a:r>
              <a:rPr lang="it-IT" altLang="it-IT" sz="3200" dirty="0">
                <a:solidFill>
                  <a:srgbClr val="3333FF"/>
                </a:solidFill>
              </a:rPr>
              <a:t>Vogliamo fare queste cose</a:t>
            </a:r>
          </a:p>
        </p:txBody>
      </p:sp>
      <p:sp>
        <p:nvSpPr>
          <p:cNvPr id="25607" name="Rettangolo 4">
            <a:extLst>
              <a:ext uri="{FF2B5EF4-FFF2-40B4-BE49-F238E27FC236}">
                <a16:creationId xmlns:a16="http://schemas.microsoft.com/office/drawing/2014/main" id="{720336F4-4C2D-4A7A-9669-240658803CA3}"/>
              </a:ext>
            </a:extLst>
          </p:cNvPr>
          <p:cNvSpPr>
            <a:spLocks noChangeArrowheads="1"/>
          </p:cNvSpPr>
          <p:nvPr/>
        </p:nvSpPr>
        <p:spPr bwMode="auto">
          <a:xfrm>
            <a:off x="2699958" y="4762987"/>
            <a:ext cx="5761038" cy="641350"/>
          </a:xfrm>
          <a:prstGeom prst="rect">
            <a:avLst/>
          </a:prstGeom>
          <a:solidFill>
            <a:srgbClr val="FFFFFF">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
              </a:spcBef>
              <a:spcAft>
                <a:spcPct val="5000"/>
              </a:spcAft>
              <a:buClrTx/>
              <a:buFontTx/>
              <a:buNone/>
            </a:pPr>
            <a:r>
              <a:rPr lang="it-IT" altLang="it-IT" sz="3600" b="1" dirty="0">
                <a:solidFill>
                  <a:srgbClr val="3333FF"/>
                </a:solidFill>
                <a:latin typeface="Arial" panose="020B0604020202020204" pitchFamily="34" charset="0"/>
              </a:rPr>
              <a:t>Quali risorse ci servono?</a:t>
            </a:r>
            <a:endParaRPr lang="it-IT" altLang="it-IT" sz="3600" b="1" dirty="0">
              <a:solidFill>
                <a:srgbClr val="3333FF"/>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4818" name="Picture 2" descr="cuore%20che%20batte">
            <a:extLst>
              <a:ext uri="{FF2B5EF4-FFF2-40B4-BE49-F238E27FC236}">
                <a16:creationId xmlns:a16="http://schemas.microsoft.com/office/drawing/2014/main" id="{C80EED31-8832-46AA-A7BF-129B148A2C9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95830" y="3280114"/>
            <a:ext cx="1269772" cy="11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A128ED07-1B45-48B9-8D70-2A68BA4B7793}"/>
              </a:ext>
            </a:extLst>
          </p:cNvPr>
          <p:cNvSpPr txBox="1">
            <a:spLocks noChangeArrowheads="1"/>
          </p:cNvSpPr>
          <p:nvPr/>
        </p:nvSpPr>
        <p:spPr bwMode="auto">
          <a:xfrm>
            <a:off x="1581600" y="1251258"/>
            <a:ext cx="8957830" cy="5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kumimoji="1" lang="it-IT" altLang="it-IT" sz="2721">
                <a:solidFill>
                  <a:srgbClr val="505046"/>
                </a:solidFill>
                <a:latin typeface="Tahoma" panose="020B0604030504040204" pitchFamily="34" charset="0"/>
              </a:rPr>
              <a:t>E’ formata da</a:t>
            </a:r>
          </a:p>
        </p:txBody>
      </p:sp>
      <p:grpSp>
        <p:nvGrpSpPr>
          <p:cNvPr id="34820" name="Group 4">
            <a:extLst>
              <a:ext uri="{FF2B5EF4-FFF2-40B4-BE49-F238E27FC236}">
                <a16:creationId xmlns:a16="http://schemas.microsoft.com/office/drawing/2014/main" id="{60C39347-98CF-4814-B68B-84E6FCAB7A00}"/>
              </a:ext>
            </a:extLst>
          </p:cNvPr>
          <p:cNvGrpSpPr>
            <a:grpSpLocks/>
          </p:cNvGrpSpPr>
          <p:nvPr/>
        </p:nvGrpSpPr>
        <p:grpSpPr bwMode="auto">
          <a:xfrm>
            <a:off x="2803544" y="2008800"/>
            <a:ext cx="6561771" cy="3738343"/>
            <a:chOff x="2971" y="2886"/>
            <a:chExt cx="1951" cy="1088"/>
          </a:xfrm>
        </p:grpSpPr>
        <p:sp>
          <p:nvSpPr>
            <p:cNvPr id="34828" name="Oval 5">
              <a:extLst>
                <a:ext uri="{FF2B5EF4-FFF2-40B4-BE49-F238E27FC236}">
                  <a16:creationId xmlns:a16="http://schemas.microsoft.com/office/drawing/2014/main" id="{69257534-83D6-49A2-A056-30BF5887733C}"/>
                </a:ext>
              </a:extLst>
            </p:cNvPr>
            <p:cNvSpPr>
              <a:spLocks noChangeArrowheads="1"/>
            </p:cNvSpPr>
            <p:nvPr/>
          </p:nvSpPr>
          <p:spPr bwMode="auto">
            <a:xfrm>
              <a:off x="2971" y="3113"/>
              <a:ext cx="1315" cy="590"/>
            </a:xfrm>
            <a:prstGeom prst="ellipse">
              <a:avLst/>
            </a:prstGeom>
            <a:solidFill>
              <a:schemeClr val="accent2">
                <a:alpha val="12157"/>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29" name="Oval 6">
              <a:extLst>
                <a:ext uri="{FF2B5EF4-FFF2-40B4-BE49-F238E27FC236}">
                  <a16:creationId xmlns:a16="http://schemas.microsoft.com/office/drawing/2014/main" id="{488B0FB3-E4E4-49F0-812F-1BA72FD15B3E}"/>
                </a:ext>
              </a:extLst>
            </p:cNvPr>
            <p:cNvSpPr>
              <a:spLocks noChangeArrowheads="1"/>
            </p:cNvSpPr>
            <p:nvPr/>
          </p:nvSpPr>
          <p:spPr bwMode="auto">
            <a:xfrm>
              <a:off x="3515" y="3158"/>
              <a:ext cx="817" cy="816"/>
            </a:xfrm>
            <a:prstGeom prst="ellipse">
              <a:avLst/>
            </a:prstGeom>
            <a:solidFill>
              <a:schemeClr val="bg2">
                <a:alpha val="14902"/>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0" name="Oval 7">
              <a:extLst>
                <a:ext uri="{FF2B5EF4-FFF2-40B4-BE49-F238E27FC236}">
                  <a16:creationId xmlns:a16="http://schemas.microsoft.com/office/drawing/2014/main" id="{D0A4C9C5-2814-4077-9FC9-DB8FE14544CA}"/>
                </a:ext>
              </a:extLst>
            </p:cNvPr>
            <p:cNvSpPr>
              <a:spLocks noChangeArrowheads="1"/>
            </p:cNvSpPr>
            <p:nvPr/>
          </p:nvSpPr>
          <p:spPr bwMode="auto">
            <a:xfrm>
              <a:off x="3560" y="3113"/>
              <a:ext cx="1316" cy="590"/>
            </a:xfrm>
            <a:prstGeom prst="ellipse">
              <a:avLst/>
            </a:prstGeom>
            <a:solidFill>
              <a:schemeClr val="folHlink">
                <a:alpha val="25098"/>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1" name="Oval 8">
              <a:extLst>
                <a:ext uri="{FF2B5EF4-FFF2-40B4-BE49-F238E27FC236}">
                  <a16:creationId xmlns:a16="http://schemas.microsoft.com/office/drawing/2014/main" id="{25C6868B-3C48-4255-99A4-D5F389CE50EC}"/>
                </a:ext>
              </a:extLst>
            </p:cNvPr>
            <p:cNvSpPr>
              <a:spLocks noChangeArrowheads="1"/>
            </p:cNvSpPr>
            <p:nvPr/>
          </p:nvSpPr>
          <p:spPr bwMode="auto">
            <a:xfrm>
              <a:off x="3515" y="2886"/>
              <a:ext cx="817" cy="770"/>
            </a:xfrm>
            <a:prstGeom prst="ellipse">
              <a:avLst/>
            </a:prstGeom>
            <a:solidFill>
              <a:schemeClr val="accent1">
                <a:alpha val="10196"/>
              </a:schemeClr>
            </a:solidFill>
            <a:ln w="9525" algn="ctr">
              <a:solidFill>
                <a:schemeClr val="tx1"/>
              </a:solidFill>
              <a:round/>
              <a:headEnd/>
              <a:tailEnd/>
            </a:ln>
          </p:spPr>
          <p:txBody>
            <a:bodyPr wrap="none" lIns="88838" tIns="44422" rIns="88838" bIns="44422"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30000"/>
                </a:spcBef>
              </a:pPr>
              <a:endParaRPr lang="it-IT" altLang="it-IT" sz="1166">
                <a:solidFill>
                  <a:srgbClr val="000000"/>
                </a:solidFill>
                <a:latin typeface="Times New Roman" panose="02020603050405020304" pitchFamily="18" charset="0"/>
              </a:endParaRPr>
            </a:p>
          </p:txBody>
        </p:sp>
        <p:sp>
          <p:nvSpPr>
            <p:cNvPr id="34832" name="Text Box 9">
              <a:extLst>
                <a:ext uri="{FF2B5EF4-FFF2-40B4-BE49-F238E27FC236}">
                  <a16:creationId xmlns:a16="http://schemas.microsoft.com/office/drawing/2014/main" id="{CD3028DD-CE66-48EB-AA08-D180B4ABFCF8}"/>
                </a:ext>
              </a:extLst>
            </p:cNvPr>
            <p:cNvSpPr txBox="1">
              <a:spLocks noChangeArrowheads="1"/>
            </p:cNvSpPr>
            <p:nvPr/>
          </p:nvSpPr>
          <p:spPr bwMode="auto">
            <a:xfrm>
              <a:off x="3652" y="3249"/>
              <a:ext cx="6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endParaRPr lang="it-IT" altLang="it-IT" sz="1944">
                <a:solidFill>
                  <a:srgbClr val="000000"/>
                </a:solidFill>
                <a:latin typeface="Arial" panose="020B0604020202020204" pitchFamily="34" charset="0"/>
              </a:endParaRPr>
            </a:p>
            <a:p>
              <a:pPr algn="ctr" eaLnBrk="1" hangingPunct="1">
                <a:spcBef>
                  <a:spcPct val="50000"/>
                </a:spcBef>
              </a:pPr>
              <a:endParaRPr lang="it-IT" altLang="it-IT" sz="1944">
                <a:solidFill>
                  <a:srgbClr val="000000"/>
                </a:solidFill>
                <a:latin typeface="Arial" panose="020B0604020202020204" pitchFamily="34" charset="0"/>
              </a:endParaRPr>
            </a:p>
          </p:txBody>
        </p:sp>
        <p:sp>
          <p:nvSpPr>
            <p:cNvPr id="34833" name="Text Box 10">
              <a:extLst>
                <a:ext uri="{FF2B5EF4-FFF2-40B4-BE49-F238E27FC236}">
                  <a16:creationId xmlns:a16="http://schemas.microsoft.com/office/drawing/2014/main" id="{CE527639-4480-4248-95D4-0E5B28242A53}"/>
                </a:ext>
              </a:extLst>
            </p:cNvPr>
            <p:cNvSpPr txBox="1">
              <a:spLocks noChangeArrowheads="1"/>
            </p:cNvSpPr>
            <p:nvPr/>
          </p:nvSpPr>
          <p:spPr bwMode="auto">
            <a:xfrm>
              <a:off x="3060" y="3249"/>
              <a:ext cx="68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71134"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it-IT" altLang="it-IT" sz="1944">
                <a:solidFill>
                  <a:srgbClr val="000000"/>
                </a:solidFill>
                <a:latin typeface="Arial" panose="020B0604020202020204" pitchFamily="34" charset="0"/>
              </a:endParaRPr>
            </a:p>
          </p:txBody>
        </p:sp>
        <p:sp>
          <p:nvSpPr>
            <p:cNvPr id="34834" name="Text Box 11">
              <a:extLst>
                <a:ext uri="{FF2B5EF4-FFF2-40B4-BE49-F238E27FC236}">
                  <a16:creationId xmlns:a16="http://schemas.microsoft.com/office/drawing/2014/main" id="{C0F355EE-237C-4D85-8640-DB321DFCAA65}"/>
                </a:ext>
              </a:extLst>
            </p:cNvPr>
            <p:cNvSpPr txBox="1">
              <a:spLocks noChangeArrowheads="1"/>
            </p:cNvSpPr>
            <p:nvPr/>
          </p:nvSpPr>
          <p:spPr bwMode="auto">
            <a:xfrm>
              <a:off x="4332" y="3294"/>
              <a:ext cx="59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it-IT" altLang="it-IT" sz="2333">
                <a:solidFill>
                  <a:srgbClr val="FF3300"/>
                </a:solidFill>
                <a:latin typeface="Arial" panose="020B0604020202020204" pitchFamily="34" charset="0"/>
              </a:endParaRPr>
            </a:p>
          </p:txBody>
        </p:sp>
        <p:sp>
          <p:nvSpPr>
            <p:cNvPr id="34835" name="Text Box 12">
              <a:extLst>
                <a:ext uri="{FF2B5EF4-FFF2-40B4-BE49-F238E27FC236}">
                  <a16:creationId xmlns:a16="http://schemas.microsoft.com/office/drawing/2014/main" id="{4AB95965-9564-4FAC-8EB6-1F8373B964BB}"/>
                </a:ext>
              </a:extLst>
            </p:cNvPr>
            <p:cNvSpPr txBox="1">
              <a:spLocks noChangeArrowheads="1"/>
            </p:cNvSpPr>
            <p:nvPr/>
          </p:nvSpPr>
          <p:spPr bwMode="auto">
            <a:xfrm>
              <a:off x="3652" y="2931"/>
              <a:ext cx="58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it-IT" altLang="it-IT" sz="1944">
                  <a:solidFill>
                    <a:srgbClr val="000000"/>
                  </a:solidFill>
                  <a:latin typeface="Arial" panose="020B0604020202020204" pitchFamily="34" charset="0"/>
                </a:rPr>
                <a:t>    </a:t>
              </a:r>
            </a:p>
          </p:txBody>
        </p:sp>
        <p:sp>
          <p:nvSpPr>
            <p:cNvPr id="34836" name="Text Box 13">
              <a:extLst>
                <a:ext uri="{FF2B5EF4-FFF2-40B4-BE49-F238E27FC236}">
                  <a16:creationId xmlns:a16="http://schemas.microsoft.com/office/drawing/2014/main" id="{014941EF-5725-45E8-A5A9-7F6F0BF59E93}"/>
                </a:ext>
              </a:extLst>
            </p:cNvPr>
            <p:cNvSpPr txBox="1">
              <a:spLocks noChangeArrowheads="1"/>
            </p:cNvSpPr>
            <p:nvPr/>
          </p:nvSpPr>
          <p:spPr bwMode="auto">
            <a:xfrm>
              <a:off x="3696" y="3748"/>
              <a:ext cx="5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it-IT" altLang="it-IT" sz="1944">
                  <a:solidFill>
                    <a:srgbClr val="000000"/>
                  </a:solidFill>
                  <a:latin typeface="Arial" panose="020B0604020202020204" pitchFamily="34" charset="0"/>
                </a:rPr>
                <a:t>   </a:t>
              </a:r>
            </a:p>
          </p:txBody>
        </p:sp>
      </p:grpSp>
      <p:sp>
        <p:nvSpPr>
          <p:cNvPr id="34821" name="Text Box 14">
            <a:extLst>
              <a:ext uri="{FF2B5EF4-FFF2-40B4-BE49-F238E27FC236}">
                <a16:creationId xmlns:a16="http://schemas.microsoft.com/office/drawing/2014/main" id="{BD7A7B27-72FD-43C5-A6B9-AE54227D50C5}"/>
              </a:ext>
            </a:extLst>
          </p:cNvPr>
          <p:cNvSpPr txBox="1">
            <a:spLocks noChangeArrowheads="1"/>
          </p:cNvSpPr>
          <p:nvPr/>
        </p:nvSpPr>
        <p:spPr bwMode="auto">
          <a:xfrm>
            <a:off x="5142515" y="2212457"/>
            <a:ext cx="1905428" cy="45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000000"/>
                </a:solidFill>
                <a:latin typeface="Arial" panose="020B0604020202020204" pitchFamily="34" charset="0"/>
              </a:rPr>
              <a:t>Dirigente</a:t>
            </a:r>
          </a:p>
        </p:txBody>
      </p:sp>
      <p:sp>
        <p:nvSpPr>
          <p:cNvPr id="34822" name="Text Box 15">
            <a:extLst>
              <a:ext uri="{FF2B5EF4-FFF2-40B4-BE49-F238E27FC236}">
                <a16:creationId xmlns:a16="http://schemas.microsoft.com/office/drawing/2014/main" id="{3A074AE6-1F89-4E88-992F-9FDBD090AF4C}"/>
              </a:ext>
            </a:extLst>
          </p:cNvPr>
          <p:cNvSpPr txBox="1">
            <a:spLocks noChangeArrowheads="1"/>
          </p:cNvSpPr>
          <p:nvPr/>
        </p:nvSpPr>
        <p:spPr bwMode="auto">
          <a:xfrm>
            <a:off x="2883772" y="3425143"/>
            <a:ext cx="1905428" cy="80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FF3300"/>
                </a:solidFill>
                <a:latin typeface="Arial" panose="020B0604020202020204" pitchFamily="34" charset="0"/>
              </a:rPr>
              <a:t>Docenti / ATA</a:t>
            </a:r>
          </a:p>
        </p:txBody>
      </p:sp>
      <p:sp>
        <p:nvSpPr>
          <p:cNvPr id="34823" name="Text Box 16">
            <a:extLst>
              <a:ext uri="{FF2B5EF4-FFF2-40B4-BE49-F238E27FC236}">
                <a16:creationId xmlns:a16="http://schemas.microsoft.com/office/drawing/2014/main" id="{F4B8F0F8-3E01-47BC-BE42-9D53D1D69243}"/>
              </a:ext>
            </a:extLst>
          </p:cNvPr>
          <p:cNvSpPr txBox="1">
            <a:spLocks noChangeArrowheads="1"/>
          </p:cNvSpPr>
          <p:nvPr/>
        </p:nvSpPr>
        <p:spPr bwMode="auto">
          <a:xfrm flipH="1">
            <a:off x="7461430" y="3503829"/>
            <a:ext cx="1473429" cy="44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333">
                <a:solidFill>
                  <a:srgbClr val="C00000"/>
                </a:solidFill>
                <a:latin typeface="Arial" panose="020B0604020202020204" pitchFamily="34" charset="0"/>
              </a:rPr>
              <a:t>Genitori</a:t>
            </a:r>
          </a:p>
        </p:txBody>
      </p:sp>
      <p:sp>
        <p:nvSpPr>
          <p:cNvPr id="34824" name="Text Box 17">
            <a:extLst>
              <a:ext uri="{FF2B5EF4-FFF2-40B4-BE49-F238E27FC236}">
                <a16:creationId xmlns:a16="http://schemas.microsoft.com/office/drawing/2014/main" id="{939FC094-9D69-4D19-85F6-95A07E4FBC8C}"/>
              </a:ext>
            </a:extLst>
          </p:cNvPr>
          <p:cNvSpPr txBox="1">
            <a:spLocks noChangeArrowheads="1"/>
          </p:cNvSpPr>
          <p:nvPr/>
        </p:nvSpPr>
        <p:spPr bwMode="auto">
          <a:xfrm>
            <a:off x="5142515" y="5009658"/>
            <a:ext cx="1905428" cy="5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it-IT" altLang="it-IT" sz="2721">
                <a:solidFill>
                  <a:srgbClr val="006600"/>
                </a:solidFill>
                <a:latin typeface="Arial" panose="020B0604020202020204" pitchFamily="34" charset="0"/>
              </a:rPr>
              <a:t>Studenti</a:t>
            </a:r>
          </a:p>
        </p:txBody>
      </p:sp>
      <p:sp>
        <p:nvSpPr>
          <p:cNvPr id="34825" name="Segnaposto testo 3">
            <a:extLst>
              <a:ext uri="{FF2B5EF4-FFF2-40B4-BE49-F238E27FC236}">
                <a16:creationId xmlns:a16="http://schemas.microsoft.com/office/drawing/2014/main" id="{7D7C61C6-A15D-4C3D-988A-19E7234810B1}"/>
              </a:ext>
            </a:extLst>
          </p:cNvPr>
          <p:cNvSpPr>
            <a:spLocks/>
          </p:cNvSpPr>
          <p:nvPr/>
        </p:nvSpPr>
        <p:spPr bwMode="auto">
          <a:xfrm>
            <a:off x="3072001" y="631029"/>
            <a:ext cx="6024857"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lstStyle>
            <a:lvl1pPr marL="349250" indent="-3492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Clr>
                <a:srgbClr val="666699"/>
              </a:buClr>
              <a:buSzPct val="60000"/>
              <a:buFont typeface="Wingdings" panose="05000000000000000000" pitchFamily="2" charset="2"/>
              <a:buNone/>
            </a:pPr>
            <a:r>
              <a:rPr lang="it-IT" altLang="it-IT" sz="3499" dirty="0">
                <a:solidFill>
                  <a:srgbClr val="666699"/>
                </a:solidFill>
                <a:latin typeface="Tahoma" panose="020B0604030504040204" pitchFamily="34" charset="0"/>
              </a:rPr>
              <a:t>    </a:t>
            </a:r>
            <a:r>
              <a:rPr lang="it-IT" altLang="it-IT" sz="3499" dirty="0">
                <a:solidFill>
                  <a:srgbClr val="FF0000"/>
                </a:solidFill>
                <a:latin typeface="Tahoma" panose="020B0604030504040204" pitchFamily="34" charset="0"/>
              </a:rPr>
              <a:t>La Comunità scolastica</a:t>
            </a:r>
          </a:p>
        </p:txBody>
      </p:sp>
      <p:sp>
        <p:nvSpPr>
          <p:cNvPr id="34826" name="CasellaDiTesto 1">
            <a:extLst>
              <a:ext uri="{FF2B5EF4-FFF2-40B4-BE49-F238E27FC236}">
                <a16:creationId xmlns:a16="http://schemas.microsoft.com/office/drawing/2014/main" id="{00D24853-46F4-4782-B34F-39C9215BFBA2}"/>
              </a:ext>
            </a:extLst>
          </p:cNvPr>
          <p:cNvSpPr txBox="1">
            <a:spLocks noChangeArrowheads="1"/>
          </p:cNvSpPr>
          <p:nvPr/>
        </p:nvSpPr>
        <p:spPr bwMode="auto">
          <a:xfrm>
            <a:off x="2323715" y="5876743"/>
            <a:ext cx="7890171" cy="44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it-IT" altLang="it-IT" sz="2333" b="1">
                <a:solidFill>
                  <a:srgbClr val="FF0000"/>
                </a:solidFill>
                <a:latin typeface="Tahoma" panose="020B0604030504040204" pitchFamily="34" charset="0"/>
                <a:cs typeface="Tahoma" panose="020B0604030504040204" pitchFamily="34" charset="0"/>
              </a:rPr>
              <a:t>Ogni componente è presente in Consiglio di Istituto</a:t>
            </a:r>
          </a:p>
        </p:txBody>
      </p:sp>
      <p:sp>
        <p:nvSpPr>
          <p:cNvPr id="2" name="Rettangolo 1">
            <a:extLst>
              <a:ext uri="{FF2B5EF4-FFF2-40B4-BE49-F238E27FC236}">
                <a16:creationId xmlns:a16="http://schemas.microsoft.com/office/drawing/2014/main" id="{4A351D85-BA25-4FA0-94E9-9A55B8F2E3E7}"/>
              </a:ext>
            </a:extLst>
          </p:cNvPr>
          <p:cNvSpPr/>
          <p:nvPr/>
        </p:nvSpPr>
        <p:spPr>
          <a:xfrm rot="3865349">
            <a:off x="7886787" y="1506773"/>
            <a:ext cx="4939834" cy="1704992"/>
          </a:xfrm>
          <a:prstGeom prst="rect">
            <a:avLst/>
          </a:prstGeom>
          <a:noFill/>
        </p:spPr>
        <p:txBody>
          <a:bodyPr>
            <a:spAutoFit/>
          </a:bodyPr>
          <a:lstStyle/>
          <a:p>
            <a:pPr algn="ctr">
              <a:defRPr/>
            </a:pPr>
            <a:r>
              <a:rPr lang="it-IT" sz="5248"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Contesto</a:t>
            </a:r>
            <a:r>
              <a:rPr lang="it-IT" sz="524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it-IT" sz="5248"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territoriale</a:t>
            </a:r>
          </a:p>
        </p:txBody>
      </p:sp>
      <p:sp>
        <p:nvSpPr>
          <p:cNvPr id="23" name="CasellaDiTesto 22">
            <a:extLst>
              <a:ext uri="{FF2B5EF4-FFF2-40B4-BE49-F238E27FC236}">
                <a16:creationId xmlns:a16="http://schemas.microsoft.com/office/drawing/2014/main" id="{924CC3CC-D42E-4E15-BEEE-1816171D53B5}"/>
              </a:ext>
            </a:extLst>
          </p:cNvPr>
          <p:cNvSpPr txBox="1"/>
          <p:nvPr/>
        </p:nvSpPr>
        <p:spPr>
          <a:xfrm>
            <a:off x="3583058" y="6406154"/>
            <a:ext cx="6983718" cy="461665"/>
          </a:xfrm>
          <a:prstGeom prst="rect">
            <a:avLst/>
          </a:prstGeom>
          <a:noFill/>
        </p:spPr>
        <p:txBody>
          <a:bodyPr wrap="square" rtlCol="0">
            <a:spAutoFit/>
          </a:bodyPr>
          <a:lstStyle/>
          <a:p>
            <a:r>
              <a:rPr lang="it-IT" sz="2400" b="1" dirty="0">
                <a:solidFill>
                  <a:schemeClr val="bg1"/>
                </a:solidFill>
              </a:rPr>
              <a:t>RUOLO DI INDIRIZZO e DI CONTROLLO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90DB92F8-8C16-4F20-8FD4-6F9B0F9E62E7}"/>
              </a:ext>
            </a:extLst>
          </p:cNvPr>
          <p:cNvSpPr>
            <a:spLocks noGrp="1" noChangeArrowheads="1"/>
          </p:cNvSpPr>
          <p:nvPr>
            <p:ph type="title"/>
          </p:nvPr>
        </p:nvSpPr>
        <p:spPr>
          <a:xfrm>
            <a:off x="340044" y="725499"/>
            <a:ext cx="9601196" cy="1303867"/>
          </a:xfrm>
          <a:noFill/>
        </p:spPr>
        <p:txBody>
          <a:bodyPr/>
          <a:lstStyle/>
          <a:p>
            <a:pPr eaLnBrk="1" hangingPunct="1"/>
            <a:r>
              <a:rPr lang="it-IT" altLang="it-IT" b="1" dirty="0">
                <a:solidFill>
                  <a:schemeClr val="accent2"/>
                </a:solidFill>
              </a:rPr>
              <a:t>INDIVIDUARE LE RISORSE</a:t>
            </a:r>
          </a:p>
        </p:txBody>
      </p:sp>
      <p:sp>
        <p:nvSpPr>
          <p:cNvPr id="27650" name="Rectangle 2">
            <a:extLst>
              <a:ext uri="{FF2B5EF4-FFF2-40B4-BE49-F238E27FC236}">
                <a16:creationId xmlns:a16="http://schemas.microsoft.com/office/drawing/2014/main" id="{815C4321-B112-4D49-B50F-2A64B8FD516E}"/>
              </a:ext>
            </a:extLst>
          </p:cNvPr>
          <p:cNvSpPr>
            <a:spLocks noGrp="1" noChangeArrowheads="1"/>
          </p:cNvSpPr>
          <p:nvPr>
            <p:ph idx="1"/>
          </p:nvPr>
        </p:nvSpPr>
        <p:spPr>
          <a:xfrm>
            <a:off x="935665" y="1773237"/>
            <a:ext cx="7752723" cy="3311527"/>
          </a:xfrm>
          <a:solidFill>
            <a:srgbClr val="FFFFFF"/>
          </a:solidFill>
        </p:spPr>
        <p:txBody>
          <a:bodyPr>
            <a:normAutofit/>
          </a:bodyPr>
          <a:lstStyle/>
          <a:p>
            <a:pPr marL="0" indent="0">
              <a:buNone/>
            </a:pPr>
            <a:endParaRPr lang="it-IT" altLang="it-IT" dirty="0"/>
          </a:p>
        </p:txBody>
      </p:sp>
      <p:sp>
        <p:nvSpPr>
          <p:cNvPr id="27653" name="WordArt 5">
            <a:extLst>
              <a:ext uri="{FF2B5EF4-FFF2-40B4-BE49-F238E27FC236}">
                <a16:creationId xmlns:a16="http://schemas.microsoft.com/office/drawing/2014/main" id="{A4C9D8EA-E1D9-4C1A-8302-566ABDC25E60}"/>
              </a:ext>
            </a:extLst>
          </p:cNvPr>
          <p:cNvSpPr>
            <a:spLocks noChangeArrowheads="1" noChangeShapeType="1" noTextEdit="1"/>
          </p:cNvSpPr>
          <p:nvPr/>
        </p:nvSpPr>
        <p:spPr bwMode="auto">
          <a:xfrm>
            <a:off x="8616157" y="3154480"/>
            <a:ext cx="360363" cy="498475"/>
          </a:xfrm>
          <a:prstGeom prst="rect">
            <a:avLst/>
          </a:prstGeom>
        </p:spPr>
        <p:txBody>
          <a:bodyPr wrap="none" fromWordArt="1">
            <a:prstTxWarp prst="textPlain">
              <a:avLst>
                <a:gd name="adj" fmla="val 50000"/>
              </a:avLst>
            </a:prstTxWarp>
          </a:bodyPr>
          <a:lstStyle/>
          <a:p>
            <a:pPr algn="ctr"/>
            <a:r>
              <a:rPr lang="it-IT" sz="4800" kern="10" dirty="0">
                <a:ln w="9525">
                  <a:solidFill>
                    <a:srgbClr val="000000"/>
                  </a:solidFill>
                  <a:round/>
                  <a:headEnd/>
                  <a:tailEnd/>
                </a:ln>
                <a:solidFill>
                  <a:srgbClr val="FF0000"/>
                </a:solidFill>
                <a:latin typeface="Arial Black" panose="020B0A04020102020204" pitchFamily="34" charset="0"/>
              </a:rPr>
              <a:t>P</a:t>
            </a:r>
          </a:p>
        </p:txBody>
      </p:sp>
      <p:sp>
        <p:nvSpPr>
          <p:cNvPr id="27654" name="WordArt 6">
            <a:extLst>
              <a:ext uri="{FF2B5EF4-FFF2-40B4-BE49-F238E27FC236}">
                <a16:creationId xmlns:a16="http://schemas.microsoft.com/office/drawing/2014/main" id="{002118CA-615B-427F-9D3A-493652E0E8FF}"/>
              </a:ext>
            </a:extLst>
          </p:cNvPr>
          <p:cNvSpPr>
            <a:spLocks noChangeArrowheads="1" noChangeShapeType="1" noTextEdit="1"/>
          </p:cNvSpPr>
          <p:nvPr/>
        </p:nvSpPr>
        <p:spPr bwMode="auto">
          <a:xfrm>
            <a:off x="9066609" y="3169369"/>
            <a:ext cx="287337" cy="498475"/>
          </a:xfrm>
          <a:prstGeom prst="rect">
            <a:avLst/>
          </a:prstGeom>
        </p:spPr>
        <p:txBody>
          <a:bodyPr wrap="none" fromWordArt="1">
            <a:prstTxWarp prst="textPlain">
              <a:avLst>
                <a:gd name="adj" fmla="val 50000"/>
              </a:avLst>
            </a:prstTxWarp>
          </a:bodyPr>
          <a:lstStyle/>
          <a:p>
            <a:pPr algn="ctr"/>
            <a:r>
              <a:rPr lang="it-IT" sz="4800" kern="10" dirty="0">
                <a:ln w="9525">
                  <a:solidFill>
                    <a:srgbClr val="000000"/>
                  </a:solidFill>
                  <a:round/>
                  <a:headEnd/>
                  <a:tailEnd/>
                </a:ln>
                <a:solidFill>
                  <a:schemeClr val="hlink"/>
                </a:solidFill>
                <a:latin typeface="Arial Black" panose="020B0A04020102020204" pitchFamily="34" charset="0"/>
              </a:rPr>
              <a:t>D</a:t>
            </a:r>
          </a:p>
        </p:txBody>
      </p:sp>
      <p:sp>
        <p:nvSpPr>
          <p:cNvPr id="27655" name="WordArt 7">
            <a:extLst>
              <a:ext uri="{FF2B5EF4-FFF2-40B4-BE49-F238E27FC236}">
                <a16:creationId xmlns:a16="http://schemas.microsoft.com/office/drawing/2014/main" id="{FD980A1B-0A5A-4EC8-8E93-38E14734ECD1}"/>
              </a:ext>
            </a:extLst>
          </p:cNvPr>
          <p:cNvSpPr>
            <a:spLocks noChangeArrowheads="1" noChangeShapeType="1" noTextEdit="1"/>
          </p:cNvSpPr>
          <p:nvPr/>
        </p:nvSpPr>
        <p:spPr bwMode="auto">
          <a:xfrm>
            <a:off x="9444035" y="3194837"/>
            <a:ext cx="360362" cy="498475"/>
          </a:xfrm>
          <a:prstGeom prst="rect">
            <a:avLst/>
          </a:prstGeom>
        </p:spPr>
        <p:txBody>
          <a:bodyPr wrap="none" fromWordArt="1">
            <a:prstTxWarp prst="textPlain">
              <a:avLst>
                <a:gd name="adj" fmla="val 50000"/>
              </a:avLst>
            </a:prstTxWarp>
          </a:bodyPr>
          <a:lstStyle/>
          <a:p>
            <a:pPr algn="ctr"/>
            <a:r>
              <a:rPr lang="it-IT" sz="4800" kern="10">
                <a:ln w="9525">
                  <a:solidFill>
                    <a:srgbClr val="000000"/>
                  </a:solidFill>
                  <a:round/>
                  <a:headEnd/>
                  <a:tailEnd/>
                </a:ln>
                <a:solidFill>
                  <a:srgbClr val="008000"/>
                </a:solidFill>
                <a:latin typeface="Arial Black" panose="020B0A04020102020204" pitchFamily="34" charset="0"/>
              </a:rPr>
              <a:t>S</a:t>
            </a:r>
            <a:endParaRPr lang="it-IT" sz="4800" kern="10" dirty="0">
              <a:ln w="9525">
                <a:solidFill>
                  <a:srgbClr val="000000"/>
                </a:solidFill>
                <a:round/>
                <a:headEnd/>
                <a:tailEnd/>
              </a:ln>
              <a:solidFill>
                <a:srgbClr val="008000"/>
              </a:solidFill>
              <a:latin typeface="Arial Black" panose="020B0A04020102020204" pitchFamily="34" charset="0"/>
            </a:endParaRPr>
          </a:p>
        </p:txBody>
      </p:sp>
      <p:sp>
        <p:nvSpPr>
          <p:cNvPr id="27656" name="WordArt 8">
            <a:extLst>
              <a:ext uri="{FF2B5EF4-FFF2-40B4-BE49-F238E27FC236}">
                <a16:creationId xmlns:a16="http://schemas.microsoft.com/office/drawing/2014/main" id="{EADF75D4-6661-4FD6-885E-FD66EC4E0523}"/>
              </a:ext>
            </a:extLst>
          </p:cNvPr>
          <p:cNvSpPr>
            <a:spLocks noChangeArrowheads="1" noChangeShapeType="1" noTextEdit="1"/>
          </p:cNvSpPr>
          <p:nvPr/>
        </p:nvSpPr>
        <p:spPr bwMode="auto">
          <a:xfrm>
            <a:off x="9171455" y="4032632"/>
            <a:ext cx="2514130" cy="1096985"/>
          </a:xfrm>
          <a:prstGeom prst="rect">
            <a:avLst/>
          </a:prstGeom>
        </p:spPr>
        <p:txBody>
          <a:bodyPr wrap="none" fromWordArt="1">
            <a:prstTxWarp prst="textPlain">
              <a:avLst>
                <a:gd name="adj" fmla="val 50000"/>
              </a:avLst>
            </a:prstTxWarp>
          </a:bodyPr>
          <a:lstStyle/>
          <a:p>
            <a:pPr algn="ctr"/>
            <a:r>
              <a:rPr lang="it-IT" sz="2800" kern="10" dirty="0">
                <a:ln w="9525">
                  <a:solidFill>
                    <a:srgbClr val="000000"/>
                  </a:solidFill>
                  <a:round/>
                  <a:headEnd/>
                  <a:tailEnd/>
                </a:ln>
                <a:solidFill>
                  <a:srgbClr val="FF6600"/>
                </a:solidFill>
                <a:latin typeface="Arial Black" panose="020B0A04020102020204" pitchFamily="34" charset="0"/>
              </a:rPr>
              <a:t>CONTRIBUTI</a:t>
            </a:r>
          </a:p>
          <a:p>
            <a:pPr algn="ctr"/>
            <a:r>
              <a:rPr lang="it-IT" sz="2800" kern="10" dirty="0">
                <a:ln w="9525">
                  <a:solidFill>
                    <a:srgbClr val="000000"/>
                  </a:solidFill>
                  <a:round/>
                  <a:headEnd/>
                  <a:tailEnd/>
                </a:ln>
                <a:solidFill>
                  <a:srgbClr val="FF6600"/>
                </a:solidFill>
                <a:latin typeface="Arial Black" panose="020B0A04020102020204" pitchFamily="34" charset="0"/>
              </a:rPr>
              <a:t>FAMIGLIE</a:t>
            </a:r>
          </a:p>
        </p:txBody>
      </p:sp>
      <p:sp>
        <p:nvSpPr>
          <p:cNvPr id="27657" name="Rettangolo 4">
            <a:extLst>
              <a:ext uri="{FF2B5EF4-FFF2-40B4-BE49-F238E27FC236}">
                <a16:creationId xmlns:a16="http://schemas.microsoft.com/office/drawing/2014/main" id="{A64D1C3A-E9E4-41C2-B4E2-C91C68FAB392}"/>
              </a:ext>
            </a:extLst>
          </p:cNvPr>
          <p:cNvSpPr>
            <a:spLocks noChangeArrowheads="1"/>
          </p:cNvSpPr>
          <p:nvPr/>
        </p:nvSpPr>
        <p:spPr bwMode="auto">
          <a:xfrm>
            <a:off x="2351088" y="5084763"/>
            <a:ext cx="6553200" cy="976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r>
              <a:rPr lang="it-IT" altLang="it-IT" sz="2800" b="1">
                <a:solidFill>
                  <a:srgbClr val="3333FF"/>
                </a:solidFill>
                <a:latin typeface="Arial" panose="020B0604020202020204" pitchFamily="34" charset="0"/>
              </a:rPr>
              <a:t>             Quali risorse abbiamo?        </a:t>
            </a:r>
            <a:r>
              <a:rPr lang="it-IT" altLang="it-IT" b="1">
                <a:solidFill>
                  <a:srgbClr val="3333FF"/>
                </a:solidFill>
              </a:rPr>
              <a:t>Come troviamo le altre? </a:t>
            </a:r>
            <a:endParaRPr lang="it-IT" altLang="it-IT" sz="1800"/>
          </a:p>
        </p:txBody>
      </p:sp>
      <p:pic>
        <p:nvPicPr>
          <p:cNvPr id="27659" name="Picture 11" descr="ANd9GcRbBWqtxaDtSHYLGDO5RRQkjkQyMttCd9CMw-yQH49ceeMpdHUCVQ">
            <a:extLst>
              <a:ext uri="{FF2B5EF4-FFF2-40B4-BE49-F238E27FC236}">
                <a16:creationId xmlns:a16="http://schemas.microsoft.com/office/drawing/2014/main" id="{F35E3416-A67E-4187-B8D3-F6B271352F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364" y="-2811"/>
            <a:ext cx="2100262" cy="157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6C68D033-6395-468A-AB14-B9996B3B7167}"/>
              </a:ext>
            </a:extLst>
          </p:cNvPr>
          <p:cNvPicPr>
            <a:picLocks noChangeAspect="1"/>
          </p:cNvPicPr>
          <p:nvPr/>
        </p:nvPicPr>
        <p:blipFill>
          <a:blip r:embed="rId4"/>
          <a:stretch>
            <a:fillRect/>
          </a:stretch>
        </p:blipFill>
        <p:spPr>
          <a:xfrm>
            <a:off x="2695625" y="4081905"/>
            <a:ext cx="2386013" cy="1035572"/>
          </a:xfrm>
          <a:prstGeom prst="rect">
            <a:avLst/>
          </a:prstGeom>
        </p:spPr>
      </p:pic>
      <p:pic>
        <p:nvPicPr>
          <p:cNvPr id="3" name="Immagine 2">
            <a:extLst>
              <a:ext uri="{FF2B5EF4-FFF2-40B4-BE49-F238E27FC236}">
                <a16:creationId xmlns:a16="http://schemas.microsoft.com/office/drawing/2014/main" id="{736F492C-8169-4A4B-B0A0-695F0EA2C439}"/>
              </a:ext>
            </a:extLst>
          </p:cNvPr>
          <p:cNvPicPr>
            <a:picLocks noChangeAspect="1"/>
          </p:cNvPicPr>
          <p:nvPr/>
        </p:nvPicPr>
        <p:blipFill>
          <a:blip r:embed="rId5"/>
          <a:stretch>
            <a:fillRect/>
          </a:stretch>
        </p:blipFill>
        <p:spPr>
          <a:xfrm>
            <a:off x="5208287" y="1983424"/>
            <a:ext cx="1855076" cy="1420293"/>
          </a:xfrm>
          <a:prstGeom prst="rect">
            <a:avLst/>
          </a:prstGeom>
        </p:spPr>
      </p:pic>
      <p:pic>
        <p:nvPicPr>
          <p:cNvPr id="3074" name="Picture 2" descr="Immagine correlata">
            <a:extLst>
              <a:ext uri="{FF2B5EF4-FFF2-40B4-BE49-F238E27FC236}">
                <a16:creationId xmlns:a16="http://schemas.microsoft.com/office/drawing/2014/main" id="{CA351A86-9369-4B4F-A0CD-9B8B48A8E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367" y="1927376"/>
            <a:ext cx="1625682" cy="15479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3A020C0-F7B7-4214-A10F-BB909195D66D}"/>
              </a:ext>
            </a:extLst>
          </p:cNvPr>
          <p:cNvPicPr>
            <a:picLocks noChangeAspect="1"/>
          </p:cNvPicPr>
          <p:nvPr/>
        </p:nvPicPr>
        <p:blipFill>
          <a:blip r:embed="rId7"/>
          <a:stretch>
            <a:fillRect/>
          </a:stretch>
        </p:blipFill>
        <p:spPr>
          <a:xfrm>
            <a:off x="5410421" y="3785316"/>
            <a:ext cx="1837833" cy="1376601"/>
          </a:xfrm>
          <a:prstGeom prst="rect">
            <a:avLst/>
          </a:prstGeom>
        </p:spPr>
      </p:pic>
      <p:pic>
        <p:nvPicPr>
          <p:cNvPr id="5" name="Immagine 4">
            <a:extLst>
              <a:ext uri="{FF2B5EF4-FFF2-40B4-BE49-F238E27FC236}">
                <a16:creationId xmlns:a16="http://schemas.microsoft.com/office/drawing/2014/main" id="{B2DFEB49-D4F1-42CA-9039-E34A076493B6}"/>
              </a:ext>
            </a:extLst>
          </p:cNvPr>
          <p:cNvPicPr>
            <a:picLocks noChangeAspect="1"/>
          </p:cNvPicPr>
          <p:nvPr/>
        </p:nvPicPr>
        <p:blipFill rotWithShape="1">
          <a:blip r:embed="rId8"/>
          <a:srcRect t="35938"/>
          <a:stretch/>
        </p:blipFill>
        <p:spPr>
          <a:xfrm>
            <a:off x="9050721" y="5468938"/>
            <a:ext cx="3009900" cy="976312"/>
          </a:xfrm>
          <a:prstGeom prst="rect">
            <a:avLst/>
          </a:prstGeom>
        </p:spPr>
      </p:pic>
      <p:pic>
        <p:nvPicPr>
          <p:cNvPr id="8" name="Immagine 7">
            <a:extLst>
              <a:ext uri="{FF2B5EF4-FFF2-40B4-BE49-F238E27FC236}">
                <a16:creationId xmlns:a16="http://schemas.microsoft.com/office/drawing/2014/main" id="{C2DE06F4-EEC5-4CEF-909A-9B65B2908F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6830" y="1832539"/>
            <a:ext cx="2019048" cy="695238"/>
          </a:xfrm>
          <a:prstGeom prst="rect">
            <a:avLst/>
          </a:prstGeom>
        </p:spPr>
      </p:pic>
      <p:pic>
        <p:nvPicPr>
          <p:cNvPr id="6" name="Segnaposto tabella 3">
            <a:extLst>
              <a:ext uri="{FF2B5EF4-FFF2-40B4-BE49-F238E27FC236}">
                <a16:creationId xmlns:a16="http://schemas.microsoft.com/office/drawing/2014/main" id="{37CD8A6D-9D98-40E4-867E-91499710ED72}"/>
              </a:ext>
            </a:extLst>
          </p:cNvPr>
          <p:cNvPicPr>
            <a:picLocks noChangeAspect="1"/>
          </p:cNvPicPr>
          <p:nvPr/>
        </p:nvPicPr>
        <p:blipFill>
          <a:blip r:embed="rId10"/>
          <a:stretch>
            <a:fillRect/>
          </a:stretch>
        </p:blipFill>
        <p:spPr>
          <a:xfrm>
            <a:off x="465656" y="1861990"/>
            <a:ext cx="4242946" cy="2414336"/>
          </a:xfrm>
          <a:prstGeom prst="rect">
            <a:avLst/>
          </a:prstGeom>
        </p:spPr>
      </p:pic>
      <p:sp>
        <p:nvSpPr>
          <p:cNvPr id="9" name="CasellaDiTesto 8">
            <a:extLst>
              <a:ext uri="{FF2B5EF4-FFF2-40B4-BE49-F238E27FC236}">
                <a16:creationId xmlns:a16="http://schemas.microsoft.com/office/drawing/2014/main" id="{F5E10EF2-9EA4-2A27-85DB-18E1A27839E3}"/>
              </a:ext>
            </a:extLst>
          </p:cNvPr>
          <p:cNvSpPr txBox="1"/>
          <p:nvPr/>
        </p:nvSpPr>
        <p:spPr>
          <a:xfrm>
            <a:off x="3035596" y="3260283"/>
            <a:ext cx="6113720" cy="369332"/>
          </a:xfrm>
          <a:prstGeom prst="rect">
            <a:avLst/>
          </a:prstGeom>
          <a:noFill/>
        </p:spPr>
        <p:txBody>
          <a:bodyPr wrap="square">
            <a:spAutoFit/>
          </a:bodyPr>
          <a:lstStyle/>
          <a:p>
            <a:pPr algn="ctr"/>
            <a:r>
              <a:rPr lang="it-IT" sz="1800" kern="10" dirty="0">
                <a:ln w="9525">
                  <a:solidFill>
                    <a:srgbClr val="000000"/>
                  </a:solidFill>
                  <a:round/>
                  <a:headEnd/>
                  <a:tailEnd/>
                </a:ln>
                <a:solidFill>
                  <a:srgbClr val="008000"/>
                </a:solidFill>
                <a:latin typeface="Arial Black" panose="020B0A04020102020204" pitchFamily="34" charset="0"/>
              </a:rPr>
              <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668D99F-524C-8073-B783-9C4ADB368607}"/>
              </a:ext>
            </a:extLst>
          </p:cNvPr>
          <p:cNvSpPr>
            <a:spLocks noGrp="1"/>
          </p:cNvSpPr>
          <p:nvPr>
            <p:ph type="title"/>
          </p:nvPr>
        </p:nvSpPr>
        <p:spPr>
          <a:xfrm>
            <a:off x="766233" y="304801"/>
            <a:ext cx="11033816" cy="6248398"/>
          </a:xfrm>
        </p:spPr>
        <p:txBody>
          <a:bodyPr>
            <a:normAutofit fontScale="90000"/>
          </a:bodyPr>
          <a:lstStyle/>
          <a:p>
            <a:pPr marL="685800" indent="-685800">
              <a:buFont typeface="Arial" panose="020B0604020202020204" pitchFamily="34" charset="0"/>
              <a:buChar char="•"/>
            </a:pPr>
            <a:r>
              <a:rPr lang="it-IT" sz="4800" b="1" dirty="0"/>
              <a:t>LA  SFIDA</a:t>
            </a:r>
            <a:br>
              <a:rPr lang="it-IT" sz="4800" b="1" dirty="0"/>
            </a:br>
            <a:br>
              <a:rPr lang="it-IT" sz="4800" b="1" dirty="0"/>
            </a:br>
            <a:r>
              <a:rPr lang="it-IT" sz="3200" b="0" i="1" dirty="0">
                <a:solidFill>
                  <a:srgbClr val="000000"/>
                </a:solidFill>
                <a:effectLst/>
                <a:latin typeface="Helvetica Neue"/>
              </a:rPr>
              <a:t>Attuazione delle attività previste a</a:t>
            </a:r>
            <a:br>
              <a:rPr lang="it-IT" sz="3200" b="0" i="1" dirty="0">
                <a:solidFill>
                  <a:srgbClr val="000000"/>
                </a:solidFill>
                <a:effectLst/>
                <a:latin typeface="Helvetica Neue"/>
              </a:rPr>
            </a:br>
            <a:r>
              <a:rPr lang="it-IT" sz="3200" b="0" i="1" dirty="0">
                <a:solidFill>
                  <a:srgbClr val="000000"/>
                </a:solidFill>
                <a:effectLst/>
                <a:latin typeface="Helvetica Neue"/>
              </a:rPr>
              <a:t>contrasto della dispersione scolastica</a:t>
            </a:r>
            <a:br>
              <a:rPr lang="it-IT" sz="3200" b="0" i="1" dirty="0">
                <a:solidFill>
                  <a:srgbClr val="000000"/>
                </a:solidFill>
                <a:effectLst/>
                <a:latin typeface="Helvetica Neue"/>
              </a:rPr>
            </a:br>
            <a:br>
              <a:rPr lang="it-IT" sz="3200" b="0" i="1" dirty="0">
                <a:solidFill>
                  <a:srgbClr val="000000"/>
                </a:solidFill>
                <a:effectLst/>
                <a:latin typeface="Helvetica Neue"/>
              </a:rPr>
            </a:br>
            <a:r>
              <a:rPr lang="it-IT" sz="3100" b="1" dirty="0"/>
              <a:t>2022-26 SCUOLA DIGITALE</a:t>
            </a:r>
            <a:br>
              <a:rPr lang="it-IT" sz="3100" b="1" dirty="0"/>
            </a:br>
            <a:r>
              <a:rPr lang="it-IT" sz="3100" b="1" dirty="0"/>
              <a:t>(CLOUD, SICUREZZA, SITI, </a:t>
            </a:r>
            <a:br>
              <a:rPr lang="it-IT" sz="3100" b="1" dirty="0"/>
            </a:br>
            <a:r>
              <a:rPr lang="it-IT" sz="3100" b="1" dirty="0"/>
              <a:t>ACCESSIBILITA’…)</a:t>
            </a:r>
            <a:br>
              <a:rPr lang="it-IT" sz="3100" b="1" dirty="0"/>
            </a:br>
            <a:br>
              <a:rPr lang="it-IT" sz="3100" b="1" dirty="0"/>
            </a:br>
            <a:r>
              <a:rPr lang="it-IT" sz="3100" b="1" dirty="0"/>
              <a:t>PIANO SCUOLA 4.0</a:t>
            </a:r>
            <a:br>
              <a:rPr lang="it-IT" sz="3100" b="1" dirty="0"/>
            </a:br>
            <a:r>
              <a:rPr lang="it-IT" sz="3100" b="1" dirty="0"/>
              <a:t>- </a:t>
            </a:r>
            <a:r>
              <a:rPr lang="it-IT" sz="3100" b="0" i="1" dirty="0">
                <a:solidFill>
                  <a:srgbClr val="000000"/>
                </a:solidFill>
                <a:effectLst/>
                <a:latin typeface="Helvetica Neue"/>
              </a:rPr>
              <a:t>trasformazione delle aule in ambienti innovativi di apprendimento</a:t>
            </a:r>
            <a:br>
              <a:rPr lang="it-IT" sz="3100" b="0" i="1" dirty="0">
                <a:solidFill>
                  <a:srgbClr val="000000"/>
                </a:solidFill>
                <a:effectLst/>
                <a:latin typeface="Helvetica Neue"/>
              </a:rPr>
            </a:br>
            <a:r>
              <a:rPr lang="it-IT" sz="3100" b="0" i="1" dirty="0">
                <a:solidFill>
                  <a:srgbClr val="000000"/>
                </a:solidFill>
                <a:effectLst/>
                <a:latin typeface="Helvetica Neue"/>
              </a:rPr>
              <a:t>- laboratori per le professioni digitali del futuro</a:t>
            </a:r>
            <a:br>
              <a:rPr lang="it-IT" sz="2800" b="0" i="1" dirty="0">
                <a:solidFill>
                  <a:srgbClr val="000000"/>
                </a:solidFill>
                <a:effectLst/>
                <a:latin typeface="Helvetica Neue"/>
              </a:rPr>
            </a:br>
            <a:br>
              <a:rPr lang="it-IT" sz="4800" b="1" dirty="0"/>
            </a:br>
            <a:br>
              <a:rPr lang="it-IT" sz="4800" b="1" dirty="0"/>
            </a:br>
            <a:br>
              <a:rPr lang="it-IT" sz="4800" b="1" dirty="0"/>
            </a:br>
            <a:endParaRPr lang="it-IT" sz="4800" b="1" dirty="0"/>
          </a:p>
        </p:txBody>
      </p:sp>
      <p:pic>
        <p:nvPicPr>
          <p:cNvPr id="4" name="Segnaposto tabella 3">
            <a:extLst>
              <a:ext uri="{FF2B5EF4-FFF2-40B4-BE49-F238E27FC236}">
                <a16:creationId xmlns:a16="http://schemas.microsoft.com/office/drawing/2014/main" id="{49553936-5CA1-9E53-55B0-5CEE4A2D1281}"/>
              </a:ext>
            </a:extLst>
          </p:cNvPr>
          <p:cNvPicPr>
            <a:picLocks noGrp="1" noChangeAspect="1"/>
          </p:cNvPicPr>
          <p:nvPr>
            <p:ph type="tbl" idx="1"/>
          </p:nvPr>
        </p:nvPicPr>
        <p:blipFill>
          <a:blip r:embed="rId3"/>
          <a:stretch>
            <a:fillRect/>
          </a:stretch>
        </p:blipFill>
        <p:spPr>
          <a:xfrm>
            <a:off x="0" y="1567332"/>
            <a:ext cx="3934047" cy="2238565"/>
          </a:xfrm>
        </p:spPr>
      </p:pic>
    </p:spTree>
    <p:extLst>
      <p:ext uri="{BB962C8B-B14F-4D97-AF65-F5344CB8AC3E}">
        <p14:creationId xmlns:p14="http://schemas.microsoft.com/office/powerpoint/2010/main" val="47142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6BE21-8D3A-4203-8D9E-32546ECE221B}"/>
              </a:ext>
            </a:extLst>
          </p:cNvPr>
          <p:cNvSpPr>
            <a:spLocks noGrp="1"/>
          </p:cNvSpPr>
          <p:nvPr>
            <p:ph type="title"/>
          </p:nvPr>
        </p:nvSpPr>
        <p:spPr>
          <a:xfrm>
            <a:off x="1397227" y="913186"/>
            <a:ext cx="9713832" cy="1280571"/>
          </a:xfrm>
        </p:spPr>
        <p:txBody>
          <a:bodyPr rtlCol="0">
            <a:normAutofit fontScale="90000"/>
          </a:bodyPr>
          <a:lstStyle/>
          <a:p>
            <a:pPr defTabSz="447908">
              <a:defRPr/>
            </a:pPr>
            <a:r>
              <a:rPr lang="it-IT" sz="4400" b="1" dirty="0">
                <a:solidFill>
                  <a:schemeClr val="bg1"/>
                </a:solidFill>
                <a:latin typeface="Tahoma" panose="020B0604030504040204" pitchFamily="34" charset="0"/>
                <a:ea typeface="Tahoma" panose="020B0604030504040204" pitchFamily="34" charset="0"/>
                <a:cs typeface="Tahoma" panose="020B0604030504040204" pitchFamily="34" charset="0"/>
              </a:rPr>
              <a:t>Il contributo volontario</a:t>
            </a:r>
            <a:br>
              <a:rPr lang="it-IT" sz="4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it-IT" sz="3100" b="1" dirty="0">
                <a:solidFill>
                  <a:srgbClr val="FF0000"/>
                </a:solidFill>
                <a:latin typeface="Tahoma" panose="020B0604030504040204" pitchFamily="34" charset="0"/>
                <a:ea typeface="Tahoma" panose="020B0604030504040204" pitchFamily="34" charset="0"/>
                <a:cs typeface="Tahoma" panose="020B0604030504040204" pitchFamily="34" charset="0"/>
              </a:rPr>
              <a:t>il Consiglio di Istituto determina le proprie fonti di autofinanziamento</a:t>
            </a:r>
            <a:br>
              <a:rPr lang="it-IT" sz="1944" dirty="0">
                <a:solidFill>
                  <a:schemeClr val="tx1">
                    <a:lumMod val="85000"/>
                    <a:lumOff val="15000"/>
                  </a:schemeClr>
                </a:solidFill>
              </a:rPr>
            </a:br>
            <a:endParaRPr lang="it-IT" sz="3527" dirty="0">
              <a:solidFill>
                <a:schemeClr val="tx1">
                  <a:lumMod val="85000"/>
                  <a:lumOff val="15000"/>
                </a:schemeClr>
              </a:solidFill>
            </a:endParaRPr>
          </a:p>
        </p:txBody>
      </p:sp>
      <p:sp>
        <p:nvSpPr>
          <p:cNvPr id="49155" name="Segnaposto contenuto 2">
            <a:extLst>
              <a:ext uri="{FF2B5EF4-FFF2-40B4-BE49-F238E27FC236}">
                <a16:creationId xmlns:a16="http://schemas.microsoft.com/office/drawing/2014/main" id="{B7A449B2-1197-44C9-99F8-CD1031945A54}"/>
              </a:ext>
            </a:extLst>
          </p:cNvPr>
          <p:cNvSpPr>
            <a:spLocks noGrp="1" noChangeArrowheads="1"/>
          </p:cNvSpPr>
          <p:nvPr>
            <p:ph idx="1"/>
          </p:nvPr>
        </p:nvSpPr>
        <p:spPr>
          <a:xfrm>
            <a:off x="1018596" y="2454686"/>
            <a:ext cx="8734117" cy="4403314"/>
          </a:xfrm>
        </p:spPr>
        <p:txBody>
          <a:bodyPr rtlCol="0">
            <a:noAutofit/>
          </a:bodyPr>
          <a:lstStyle/>
          <a:p>
            <a:pPr marL="335930" indent="-335930" defTabSz="447908">
              <a:spcBef>
                <a:spcPts val="980"/>
              </a:spcBef>
              <a:buFont typeface="Wingdings 3" charset="2"/>
              <a:buChar char=""/>
              <a:defRPr/>
            </a:pPr>
            <a:r>
              <a:rPr lang="it-IT" altLang="it-IT" sz="3200" dirty="0">
                <a:solidFill>
                  <a:schemeClr val="bg1"/>
                </a:solidFill>
              </a:rPr>
              <a:t>È detraibile (19%) se con versamento tracciabile</a:t>
            </a:r>
          </a:p>
          <a:p>
            <a:pPr marL="335930" indent="-335930" defTabSz="447908">
              <a:spcBef>
                <a:spcPts val="980"/>
              </a:spcBef>
              <a:buFont typeface="Wingdings 3" charset="2"/>
              <a:buChar char=""/>
              <a:defRPr/>
            </a:pPr>
            <a:r>
              <a:rPr lang="it-IT" altLang="it-IT" sz="3200" dirty="0">
                <a:solidFill>
                  <a:schemeClr val="bg1"/>
                </a:solidFill>
              </a:rPr>
              <a:t>È finalizzabile all’ampliamento dell’offerta formativa, alla innovazione tecnologica, all’edilizia scolastica</a:t>
            </a:r>
          </a:p>
          <a:p>
            <a:pPr marL="335930" indent="-335930" defTabSz="447908">
              <a:spcBef>
                <a:spcPts val="980"/>
              </a:spcBef>
              <a:buFont typeface="Wingdings 3" charset="2"/>
              <a:buChar char=""/>
              <a:defRPr/>
            </a:pPr>
            <a:r>
              <a:rPr lang="it-IT" altLang="it-IT" sz="3200" dirty="0">
                <a:solidFill>
                  <a:schemeClr val="bg1"/>
                </a:solidFill>
              </a:rPr>
              <a:t>È fondamentale per la scuola</a:t>
            </a:r>
          </a:p>
          <a:p>
            <a:pPr marL="335930" indent="-335930" defTabSz="447908">
              <a:spcBef>
                <a:spcPts val="980"/>
              </a:spcBef>
              <a:buFont typeface="Wingdings 3" charset="2"/>
              <a:buChar char=""/>
              <a:defRPr/>
            </a:pPr>
            <a:r>
              <a:rPr lang="it-IT" altLang="it-IT" sz="3200" dirty="0">
                <a:solidFill>
                  <a:schemeClr val="bg1"/>
                </a:solidFill>
              </a:rPr>
              <a:t>Va rendicontato</a:t>
            </a:r>
          </a:p>
          <a:p>
            <a:pPr marL="0" indent="0" defTabSz="447908">
              <a:spcBef>
                <a:spcPts val="980"/>
              </a:spcBef>
              <a:buNone/>
              <a:defRPr/>
            </a:pPr>
            <a:endParaRPr lang="it-IT" altLang="it-IT" sz="3200" dirty="0">
              <a:solidFill>
                <a:schemeClr val="tx1">
                  <a:lumMod val="75000"/>
                  <a:lumOff val="25000"/>
                </a:schemeClr>
              </a:solidFill>
            </a:endParaRPr>
          </a:p>
        </p:txBody>
      </p:sp>
      <p:pic>
        <p:nvPicPr>
          <p:cNvPr id="55300" name="Picture 4">
            <a:extLst>
              <a:ext uri="{FF2B5EF4-FFF2-40B4-BE49-F238E27FC236}">
                <a16:creationId xmlns:a16="http://schemas.microsoft.com/office/drawing/2014/main" id="{6B58D8F9-603B-49B4-9ABB-F458E0166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916" y="3536229"/>
            <a:ext cx="2592000" cy="283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ttangolo 5">
            <a:extLst>
              <a:ext uri="{FF2B5EF4-FFF2-40B4-BE49-F238E27FC236}">
                <a16:creationId xmlns:a16="http://schemas.microsoft.com/office/drawing/2014/main" id="{3063B22D-FB0D-4E3D-94BC-17450B7D40C6}"/>
              </a:ext>
            </a:extLst>
          </p:cNvPr>
          <p:cNvSpPr>
            <a:spLocks noChangeArrowheads="1"/>
          </p:cNvSpPr>
          <p:nvPr/>
        </p:nvSpPr>
        <p:spPr bwMode="auto">
          <a:xfrm>
            <a:off x="1806575" y="444732"/>
            <a:ext cx="37449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it-IT" altLang="it-IT" sz="4400" b="1" dirty="0">
                <a:latin typeface="Arial" panose="020B0604020202020204" pitchFamily="34" charset="0"/>
              </a:rPr>
              <a:t>ENTRATE</a:t>
            </a:r>
            <a:r>
              <a:rPr lang="it-IT" altLang="it-IT" sz="4800" b="1" dirty="0">
                <a:latin typeface="Arial" panose="020B0604020202020204" pitchFamily="34" charset="0"/>
              </a:rPr>
              <a:t> </a:t>
            </a:r>
          </a:p>
          <a:p>
            <a:pPr eaLnBrk="1" hangingPunct="1">
              <a:spcBef>
                <a:spcPct val="0"/>
              </a:spcBef>
              <a:buClrTx/>
              <a:buFontTx/>
              <a:buNone/>
            </a:pPr>
            <a:r>
              <a:rPr lang="it-IT" altLang="it-IT" sz="4400" b="1" dirty="0">
                <a:latin typeface="Arial" panose="020B0604020202020204" pitchFamily="34" charset="0"/>
              </a:rPr>
              <a:t>VINCOLATE</a:t>
            </a:r>
            <a:r>
              <a:rPr lang="it-IT" altLang="it-IT" sz="4800" b="1" dirty="0">
                <a:solidFill>
                  <a:srgbClr val="3333FF"/>
                </a:solidFill>
                <a:latin typeface="Arial" panose="020B0604020202020204" pitchFamily="34" charset="0"/>
              </a:rPr>
              <a:t> </a:t>
            </a:r>
            <a:endParaRPr lang="it-IT" altLang="it-IT" sz="2500" b="1" dirty="0">
              <a:solidFill>
                <a:srgbClr val="3333FF"/>
              </a:solidFill>
              <a:latin typeface="Arial" panose="020B0604020202020204" pitchFamily="34" charset="0"/>
            </a:endParaRPr>
          </a:p>
        </p:txBody>
      </p:sp>
      <p:sp>
        <p:nvSpPr>
          <p:cNvPr id="31747" name="Rettangolo 5">
            <a:extLst>
              <a:ext uri="{FF2B5EF4-FFF2-40B4-BE49-F238E27FC236}">
                <a16:creationId xmlns:a16="http://schemas.microsoft.com/office/drawing/2014/main" id="{489D0389-541B-43D1-A58B-2EFE75E29F9E}"/>
              </a:ext>
            </a:extLst>
          </p:cNvPr>
          <p:cNvSpPr>
            <a:spLocks noChangeArrowheads="1"/>
          </p:cNvSpPr>
          <p:nvPr/>
        </p:nvSpPr>
        <p:spPr bwMode="auto">
          <a:xfrm>
            <a:off x="6059488" y="4581525"/>
            <a:ext cx="4608512"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it-IT" altLang="it-IT" sz="4400" b="1">
                <a:latin typeface="Arial" panose="020B0604020202020204" pitchFamily="34" charset="0"/>
              </a:rPr>
              <a:t>ENTRATE NON</a:t>
            </a:r>
          </a:p>
          <a:p>
            <a:pPr eaLnBrk="1" hangingPunct="1">
              <a:spcBef>
                <a:spcPct val="0"/>
              </a:spcBef>
              <a:buClrTx/>
              <a:buFontTx/>
              <a:buNone/>
            </a:pPr>
            <a:r>
              <a:rPr lang="it-IT" altLang="it-IT" sz="4400" b="1">
                <a:latin typeface="Arial" panose="020B0604020202020204" pitchFamily="34" charset="0"/>
              </a:rPr>
              <a:t>VINCOLATE</a:t>
            </a:r>
            <a:r>
              <a:rPr lang="it-IT" altLang="it-IT" sz="4800" b="1">
                <a:solidFill>
                  <a:srgbClr val="3333FF"/>
                </a:solidFill>
                <a:latin typeface="Arial" panose="020B0604020202020204" pitchFamily="34" charset="0"/>
              </a:rPr>
              <a:t> </a:t>
            </a:r>
            <a:endParaRPr lang="it-IT" altLang="it-IT" sz="2500" b="1">
              <a:solidFill>
                <a:srgbClr val="3333FF"/>
              </a:solidFill>
              <a:latin typeface="Arial" panose="020B0604020202020204" pitchFamily="34" charset="0"/>
            </a:endParaRPr>
          </a:p>
        </p:txBody>
      </p:sp>
      <p:pic>
        <p:nvPicPr>
          <p:cNvPr id="31748" name="Picture 6" descr="porta7">
            <a:extLst>
              <a:ext uri="{FF2B5EF4-FFF2-40B4-BE49-F238E27FC236}">
                <a16:creationId xmlns:a16="http://schemas.microsoft.com/office/drawing/2014/main" id="{2AE89416-B532-4630-8530-40BF5C43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404814"/>
            <a:ext cx="8620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porta1">
            <a:extLst>
              <a:ext uri="{FF2B5EF4-FFF2-40B4-BE49-F238E27FC236}">
                <a16:creationId xmlns:a16="http://schemas.microsoft.com/office/drawing/2014/main" id="{D6F267F9-693D-41E5-B18B-45238813C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404813"/>
            <a:ext cx="1727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porta8">
            <a:extLst>
              <a:ext uri="{FF2B5EF4-FFF2-40B4-BE49-F238E27FC236}">
                <a16:creationId xmlns:a16="http://schemas.microsoft.com/office/drawing/2014/main" id="{19ED84A6-C545-48F4-A6DF-5B97D8B63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1" y="404814"/>
            <a:ext cx="9810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9">
            <a:extLst>
              <a:ext uri="{FF2B5EF4-FFF2-40B4-BE49-F238E27FC236}">
                <a16:creationId xmlns:a16="http://schemas.microsoft.com/office/drawing/2014/main" id="{38095909-3D43-416F-8543-D46CE4435107}"/>
              </a:ext>
            </a:extLst>
          </p:cNvPr>
          <p:cNvSpPr>
            <a:spLocks noChangeArrowheads="1"/>
          </p:cNvSpPr>
          <p:nvPr/>
        </p:nvSpPr>
        <p:spPr bwMode="auto">
          <a:xfrm>
            <a:off x="6311900" y="1989139"/>
            <a:ext cx="503238" cy="720725"/>
          </a:xfrm>
          <a:prstGeom prst="upArrow">
            <a:avLst>
              <a:gd name="adj1" fmla="val 50000"/>
              <a:gd name="adj2" fmla="val 35804"/>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it-IT" altLang="it-IT"/>
          </a:p>
        </p:txBody>
      </p:sp>
      <p:sp>
        <p:nvSpPr>
          <p:cNvPr id="31752" name="AutoShape 10">
            <a:extLst>
              <a:ext uri="{FF2B5EF4-FFF2-40B4-BE49-F238E27FC236}">
                <a16:creationId xmlns:a16="http://schemas.microsoft.com/office/drawing/2014/main" id="{12D5253B-735C-43BE-9E65-707D80427203}"/>
              </a:ext>
            </a:extLst>
          </p:cNvPr>
          <p:cNvSpPr>
            <a:spLocks noChangeArrowheads="1"/>
          </p:cNvSpPr>
          <p:nvPr/>
        </p:nvSpPr>
        <p:spPr bwMode="auto">
          <a:xfrm>
            <a:off x="8040689" y="1989139"/>
            <a:ext cx="503237" cy="720725"/>
          </a:xfrm>
          <a:prstGeom prst="upArrow">
            <a:avLst>
              <a:gd name="adj1" fmla="val 50000"/>
              <a:gd name="adj2" fmla="val 35804"/>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it-IT" altLang="it-IT"/>
          </a:p>
        </p:txBody>
      </p:sp>
      <p:sp>
        <p:nvSpPr>
          <p:cNvPr id="31753" name="AutoShape 11">
            <a:extLst>
              <a:ext uri="{FF2B5EF4-FFF2-40B4-BE49-F238E27FC236}">
                <a16:creationId xmlns:a16="http://schemas.microsoft.com/office/drawing/2014/main" id="{6F9C3529-2FCD-4C05-B9FC-78C9A4E52487}"/>
              </a:ext>
            </a:extLst>
          </p:cNvPr>
          <p:cNvSpPr>
            <a:spLocks noChangeArrowheads="1"/>
          </p:cNvSpPr>
          <p:nvPr/>
        </p:nvSpPr>
        <p:spPr bwMode="auto">
          <a:xfrm>
            <a:off x="9409114" y="1989139"/>
            <a:ext cx="503237" cy="720725"/>
          </a:xfrm>
          <a:prstGeom prst="upArrow">
            <a:avLst>
              <a:gd name="adj1" fmla="val 50000"/>
              <a:gd name="adj2" fmla="val 35804"/>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it-IT" altLang="it-IT"/>
          </a:p>
        </p:txBody>
      </p:sp>
      <p:pic>
        <p:nvPicPr>
          <p:cNvPr id="31754" name="Picture 12" descr="porta2">
            <a:extLst>
              <a:ext uri="{FF2B5EF4-FFF2-40B4-BE49-F238E27FC236}">
                <a16:creationId xmlns:a16="http://schemas.microsoft.com/office/drawing/2014/main" id="{674F9CF8-F683-43E2-B7E7-CEA9BAD9BF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4724400"/>
            <a:ext cx="9842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3" descr="porta4">
            <a:extLst>
              <a:ext uri="{FF2B5EF4-FFF2-40B4-BE49-F238E27FC236}">
                <a16:creationId xmlns:a16="http://schemas.microsoft.com/office/drawing/2014/main" id="{A7D11942-72BD-432A-BF54-1CE2172C7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1" y="3429000"/>
            <a:ext cx="10445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4" descr="porta5">
            <a:extLst>
              <a:ext uri="{FF2B5EF4-FFF2-40B4-BE49-F238E27FC236}">
                <a16:creationId xmlns:a16="http://schemas.microsoft.com/office/drawing/2014/main" id="{F2CD4C97-DD13-47B6-BE5D-2859C9CD16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3114" y="4724400"/>
            <a:ext cx="8524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AutoShape 13">
            <a:extLst>
              <a:ext uri="{FF2B5EF4-FFF2-40B4-BE49-F238E27FC236}">
                <a16:creationId xmlns:a16="http://schemas.microsoft.com/office/drawing/2014/main" id="{48F06A92-F6BE-404E-9BA8-A760423AD8B5}"/>
              </a:ext>
            </a:extLst>
          </p:cNvPr>
          <p:cNvSpPr>
            <a:spLocks noChangeArrowheads="1"/>
          </p:cNvSpPr>
          <p:nvPr/>
        </p:nvSpPr>
        <p:spPr bwMode="auto">
          <a:xfrm>
            <a:off x="3071814" y="5084764"/>
            <a:ext cx="1214437" cy="852487"/>
          </a:xfrm>
          <a:custGeom>
            <a:avLst/>
            <a:gdLst>
              <a:gd name="T0" fmla="*/ 607219 w 21600"/>
              <a:gd name="T1" fmla="*/ 0 h 21600"/>
              <a:gd name="T2" fmla="*/ 0 w 21600"/>
              <a:gd name="T3" fmla="*/ 609489 h 21600"/>
              <a:gd name="T4" fmla="*/ 607219 w 21600"/>
              <a:gd name="T5" fmla="*/ 731363 h 21600"/>
              <a:gd name="T6" fmla="*/ 1214437 w 21600"/>
              <a:gd name="T7" fmla="*/ 609489 h 21600"/>
              <a:gd name="T8" fmla="*/ 17694720 60000 65536"/>
              <a:gd name="T9" fmla="*/ 11796480 60000 65536"/>
              <a:gd name="T10" fmla="*/ 5898240 60000 65536"/>
              <a:gd name="T11" fmla="*/ 0 60000 65536"/>
              <a:gd name="T12" fmla="*/ 2165 w 21600"/>
              <a:gd name="T13" fmla="*/ 12354 h 21600"/>
              <a:gd name="T14" fmla="*/ 19435 w 21600"/>
              <a:gd name="T15" fmla="*/ 18531 h 21600"/>
            </a:gdLst>
            <a:ahLst/>
            <a:cxnLst>
              <a:cxn ang="T8">
                <a:pos x="T0" y="T1"/>
              </a:cxn>
              <a:cxn ang="T9">
                <a:pos x="T2" y="T3"/>
              </a:cxn>
              <a:cxn ang="T10">
                <a:pos x="T4" y="T5"/>
              </a:cxn>
              <a:cxn ang="T11">
                <a:pos x="T6" y="T7"/>
              </a:cxn>
            </a:cxnLst>
            <a:rect l="T12" t="T13" r="T14" b="T15"/>
            <a:pathLst>
              <a:path w="21600" h="21600">
                <a:moveTo>
                  <a:pt x="10800" y="0"/>
                </a:moveTo>
                <a:lnTo>
                  <a:pt x="6494" y="6171"/>
                </a:lnTo>
                <a:lnTo>
                  <a:pt x="8640" y="6171"/>
                </a:lnTo>
                <a:lnTo>
                  <a:pt x="8640" y="12354"/>
                </a:lnTo>
                <a:lnTo>
                  <a:pt x="4316" y="12354"/>
                </a:lnTo>
                <a:lnTo>
                  <a:pt x="4316" y="9286"/>
                </a:lnTo>
                <a:lnTo>
                  <a:pt x="0" y="15443"/>
                </a:lnTo>
                <a:lnTo>
                  <a:pt x="4316" y="21600"/>
                </a:lnTo>
                <a:lnTo>
                  <a:pt x="4316" y="18531"/>
                </a:lnTo>
                <a:lnTo>
                  <a:pt x="17284" y="18531"/>
                </a:lnTo>
                <a:lnTo>
                  <a:pt x="17284" y="21600"/>
                </a:lnTo>
                <a:lnTo>
                  <a:pt x="21600" y="15443"/>
                </a:lnTo>
                <a:lnTo>
                  <a:pt x="17284" y="9286"/>
                </a:lnTo>
                <a:lnTo>
                  <a:pt x="17284" y="12354"/>
                </a:lnTo>
                <a:lnTo>
                  <a:pt x="12960" y="12354"/>
                </a:lnTo>
                <a:lnTo>
                  <a:pt x="12960" y="6171"/>
                </a:lnTo>
                <a:lnTo>
                  <a:pt x="15106" y="6171"/>
                </a:lnTo>
                <a:lnTo>
                  <a:pt x="10800" y="0"/>
                </a:lnTo>
                <a:close/>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p>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1EFBA5C-F071-430E-B990-1F6BE7A7AC7E}"/>
              </a:ext>
            </a:extLst>
          </p:cNvPr>
          <p:cNvSpPr>
            <a:spLocks noGrp="1" noChangeArrowheads="1"/>
          </p:cNvSpPr>
          <p:nvPr>
            <p:ph type="title"/>
          </p:nvPr>
        </p:nvSpPr>
        <p:spPr>
          <a:xfrm>
            <a:off x="2098675" y="304800"/>
            <a:ext cx="8001000" cy="590550"/>
          </a:xfrm>
        </p:spPr>
        <p:txBody>
          <a:bodyPr>
            <a:normAutofit fontScale="90000"/>
          </a:bodyPr>
          <a:lstStyle/>
          <a:p>
            <a:pPr eaLnBrk="1" hangingPunct="1"/>
            <a:r>
              <a:rPr lang="it-IT" altLang="it-IT" sz="4200">
                <a:solidFill>
                  <a:schemeClr val="accent2"/>
                </a:solidFill>
              </a:rPr>
              <a:t>SEZIONE   ENTRATE</a:t>
            </a:r>
          </a:p>
        </p:txBody>
      </p:sp>
      <p:graphicFrame>
        <p:nvGraphicFramePr>
          <p:cNvPr id="159747" name="Group 3">
            <a:extLst>
              <a:ext uri="{FF2B5EF4-FFF2-40B4-BE49-F238E27FC236}">
                <a16:creationId xmlns:a16="http://schemas.microsoft.com/office/drawing/2014/main" id="{AE8F5E3C-9475-459C-973F-36E9BC785E9A}"/>
              </a:ext>
            </a:extLst>
          </p:cNvPr>
          <p:cNvGraphicFramePr>
            <a:graphicFrameLocks noGrp="1"/>
          </p:cNvGraphicFramePr>
          <p:nvPr>
            <p:ph type="tbl" idx="1"/>
            <p:extLst>
              <p:ext uri="{D42A27DB-BD31-4B8C-83A1-F6EECF244321}">
                <p14:modId xmlns:p14="http://schemas.microsoft.com/office/powerpoint/2010/main" val="2692405419"/>
              </p:ext>
            </p:extLst>
          </p:nvPr>
        </p:nvGraphicFramePr>
        <p:xfrm>
          <a:off x="850605" y="1105787"/>
          <a:ext cx="9502083" cy="5048554"/>
        </p:xfrm>
        <a:graphic>
          <a:graphicData uri="http://schemas.openxmlformats.org/drawingml/2006/table">
            <a:tbl>
              <a:tblPr/>
              <a:tblGrid>
                <a:gridCol w="1867423">
                  <a:extLst>
                    <a:ext uri="{9D8B030D-6E8A-4147-A177-3AD203B41FA5}">
                      <a16:colId xmlns:a16="http://schemas.microsoft.com/office/drawing/2014/main" val="20000"/>
                    </a:ext>
                  </a:extLst>
                </a:gridCol>
                <a:gridCol w="1964754">
                  <a:extLst>
                    <a:ext uri="{9D8B030D-6E8A-4147-A177-3AD203B41FA5}">
                      <a16:colId xmlns:a16="http://schemas.microsoft.com/office/drawing/2014/main" val="20001"/>
                    </a:ext>
                  </a:extLst>
                </a:gridCol>
                <a:gridCol w="5669906">
                  <a:extLst>
                    <a:ext uri="{9D8B030D-6E8A-4147-A177-3AD203B41FA5}">
                      <a16:colId xmlns:a16="http://schemas.microsoft.com/office/drawing/2014/main" val="20002"/>
                    </a:ext>
                  </a:extLst>
                </a:gridCol>
              </a:tblGrid>
              <a:tr h="700170">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AGGREGATO</a:t>
                      </a:r>
                    </a:p>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LIVELLO 1</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VOCE</a:t>
                      </a:r>
                    </a:p>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LIVELLO 2</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ENTRATE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O1</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AVANZO DI AMMINISTRAZIONE </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01</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NON VINCOLATO</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02</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VINCOLATO</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02</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FINANZIAMENTO DALL’U.E.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01</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FONDI SOCIALI EUROPEI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20008">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02</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FONDI EUROPEI DI SVILUPPO REGIONALE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03</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ALTRI FINANZIAMENTI EUROPEI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21362">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0"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0"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0"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4098" name="Picture 2" descr="Risultati immagini per bandi pon">
            <a:extLst>
              <a:ext uri="{FF2B5EF4-FFF2-40B4-BE49-F238E27FC236}">
                <a16:creationId xmlns:a16="http://schemas.microsoft.com/office/drawing/2014/main" id="{E21BC3A0-F4F6-4A07-833D-69BEC3489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212" y="3256122"/>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643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1EFBA5C-F071-430E-B990-1F6BE7A7AC7E}"/>
              </a:ext>
            </a:extLst>
          </p:cNvPr>
          <p:cNvSpPr>
            <a:spLocks noGrp="1" noChangeArrowheads="1"/>
          </p:cNvSpPr>
          <p:nvPr>
            <p:ph type="title"/>
          </p:nvPr>
        </p:nvSpPr>
        <p:spPr>
          <a:xfrm>
            <a:off x="2098675" y="304800"/>
            <a:ext cx="8001000" cy="590550"/>
          </a:xfrm>
        </p:spPr>
        <p:txBody>
          <a:bodyPr>
            <a:normAutofit fontScale="90000"/>
          </a:bodyPr>
          <a:lstStyle/>
          <a:p>
            <a:pPr eaLnBrk="1" hangingPunct="1"/>
            <a:r>
              <a:rPr lang="it-IT" altLang="it-IT" sz="4200" b="1" dirty="0">
                <a:solidFill>
                  <a:schemeClr val="tx1"/>
                </a:solidFill>
              </a:rPr>
              <a:t>SEZIONE   ENTRATE</a:t>
            </a:r>
          </a:p>
        </p:txBody>
      </p:sp>
      <p:graphicFrame>
        <p:nvGraphicFramePr>
          <p:cNvPr id="159747" name="Group 3">
            <a:extLst>
              <a:ext uri="{FF2B5EF4-FFF2-40B4-BE49-F238E27FC236}">
                <a16:creationId xmlns:a16="http://schemas.microsoft.com/office/drawing/2014/main" id="{AE8F5E3C-9475-459C-973F-36E9BC785E9A}"/>
              </a:ext>
            </a:extLst>
          </p:cNvPr>
          <p:cNvGraphicFramePr>
            <a:graphicFrameLocks noGrp="1"/>
          </p:cNvGraphicFramePr>
          <p:nvPr>
            <p:ph type="tbl" idx="1"/>
            <p:extLst>
              <p:ext uri="{D42A27DB-BD31-4B8C-83A1-F6EECF244321}">
                <p14:modId xmlns:p14="http://schemas.microsoft.com/office/powerpoint/2010/main" val="3284781675"/>
              </p:ext>
            </p:extLst>
          </p:nvPr>
        </p:nvGraphicFramePr>
        <p:xfrm>
          <a:off x="1041992" y="1099931"/>
          <a:ext cx="9626008" cy="5544443"/>
        </p:xfrm>
        <a:graphic>
          <a:graphicData uri="http://schemas.openxmlformats.org/drawingml/2006/table">
            <a:tbl>
              <a:tblPr/>
              <a:tblGrid>
                <a:gridCol w="1891778">
                  <a:extLst>
                    <a:ext uri="{9D8B030D-6E8A-4147-A177-3AD203B41FA5}">
                      <a16:colId xmlns:a16="http://schemas.microsoft.com/office/drawing/2014/main" val="20000"/>
                    </a:ext>
                  </a:extLst>
                </a:gridCol>
                <a:gridCol w="2262895">
                  <a:extLst>
                    <a:ext uri="{9D8B030D-6E8A-4147-A177-3AD203B41FA5}">
                      <a16:colId xmlns:a16="http://schemas.microsoft.com/office/drawing/2014/main" val="20001"/>
                    </a:ext>
                  </a:extLst>
                </a:gridCol>
                <a:gridCol w="5471335">
                  <a:extLst>
                    <a:ext uri="{9D8B030D-6E8A-4147-A177-3AD203B41FA5}">
                      <a16:colId xmlns:a16="http://schemas.microsoft.com/office/drawing/2014/main" val="20002"/>
                    </a:ext>
                  </a:extLst>
                </a:gridCol>
              </a:tblGrid>
              <a:tr h="553944">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AGGREGATO</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VOCE</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ENTRATE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5538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03</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FINANZIAMENTO DALLO STATO</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538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01</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DOTAZIONE ORDINARIA</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5538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02</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DOTAZIONE PEREQUATIVA</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72456">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03</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Finanziamenti per l'ampliamento dell'offerta formativa (ex . L. 440/97) </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2496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04</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Fondo per lo sviluppo e la coesione (FSC)</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2496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05</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ALTRI FINANZIAMENTI NON VINCOLATI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5538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06</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ALTRI FINANZIAMENTI VINCOLATI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55387">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8" name="Immagine 7">
            <a:extLst>
              <a:ext uri="{FF2B5EF4-FFF2-40B4-BE49-F238E27FC236}">
                <a16:creationId xmlns:a16="http://schemas.microsoft.com/office/drawing/2014/main" id="{3BD4BC9A-01A3-4E4D-A5D8-56DD4246B65B}"/>
              </a:ext>
            </a:extLst>
          </p:cNvPr>
          <p:cNvPicPr>
            <a:picLocks noChangeAspect="1"/>
          </p:cNvPicPr>
          <p:nvPr/>
        </p:nvPicPr>
        <p:blipFill>
          <a:blip r:embed="rId3"/>
          <a:stretch>
            <a:fillRect/>
          </a:stretch>
        </p:blipFill>
        <p:spPr>
          <a:xfrm>
            <a:off x="1690332" y="2265427"/>
            <a:ext cx="1855076" cy="1420293"/>
          </a:xfrm>
          <a:prstGeom prst="rect">
            <a:avLst/>
          </a:prstGeom>
        </p:spPr>
      </p:pic>
      <p:pic>
        <p:nvPicPr>
          <p:cNvPr id="9" name="Picture 2" descr="Immagine correlata">
            <a:extLst>
              <a:ext uri="{FF2B5EF4-FFF2-40B4-BE49-F238E27FC236}">
                <a16:creationId xmlns:a16="http://schemas.microsoft.com/office/drawing/2014/main" id="{8C656CBB-BB19-42F6-9C1C-911C5CFDE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771" y="3094892"/>
            <a:ext cx="2436527" cy="2319997"/>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50A2DEA1-1DE9-4637-B34B-1EF7A123F38D}"/>
              </a:ext>
            </a:extLst>
          </p:cNvPr>
          <p:cNvPicPr>
            <a:picLocks noChangeAspect="1"/>
          </p:cNvPicPr>
          <p:nvPr/>
        </p:nvPicPr>
        <p:blipFill>
          <a:blip r:embed="rId5"/>
          <a:stretch>
            <a:fillRect/>
          </a:stretch>
        </p:blipFill>
        <p:spPr>
          <a:xfrm>
            <a:off x="1665407" y="5478503"/>
            <a:ext cx="2134320" cy="1420293"/>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E246220-B1E0-4A75-B850-DEF46A3DA4D9}"/>
              </a:ext>
            </a:extLst>
          </p:cNvPr>
          <p:cNvSpPr>
            <a:spLocks noGrp="1" noChangeArrowheads="1"/>
          </p:cNvSpPr>
          <p:nvPr>
            <p:ph type="title"/>
          </p:nvPr>
        </p:nvSpPr>
        <p:spPr/>
        <p:txBody>
          <a:bodyPr/>
          <a:lstStyle/>
          <a:p>
            <a:pPr eaLnBrk="1" hangingPunct="1"/>
            <a:endParaRPr lang="it-IT" altLang="it-IT"/>
          </a:p>
        </p:txBody>
      </p:sp>
      <p:sp>
        <p:nvSpPr>
          <p:cNvPr id="35881" name="WordArt 41">
            <a:extLst>
              <a:ext uri="{FF2B5EF4-FFF2-40B4-BE49-F238E27FC236}">
                <a16:creationId xmlns:a16="http://schemas.microsoft.com/office/drawing/2014/main" id="{8A76D45A-ECC4-48B8-94D8-C6F68414D53C}"/>
              </a:ext>
            </a:extLst>
          </p:cNvPr>
          <p:cNvSpPr>
            <a:spLocks noChangeArrowheads="1" noChangeShapeType="1" noTextEdit="1"/>
          </p:cNvSpPr>
          <p:nvPr/>
        </p:nvSpPr>
        <p:spPr bwMode="auto">
          <a:xfrm>
            <a:off x="10883354" y="6054724"/>
            <a:ext cx="360363" cy="498475"/>
          </a:xfrm>
          <a:prstGeom prst="rect">
            <a:avLst/>
          </a:prstGeom>
        </p:spPr>
        <p:txBody>
          <a:bodyPr wrap="none" fromWordArt="1">
            <a:prstTxWarp prst="textPlain">
              <a:avLst>
                <a:gd name="adj" fmla="val 50000"/>
              </a:avLst>
            </a:prstTxWarp>
          </a:bodyPr>
          <a:lstStyle/>
          <a:p>
            <a:pPr algn="ctr"/>
            <a:r>
              <a:rPr lang="it-IT" sz="4800" kern="10" dirty="0">
                <a:ln w="9525">
                  <a:solidFill>
                    <a:srgbClr val="000000"/>
                  </a:solidFill>
                  <a:round/>
                  <a:headEnd/>
                  <a:tailEnd/>
                </a:ln>
                <a:solidFill>
                  <a:srgbClr val="FF0000"/>
                </a:solidFill>
                <a:latin typeface="Arial Black" panose="020B0A04020102020204" pitchFamily="34" charset="0"/>
              </a:rPr>
              <a:t>P</a:t>
            </a:r>
          </a:p>
        </p:txBody>
      </p:sp>
      <p:sp>
        <p:nvSpPr>
          <p:cNvPr id="35882" name="WordArt 42">
            <a:extLst>
              <a:ext uri="{FF2B5EF4-FFF2-40B4-BE49-F238E27FC236}">
                <a16:creationId xmlns:a16="http://schemas.microsoft.com/office/drawing/2014/main" id="{A2BD6938-9912-42A4-80E2-01C05B388389}"/>
              </a:ext>
            </a:extLst>
          </p:cNvPr>
          <p:cNvSpPr>
            <a:spLocks noChangeArrowheads="1" noChangeShapeType="1" noTextEdit="1"/>
          </p:cNvSpPr>
          <p:nvPr/>
        </p:nvSpPr>
        <p:spPr bwMode="auto">
          <a:xfrm>
            <a:off x="11290564" y="6054724"/>
            <a:ext cx="287337" cy="498475"/>
          </a:xfrm>
          <a:prstGeom prst="rect">
            <a:avLst/>
          </a:prstGeom>
        </p:spPr>
        <p:txBody>
          <a:bodyPr wrap="none" fromWordArt="1">
            <a:prstTxWarp prst="textPlain">
              <a:avLst>
                <a:gd name="adj" fmla="val 50000"/>
              </a:avLst>
            </a:prstTxWarp>
          </a:bodyPr>
          <a:lstStyle/>
          <a:p>
            <a:pPr algn="ctr"/>
            <a:r>
              <a:rPr lang="it-IT" sz="4800" kern="10" dirty="0">
                <a:ln w="9525">
                  <a:solidFill>
                    <a:srgbClr val="000000"/>
                  </a:solidFill>
                  <a:round/>
                  <a:headEnd/>
                  <a:tailEnd/>
                </a:ln>
                <a:solidFill>
                  <a:schemeClr val="hlink"/>
                </a:solidFill>
                <a:latin typeface="Arial Black" panose="020B0A04020102020204" pitchFamily="34" charset="0"/>
              </a:rPr>
              <a:t>D</a:t>
            </a:r>
          </a:p>
        </p:txBody>
      </p:sp>
      <p:sp>
        <p:nvSpPr>
          <p:cNvPr id="35883" name="WordArt 43">
            <a:extLst>
              <a:ext uri="{FF2B5EF4-FFF2-40B4-BE49-F238E27FC236}">
                <a16:creationId xmlns:a16="http://schemas.microsoft.com/office/drawing/2014/main" id="{9919747B-249B-4760-AF6D-4B4BB118F3B6}"/>
              </a:ext>
            </a:extLst>
          </p:cNvPr>
          <p:cNvSpPr>
            <a:spLocks noChangeArrowheads="1" noChangeShapeType="1" noTextEdit="1"/>
          </p:cNvSpPr>
          <p:nvPr/>
        </p:nvSpPr>
        <p:spPr bwMode="auto">
          <a:xfrm>
            <a:off x="11624748" y="6028449"/>
            <a:ext cx="360362" cy="498475"/>
          </a:xfrm>
          <a:prstGeom prst="rect">
            <a:avLst/>
          </a:prstGeom>
        </p:spPr>
        <p:txBody>
          <a:bodyPr wrap="none" fromWordArt="1">
            <a:prstTxWarp prst="textPlain">
              <a:avLst>
                <a:gd name="adj" fmla="val 50000"/>
              </a:avLst>
            </a:prstTxWarp>
          </a:bodyPr>
          <a:lstStyle/>
          <a:p>
            <a:pPr algn="ctr"/>
            <a:r>
              <a:rPr lang="it-IT" sz="4800" kern="10" dirty="0">
                <a:ln w="9525">
                  <a:solidFill>
                    <a:srgbClr val="000000"/>
                  </a:solidFill>
                  <a:round/>
                  <a:headEnd/>
                  <a:tailEnd/>
                </a:ln>
                <a:solidFill>
                  <a:srgbClr val="008000"/>
                </a:solidFill>
                <a:latin typeface="Arial Black" panose="020B0A04020102020204" pitchFamily="34" charset="0"/>
              </a:rPr>
              <a:t>S</a:t>
            </a:r>
          </a:p>
        </p:txBody>
      </p:sp>
      <p:pic>
        <p:nvPicPr>
          <p:cNvPr id="2" name="Immagine 1">
            <a:extLst>
              <a:ext uri="{FF2B5EF4-FFF2-40B4-BE49-F238E27FC236}">
                <a16:creationId xmlns:a16="http://schemas.microsoft.com/office/drawing/2014/main" id="{A1CB147C-6FDC-4159-A6D5-9D358E5F4ADE}"/>
              </a:ext>
            </a:extLst>
          </p:cNvPr>
          <p:cNvPicPr>
            <a:picLocks noChangeAspect="1"/>
          </p:cNvPicPr>
          <p:nvPr/>
        </p:nvPicPr>
        <p:blipFill>
          <a:blip r:embed="rId3"/>
          <a:stretch>
            <a:fillRect/>
          </a:stretch>
        </p:blipFill>
        <p:spPr>
          <a:xfrm>
            <a:off x="390877" y="331076"/>
            <a:ext cx="11633989" cy="5734734"/>
          </a:xfrm>
          <a:prstGeom prst="rect">
            <a:avLst/>
          </a:prstGeom>
        </p:spPr>
      </p:pic>
      <p:sp>
        <p:nvSpPr>
          <p:cNvPr id="11" name="Ovale 10">
            <a:extLst>
              <a:ext uri="{FF2B5EF4-FFF2-40B4-BE49-F238E27FC236}">
                <a16:creationId xmlns:a16="http://schemas.microsoft.com/office/drawing/2014/main" id="{B32E9077-C6F9-4743-850E-9F99F79C79A4}"/>
              </a:ext>
            </a:extLst>
          </p:cNvPr>
          <p:cNvSpPr/>
          <p:nvPr/>
        </p:nvSpPr>
        <p:spPr>
          <a:xfrm>
            <a:off x="766233" y="2550779"/>
            <a:ext cx="4544517" cy="8937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
            </a:r>
          </a:p>
        </p:txBody>
      </p:sp>
      <p:sp>
        <p:nvSpPr>
          <p:cNvPr id="12" name="Ovale 11">
            <a:extLst>
              <a:ext uri="{FF2B5EF4-FFF2-40B4-BE49-F238E27FC236}">
                <a16:creationId xmlns:a16="http://schemas.microsoft.com/office/drawing/2014/main" id="{E2DEA1C2-962D-463E-B632-EB3D9722C88D}"/>
              </a:ext>
            </a:extLst>
          </p:cNvPr>
          <p:cNvSpPr/>
          <p:nvPr/>
        </p:nvSpPr>
        <p:spPr>
          <a:xfrm>
            <a:off x="1034647" y="283830"/>
            <a:ext cx="4451752" cy="8937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20193F4-1908-4D04-A5BB-26C898760189}"/>
              </a:ext>
            </a:extLst>
          </p:cNvPr>
          <p:cNvPicPr>
            <a:picLocks noChangeAspect="1"/>
          </p:cNvPicPr>
          <p:nvPr/>
        </p:nvPicPr>
        <p:blipFill>
          <a:blip r:embed="rId3"/>
          <a:stretch>
            <a:fillRect/>
          </a:stretch>
        </p:blipFill>
        <p:spPr>
          <a:xfrm>
            <a:off x="345536" y="531795"/>
            <a:ext cx="11846464" cy="5794409"/>
          </a:xfrm>
          <a:prstGeom prst="rect">
            <a:avLst/>
          </a:prstGeom>
        </p:spPr>
      </p:pic>
      <p:sp>
        <p:nvSpPr>
          <p:cNvPr id="5" name="Arco 4">
            <a:extLst>
              <a:ext uri="{FF2B5EF4-FFF2-40B4-BE49-F238E27FC236}">
                <a16:creationId xmlns:a16="http://schemas.microsoft.com/office/drawing/2014/main" id="{4A51A523-7C70-4AD8-A02F-048556A9502A}"/>
              </a:ext>
            </a:extLst>
          </p:cNvPr>
          <p:cNvSpPr/>
          <p:nvPr/>
        </p:nvSpPr>
        <p:spPr>
          <a:xfrm>
            <a:off x="622852" y="689113"/>
            <a:ext cx="3366051" cy="10336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Ovale 5">
            <a:extLst>
              <a:ext uri="{FF2B5EF4-FFF2-40B4-BE49-F238E27FC236}">
                <a16:creationId xmlns:a16="http://schemas.microsoft.com/office/drawing/2014/main" id="{8D44AA8A-EF2B-40A9-B2D1-DC3BE3A0BC73}"/>
              </a:ext>
            </a:extLst>
          </p:cNvPr>
          <p:cNvSpPr/>
          <p:nvPr/>
        </p:nvSpPr>
        <p:spPr>
          <a:xfrm>
            <a:off x="345536" y="531795"/>
            <a:ext cx="3895160" cy="13632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155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D6CA7C8-9147-4B38-A77A-7173CA407BF3}"/>
              </a:ext>
            </a:extLst>
          </p:cNvPr>
          <p:cNvSpPr>
            <a:spLocks noGrp="1" noChangeArrowheads="1"/>
          </p:cNvSpPr>
          <p:nvPr>
            <p:ph type="title"/>
          </p:nvPr>
        </p:nvSpPr>
        <p:spPr/>
        <p:txBody>
          <a:bodyPr/>
          <a:lstStyle/>
          <a:p>
            <a:pPr eaLnBrk="1" hangingPunct="1"/>
            <a:endParaRPr lang="it-IT" altLang="it-IT"/>
          </a:p>
        </p:txBody>
      </p:sp>
      <p:graphicFrame>
        <p:nvGraphicFramePr>
          <p:cNvPr id="163843" name="Group 3">
            <a:extLst>
              <a:ext uri="{FF2B5EF4-FFF2-40B4-BE49-F238E27FC236}">
                <a16:creationId xmlns:a16="http://schemas.microsoft.com/office/drawing/2014/main" id="{B4775249-4AED-4391-89CD-3742860146CB}"/>
              </a:ext>
            </a:extLst>
          </p:cNvPr>
          <p:cNvGraphicFramePr>
            <a:graphicFrameLocks noGrp="1"/>
          </p:cNvGraphicFramePr>
          <p:nvPr>
            <p:ph type="tbl" idx="1"/>
            <p:extLst>
              <p:ext uri="{D42A27DB-BD31-4B8C-83A1-F6EECF244321}">
                <p14:modId xmlns:p14="http://schemas.microsoft.com/office/powerpoint/2010/main" val="431507315"/>
              </p:ext>
            </p:extLst>
          </p:nvPr>
        </p:nvGraphicFramePr>
        <p:xfrm>
          <a:off x="361507" y="0"/>
          <a:ext cx="11249246" cy="6446840"/>
        </p:xfrm>
        <a:graphic>
          <a:graphicData uri="http://schemas.openxmlformats.org/drawingml/2006/table">
            <a:tbl>
              <a:tblPr/>
              <a:tblGrid>
                <a:gridCol w="2160620">
                  <a:extLst>
                    <a:ext uri="{9D8B030D-6E8A-4147-A177-3AD203B41FA5}">
                      <a16:colId xmlns:a16="http://schemas.microsoft.com/office/drawing/2014/main" val="20000"/>
                    </a:ext>
                  </a:extLst>
                </a:gridCol>
                <a:gridCol w="2271670">
                  <a:extLst>
                    <a:ext uri="{9D8B030D-6E8A-4147-A177-3AD203B41FA5}">
                      <a16:colId xmlns:a16="http://schemas.microsoft.com/office/drawing/2014/main" val="20001"/>
                    </a:ext>
                  </a:extLst>
                </a:gridCol>
                <a:gridCol w="6816956">
                  <a:extLst>
                    <a:ext uri="{9D8B030D-6E8A-4147-A177-3AD203B41FA5}">
                      <a16:colId xmlns:a16="http://schemas.microsoft.com/office/drawing/2014/main" val="20002"/>
                    </a:ext>
                  </a:extLst>
                </a:gridCol>
              </a:tblGrid>
              <a:tr h="711200">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AGGREGATO</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a:ln>
                            <a:noFill/>
                          </a:ln>
                          <a:solidFill>
                            <a:schemeClr val="tx1"/>
                          </a:solidFill>
                          <a:effectLst/>
                          <a:latin typeface="Verdana" pitchFamily="34" charset="0"/>
                        </a:rPr>
                        <a:t>VOCE</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ENTRATE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06438">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07</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PROVENTI DA GESTIONI ECONOMICHE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08025">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01</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Azienda agraria</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6438">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Azienda speciale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9613">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Attività in conto terzi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6438">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t>
                      </a: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Attività convittuali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82638">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08</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RIMBORSI E RESTITUZIONE SOMME</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08025">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09</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kern="1200" cap="none" normalizeH="0" baseline="0" dirty="0">
                          <a:ln>
                            <a:noFill/>
                          </a:ln>
                          <a:solidFill>
                            <a:schemeClr val="tx1"/>
                          </a:solidFill>
                          <a:effectLst/>
                          <a:latin typeface="Verdana" pitchFamily="34" charset="0"/>
                          <a:ea typeface="+mn-ea"/>
                          <a:cs typeface="+mn-cs"/>
                        </a:rPr>
                        <a:t>ALIENAZIONE DI BENI MATERIALI </a:t>
                      </a:r>
                      <a:r>
                        <a:rPr kumimoji="0" lang="it-IT" sz="1900" b="1" i="0" u="none" strike="noStrike" cap="none" normalizeH="0" baseline="0" dirty="0">
                          <a:ln>
                            <a:noFill/>
                          </a:ln>
                          <a:solidFill>
                            <a:schemeClr val="tx1"/>
                          </a:solidFill>
                          <a:effectLst/>
                          <a:latin typeface="Verdana" pitchFamily="34" charset="0"/>
                        </a:rPr>
                        <a:t>(macchinari, hardware, tablet, strumenti musicali, mobili,….</a:t>
                      </a: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08025">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cap="none" normalizeH="0" baseline="0" dirty="0">
                          <a:ln>
                            <a:noFill/>
                          </a:ln>
                          <a:solidFill>
                            <a:schemeClr val="tx1"/>
                          </a:solidFill>
                          <a:effectLst/>
                          <a:latin typeface="Verdana" pitchFamily="34" charset="0"/>
                        </a:rPr>
                        <a:t>10</a:t>
                      </a:r>
                    </a:p>
                  </a:txBody>
                  <a:tcPr marL="91432" marR="91432" marT="45717" marB="4571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it-IT" sz="1900" b="1" i="0" u="none" strike="noStrike" cap="none" normalizeH="0" baseline="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1900" b="1" i="0" u="none" strike="noStrike" kern="1200" cap="none" normalizeH="0" baseline="0" dirty="0">
                          <a:ln>
                            <a:noFill/>
                          </a:ln>
                          <a:solidFill>
                            <a:schemeClr val="tx1"/>
                          </a:solidFill>
                          <a:effectLst/>
                          <a:latin typeface="Verdana" pitchFamily="34" charset="0"/>
                          <a:ea typeface="+mn-ea"/>
                          <a:cs typeface="+mn-cs"/>
                        </a:rPr>
                        <a:t>ALIENAZIONE DI BENI IMMATERIALI (software, brevetti, opere d’ingegno,…) </a:t>
                      </a:r>
                      <a:endParaRPr kumimoji="0" lang="it-IT" sz="1900" b="1" i="0" u="none" strike="noStrike" cap="none" normalizeH="0" baseline="0" dirty="0">
                        <a:ln>
                          <a:noFill/>
                        </a:ln>
                        <a:solidFill>
                          <a:schemeClr val="tx1"/>
                        </a:solidFill>
                        <a:effectLst/>
                        <a:latin typeface="Verdana" pitchFamily="34" charset="0"/>
                      </a:endParaRPr>
                    </a:p>
                  </a:txBody>
                  <a:tcPr marL="91432" marR="91432" marT="45717" marB="4571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a:extLst>
              <a:ext uri="{FF2B5EF4-FFF2-40B4-BE49-F238E27FC236}">
                <a16:creationId xmlns:a16="http://schemas.microsoft.com/office/drawing/2014/main" id="{A6ECF4AD-5D80-4A29-BC39-94E6BCA05E70}"/>
              </a:ext>
            </a:extLst>
          </p:cNvPr>
          <p:cNvPicPr>
            <a:picLocks noGrp="1" noChangeAspect="1"/>
          </p:cNvPicPr>
          <p:nvPr>
            <p:ph type="tbl" idx="1"/>
          </p:nvPr>
        </p:nvPicPr>
        <p:blipFill>
          <a:blip r:embed="rId3"/>
          <a:stretch>
            <a:fillRect/>
          </a:stretch>
        </p:blipFill>
        <p:spPr>
          <a:xfrm>
            <a:off x="582019" y="1227552"/>
            <a:ext cx="11061457" cy="2201448"/>
          </a:xfrm>
          <a:prstGeom prst="rect">
            <a:avLst/>
          </a:prstGeom>
        </p:spPr>
      </p:pic>
      <p:sp>
        <p:nvSpPr>
          <p:cNvPr id="5" name="Ovale 4">
            <a:extLst>
              <a:ext uri="{FF2B5EF4-FFF2-40B4-BE49-F238E27FC236}">
                <a16:creationId xmlns:a16="http://schemas.microsoft.com/office/drawing/2014/main" id="{1687311E-7582-4C09-8AEC-DF6EF1392FEA}"/>
              </a:ext>
            </a:extLst>
          </p:cNvPr>
          <p:cNvSpPr/>
          <p:nvPr/>
        </p:nvSpPr>
        <p:spPr>
          <a:xfrm>
            <a:off x="548524" y="965010"/>
            <a:ext cx="4226464" cy="13632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07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Immagine 6" descr="Immagine che contiene natura, ghiaccio&#10;&#10;Descrizione generata automaticamente">
            <a:extLst>
              <a:ext uri="{FF2B5EF4-FFF2-40B4-BE49-F238E27FC236}">
                <a16:creationId xmlns:a16="http://schemas.microsoft.com/office/drawing/2014/main" id="{A9E3EDE2-A70E-4D41-A0DB-3312D0464D75}"/>
              </a:ext>
            </a:extLst>
          </p:cNvPr>
          <p:cNvPicPr>
            <a:picLocks noChangeAspect="1"/>
          </p:cNvPicPr>
          <p:nvPr/>
        </p:nvPicPr>
        <p:blipFill>
          <a:blip r:embed="rId4"/>
          <a:stretch>
            <a:fillRect/>
          </a:stretch>
        </p:blipFill>
        <p:spPr>
          <a:xfrm>
            <a:off x="655094" y="1041991"/>
            <a:ext cx="10881812" cy="5374734"/>
          </a:xfrm>
          <a:prstGeom prst="rect">
            <a:avLst/>
          </a:prstGeom>
        </p:spPr>
      </p:pic>
      <p:sp>
        <p:nvSpPr>
          <p:cNvPr id="8" name="CasellaDiTesto 7">
            <a:extLst>
              <a:ext uri="{FF2B5EF4-FFF2-40B4-BE49-F238E27FC236}">
                <a16:creationId xmlns:a16="http://schemas.microsoft.com/office/drawing/2014/main" id="{7E57E5EA-73A0-4EF2-9D8A-4F022242986F}"/>
              </a:ext>
            </a:extLst>
          </p:cNvPr>
          <p:cNvSpPr txBox="1"/>
          <p:nvPr/>
        </p:nvSpPr>
        <p:spPr>
          <a:xfrm>
            <a:off x="6857034" y="2754184"/>
            <a:ext cx="4679870" cy="3662541"/>
          </a:xfrm>
          <a:prstGeom prst="rect">
            <a:avLst/>
          </a:prstGeom>
          <a:noFill/>
        </p:spPr>
        <p:txBody>
          <a:bodyPr wrap="square" rtlCol="0">
            <a:spAutoFit/>
          </a:bodyPr>
          <a:lstStyle/>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ALTRI GENITORI DEL CDI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DIRIGENTE</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STUDENTI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DOCENTI</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DSGA</a:t>
            </a:r>
          </a:p>
          <a:p>
            <a:r>
              <a:rPr lang="it-IT" sz="2400" b="1" dirty="0">
                <a:solidFill>
                  <a:srgbClr val="FF0000"/>
                </a:solidFill>
                <a:latin typeface="Tahoma" panose="020B0604030504040204" pitchFamily="34" charset="0"/>
                <a:ea typeface="Tahoma" panose="020B0604030504040204" pitchFamily="34" charset="0"/>
                <a:cs typeface="Tahoma" panose="020B0604030504040204" pitchFamily="34" charset="0"/>
              </a:rPr>
              <a:t>COMITATO GENITORI</a:t>
            </a:r>
          </a:p>
          <a:p>
            <a:endParaRPr lang="it-IT" sz="2400" b="1" dirty="0">
              <a:latin typeface="Tahoma" panose="020B0604030504040204" pitchFamily="34" charset="0"/>
              <a:ea typeface="Tahoma" panose="020B0604030504040204" pitchFamily="34" charset="0"/>
              <a:cs typeface="Tahoma" panose="020B0604030504040204" pitchFamily="34" charset="0"/>
            </a:endParaRPr>
          </a:p>
          <a:p>
            <a:r>
              <a:rPr lang="it-IT" sz="2400" b="1" dirty="0">
                <a:latin typeface="Tahoma" panose="020B0604030504040204" pitchFamily="34" charset="0"/>
                <a:ea typeface="Tahoma" panose="020B0604030504040204" pitchFamily="34" charset="0"/>
                <a:cs typeface="Tahoma" panose="020B0604030504040204" pitchFamily="34" charset="0"/>
              </a:rPr>
              <a:t>RETI PROVINCIALI</a:t>
            </a:r>
          </a:p>
          <a:p>
            <a:endParaRPr lang="it-IT" sz="2000" dirty="0">
              <a:latin typeface="Tahoma" panose="020B0604030504040204" pitchFamily="34" charset="0"/>
              <a:ea typeface="Tahoma" panose="020B0604030504040204" pitchFamily="34" charset="0"/>
              <a:cs typeface="Tahoma" panose="020B0604030504040204" pitchFamily="34" charset="0"/>
            </a:endParaRPr>
          </a:p>
          <a:p>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9" name="CasellaDiTesto 8">
            <a:extLst>
              <a:ext uri="{FF2B5EF4-FFF2-40B4-BE49-F238E27FC236}">
                <a16:creationId xmlns:a16="http://schemas.microsoft.com/office/drawing/2014/main" id="{AD5B42CB-20FF-4108-A1FA-E50A85DE3DD8}"/>
              </a:ext>
            </a:extLst>
          </p:cNvPr>
          <p:cNvSpPr txBox="1"/>
          <p:nvPr/>
        </p:nvSpPr>
        <p:spPr>
          <a:xfrm>
            <a:off x="655093" y="644152"/>
            <a:ext cx="10881811" cy="570926"/>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it-IT" sz="3110" dirty="0"/>
              <a:t>TEMPO  E  RELAZIONI</a:t>
            </a:r>
          </a:p>
        </p:txBody>
      </p:sp>
    </p:spTree>
    <p:extLst>
      <p:ext uri="{BB962C8B-B14F-4D97-AF65-F5344CB8AC3E}">
        <p14:creationId xmlns:p14="http://schemas.microsoft.com/office/powerpoint/2010/main" val="396138936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ttangolo 4">
            <a:extLst>
              <a:ext uri="{FF2B5EF4-FFF2-40B4-BE49-F238E27FC236}">
                <a16:creationId xmlns:a16="http://schemas.microsoft.com/office/drawing/2014/main" id="{C5F6C533-48FF-44C3-8E74-FBEEF263C54A}"/>
              </a:ext>
            </a:extLst>
          </p:cNvPr>
          <p:cNvSpPr>
            <a:spLocks noChangeArrowheads="1"/>
          </p:cNvSpPr>
          <p:nvPr/>
        </p:nvSpPr>
        <p:spPr bwMode="auto">
          <a:xfrm>
            <a:off x="1919289" y="620713"/>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3600" b="1" dirty="0">
                <a:solidFill>
                  <a:schemeClr val="accent2"/>
                </a:solidFill>
                <a:latin typeface="Arial" panose="020B0604020202020204" pitchFamily="34" charset="0"/>
              </a:rPr>
              <a:t> </a:t>
            </a:r>
            <a:r>
              <a:rPr lang="it-IT" altLang="it-IT" sz="3600" b="1" dirty="0">
                <a:latin typeface="Arial" panose="020B0604020202020204" pitchFamily="34" charset="0"/>
              </a:rPr>
              <a:t>SEZIONE   SPESE</a:t>
            </a:r>
            <a:endParaRPr lang="it-IT" altLang="it-IT" sz="3600" dirty="0">
              <a:latin typeface="Arial" panose="020B0604020202020204" pitchFamily="34" charset="0"/>
            </a:endParaRPr>
          </a:p>
        </p:txBody>
      </p:sp>
      <p:sp>
        <p:nvSpPr>
          <p:cNvPr id="44035" name="Rettangolo 5">
            <a:extLst>
              <a:ext uri="{FF2B5EF4-FFF2-40B4-BE49-F238E27FC236}">
                <a16:creationId xmlns:a16="http://schemas.microsoft.com/office/drawing/2014/main" id="{31C1DAD2-A3FA-45A2-93FF-4202AD70D970}"/>
              </a:ext>
            </a:extLst>
          </p:cNvPr>
          <p:cNvSpPr>
            <a:spLocks noChangeArrowheads="1"/>
          </p:cNvSpPr>
          <p:nvPr/>
        </p:nvSpPr>
        <p:spPr bwMode="auto">
          <a:xfrm>
            <a:off x="1919289" y="4158049"/>
            <a:ext cx="37449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3200" b="1" dirty="0">
                <a:latin typeface="Arial" panose="020B0604020202020204" pitchFamily="34" charset="0"/>
              </a:rPr>
              <a:t>PER  ATTIVIT</a:t>
            </a:r>
            <a:r>
              <a:rPr lang="it-IT" altLang="it-IT" sz="3200" b="1" dirty="0">
                <a:latin typeface="Arial" panose="020B0604020202020204" pitchFamily="34" charset="0"/>
                <a:cs typeface="Arial" panose="020B0604020202020204" pitchFamily="34" charset="0"/>
              </a:rPr>
              <a:t>À</a:t>
            </a:r>
            <a:r>
              <a:rPr lang="it-IT" altLang="it-IT" sz="3200" b="1" dirty="0">
                <a:solidFill>
                  <a:srgbClr val="3333FF"/>
                </a:solidFill>
                <a:latin typeface="Arial" panose="020B0604020202020204" pitchFamily="34" charset="0"/>
              </a:rPr>
              <a:t> </a:t>
            </a:r>
          </a:p>
        </p:txBody>
      </p:sp>
      <p:sp>
        <p:nvSpPr>
          <p:cNvPr id="44036" name="Rettangolo 5">
            <a:extLst>
              <a:ext uri="{FF2B5EF4-FFF2-40B4-BE49-F238E27FC236}">
                <a16:creationId xmlns:a16="http://schemas.microsoft.com/office/drawing/2014/main" id="{ED94D0A5-A292-4394-BB6D-BACFE285187D}"/>
              </a:ext>
            </a:extLst>
          </p:cNvPr>
          <p:cNvSpPr>
            <a:spLocks noChangeArrowheads="1"/>
          </p:cNvSpPr>
          <p:nvPr/>
        </p:nvSpPr>
        <p:spPr bwMode="auto">
          <a:xfrm>
            <a:off x="6527798" y="4153694"/>
            <a:ext cx="37449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3200" b="1" dirty="0">
                <a:latin typeface="Arial" panose="020B0604020202020204" pitchFamily="34" charset="0"/>
              </a:rPr>
              <a:t>PER PROGETTI</a:t>
            </a:r>
          </a:p>
        </p:txBody>
      </p:sp>
      <p:sp>
        <p:nvSpPr>
          <p:cNvPr id="44037" name="Rettangolo 5">
            <a:extLst>
              <a:ext uri="{FF2B5EF4-FFF2-40B4-BE49-F238E27FC236}">
                <a16:creationId xmlns:a16="http://schemas.microsoft.com/office/drawing/2014/main" id="{F427F761-4C13-4D80-8914-D72416BECC3E}"/>
              </a:ext>
            </a:extLst>
          </p:cNvPr>
          <p:cNvSpPr>
            <a:spLocks noChangeArrowheads="1"/>
          </p:cNvSpPr>
          <p:nvPr/>
        </p:nvSpPr>
        <p:spPr bwMode="auto">
          <a:xfrm>
            <a:off x="4151313" y="1773238"/>
            <a:ext cx="3744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3600" b="1">
                <a:latin typeface="Arial" panose="020B0604020202020204" pitchFamily="34" charset="0"/>
              </a:rPr>
              <a:t>SPESE</a:t>
            </a:r>
          </a:p>
        </p:txBody>
      </p:sp>
      <p:sp>
        <p:nvSpPr>
          <p:cNvPr id="44039" name="AutoShape 11">
            <a:extLst>
              <a:ext uri="{FF2B5EF4-FFF2-40B4-BE49-F238E27FC236}">
                <a16:creationId xmlns:a16="http://schemas.microsoft.com/office/drawing/2014/main" id="{12129157-33A5-4204-935C-46BBA71027ED}"/>
              </a:ext>
            </a:extLst>
          </p:cNvPr>
          <p:cNvSpPr>
            <a:spLocks noChangeArrowheads="1"/>
          </p:cNvSpPr>
          <p:nvPr/>
        </p:nvSpPr>
        <p:spPr bwMode="auto">
          <a:xfrm rot="2138028">
            <a:off x="4594225" y="2336801"/>
            <a:ext cx="503238" cy="1241425"/>
          </a:xfrm>
          <a:prstGeom prst="downArrow">
            <a:avLst>
              <a:gd name="adj1" fmla="val 50000"/>
              <a:gd name="adj2" fmla="val 61672"/>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it-IT" altLang="it-IT"/>
          </a:p>
        </p:txBody>
      </p:sp>
      <p:sp>
        <p:nvSpPr>
          <p:cNvPr id="44040" name="AutoShape 12">
            <a:extLst>
              <a:ext uri="{FF2B5EF4-FFF2-40B4-BE49-F238E27FC236}">
                <a16:creationId xmlns:a16="http://schemas.microsoft.com/office/drawing/2014/main" id="{45CDFAD8-F4E2-490E-8821-62E54681B0AC}"/>
              </a:ext>
            </a:extLst>
          </p:cNvPr>
          <p:cNvSpPr>
            <a:spLocks noChangeArrowheads="1"/>
          </p:cNvSpPr>
          <p:nvPr/>
        </p:nvSpPr>
        <p:spPr bwMode="auto">
          <a:xfrm rot="19253494">
            <a:off x="7045325" y="2292350"/>
            <a:ext cx="503238" cy="1295400"/>
          </a:xfrm>
          <a:prstGeom prst="downArrow">
            <a:avLst>
              <a:gd name="adj1" fmla="val 50000"/>
              <a:gd name="adj2" fmla="val 64353"/>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lgn="ctr">
            <a:solidFill>
              <a:srgbClr val="EAEAEA"/>
            </a:solidFill>
            <a:miter lim="800000"/>
            <a:headEnd/>
            <a:tailEnd/>
          </a:ln>
          <a:effectLst>
            <a:outerShdw dist="35921" dir="2700000" sy="50000" kx="2115830" algn="bl" rotWithShape="0">
              <a:srgbClr val="C0C0C0">
                <a:alpha val="79999"/>
              </a:srgbClr>
            </a:outerShdw>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it-IT" alt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52" name="Group 48">
            <a:extLst>
              <a:ext uri="{FF2B5EF4-FFF2-40B4-BE49-F238E27FC236}">
                <a16:creationId xmlns:a16="http://schemas.microsoft.com/office/drawing/2014/main" id="{B8C919F7-E7AD-48B6-9525-731CF836A0C4}"/>
              </a:ext>
            </a:extLst>
          </p:cNvPr>
          <p:cNvGraphicFramePr>
            <a:graphicFrameLocks noGrp="1"/>
          </p:cNvGraphicFramePr>
          <p:nvPr>
            <p:ph idx="4294967295"/>
            <p:extLst>
              <p:ext uri="{D42A27DB-BD31-4B8C-83A1-F6EECF244321}">
                <p14:modId xmlns:p14="http://schemas.microsoft.com/office/powerpoint/2010/main" val="3494463903"/>
              </p:ext>
            </p:extLst>
          </p:nvPr>
        </p:nvGraphicFramePr>
        <p:xfrm>
          <a:off x="819807" y="425302"/>
          <a:ext cx="11372193" cy="6290808"/>
        </p:xfrm>
        <a:graphic>
          <a:graphicData uri="http://schemas.openxmlformats.org/drawingml/2006/table">
            <a:tbl>
              <a:tblPr/>
              <a:tblGrid>
                <a:gridCol w="1939459">
                  <a:extLst>
                    <a:ext uri="{9D8B030D-6E8A-4147-A177-3AD203B41FA5}">
                      <a16:colId xmlns:a16="http://schemas.microsoft.com/office/drawing/2014/main" val="20000"/>
                    </a:ext>
                  </a:extLst>
                </a:gridCol>
                <a:gridCol w="1893708">
                  <a:extLst>
                    <a:ext uri="{9D8B030D-6E8A-4147-A177-3AD203B41FA5}">
                      <a16:colId xmlns:a16="http://schemas.microsoft.com/office/drawing/2014/main" val="20001"/>
                    </a:ext>
                  </a:extLst>
                </a:gridCol>
                <a:gridCol w="7539026">
                  <a:extLst>
                    <a:ext uri="{9D8B030D-6E8A-4147-A177-3AD203B41FA5}">
                      <a16:colId xmlns:a16="http://schemas.microsoft.com/office/drawing/2014/main" val="20002"/>
                    </a:ext>
                  </a:extLst>
                </a:gridCol>
              </a:tblGrid>
              <a:tr h="1047473">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AGGREGATO</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VOCE</a:t>
                      </a: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3000" b="1" i="0" u="none" strike="noStrike" cap="none" normalizeH="0" baseline="0" dirty="0">
                          <a:ln>
                            <a:noFill/>
                          </a:ln>
                          <a:solidFill>
                            <a:schemeClr val="tx1"/>
                          </a:solidFill>
                          <a:effectLst/>
                          <a:latin typeface="Tahoma" pitchFamily="34" charset="0"/>
                        </a:rPr>
                        <a:t>SPESE</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7134">
                <a:tc>
                  <a:txBody>
                    <a:bodyPr/>
                    <a:lstStyle/>
                    <a:p>
                      <a:pPr algn="ctr" fontAlgn="ctr"/>
                      <a:r>
                        <a:rPr lang="it-IT" sz="2400" b="1" i="0" u="none" strike="noStrike" dirty="0">
                          <a:solidFill>
                            <a:schemeClr val="tx1"/>
                          </a:solidFill>
                          <a:effectLst/>
                          <a:latin typeface="Arial" panose="020B0604020202020204" pitchFamily="34" charset="0"/>
                        </a:rPr>
                        <a:t>A</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1000" b="1" i="0" u="none" strike="noStrike">
                          <a:solidFill>
                            <a:schemeClr val="tx1"/>
                          </a:solidFill>
                          <a:effectLst/>
                          <a:latin typeface="Arial" panose="020B0604020202020204" pitchFamily="34" charset="0"/>
                        </a:rPr>
                        <a:t> </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1" i="0" u="none" strike="noStrike" dirty="0">
                          <a:solidFill>
                            <a:schemeClr val="tx1"/>
                          </a:solidFill>
                          <a:effectLst/>
                          <a:latin typeface="Arial" panose="020B0604020202020204" pitchFamily="34" charset="0"/>
                        </a:rPr>
                        <a:t>ATTIVITA’</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27134">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dirty="0">
                          <a:solidFill>
                            <a:srgbClr val="000000"/>
                          </a:solidFill>
                          <a:effectLst/>
                          <a:latin typeface="Arial" panose="020B0604020202020204" pitchFamily="34" charset="0"/>
                        </a:rPr>
                        <a:t>A01</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Funzionamento generale e decoro della Scuola</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27134">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A02</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Funzionamento amministrativo</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3006">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A03</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Didattica</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63006">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A04</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Alternanza Scuola-Lavoro</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72915">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A05</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Visite, viaggi e programmi di studio all'estero</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63006">
                <a:tc>
                  <a:txBody>
                    <a:bodyPr/>
                    <a:lstStyle/>
                    <a:p>
                      <a:pPr algn="ctr" fontAlgn="ctr"/>
                      <a:r>
                        <a:rPr lang="it-IT" sz="1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A06</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Attività di orientamento</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52" name="Group 48">
            <a:extLst>
              <a:ext uri="{FF2B5EF4-FFF2-40B4-BE49-F238E27FC236}">
                <a16:creationId xmlns:a16="http://schemas.microsoft.com/office/drawing/2014/main" id="{B8C919F7-E7AD-48B6-9525-731CF836A0C4}"/>
              </a:ext>
            </a:extLst>
          </p:cNvPr>
          <p:cNvGraphicFramePr>
            <a:graphicFrameLocks noGrp="1"/>
          </p:cNvGraphicFramePr>
          <p:nvPr>
            <p:ph idx="4294967295"/>
            <p:extLst>
              <p:ext uri="{D42A27DB-BD31-4B8C-83A1-F6EECF244321}">
                <p14:modId xmlns:p14="http://schemas.microsoft.com/office/powerpoint/2010/main" val="1467009067"/>
              </p:ext>
            </p:extLst>
          </p:nvPr>
        </p:nvGraphicFramePr>
        <p:xfrm>
          <a:off x="520263" y="468923"/>
          <a:ext cx="11484168" cy="6247185"/>
        </p:xfrm>
        <a:graphic>
          <a:graphicData uri="http://schemas.openxmlformats.org/drawingml/2006/table">
            <a:tbl>
              <a:tblPr/>
              <a:tblGrid>
                <a:gridCol w="1958555">
                  <a:extLst>
                    <a:ext uri="{9D8B030D-6E8A-4147-A177-3AD203B41FA5}">
                      <a16:colId xmlns:a16="http://schemas.microsoft.com/office/drawing/2014/main" val="20000"/>
                    </a:ext>
                  </a:extLst>
                </a:gridCol>
                <a:gridCol w="1912354">
                  <a:extLst>
                    <a:ext uri="{9D8B030D-6E8A-4147-A177-3AD203B41FA5}">
                      <a16:colId xmlns:a16="http://schemas.microsoft.com/office/drawing/2014/main" val="20001"/>
                    </a:ext>
                  </a:extLst>
                </a:gridCol>
                <a:gridCol w="7613259">
                  <a:extLst>
                    <a:ext uri="{9D8B030D-6E8A-4147-A177-3AD203B41FA5}">
                      <a16:colId xmlns:a16="http://schemas.microsoft.com/office/drawing/2014/main" val="20002"/>
                    </a:ext>
                  </a:extLst>
                </a:gridCol>
              </a:tblGrid>
              <a:tr h="1104904">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AGGREGATO</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VOCE</a:t>
                      </a: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3000" b="1" i="0" u="none" strike="noStrike" cap="none" normalizeH="0" baseline="0" dirty="0">
                          <a:ln>
                            <a:noFill/>
                          </a:ln>
                          <a:solidFill>
                            <a:schemeClr val="tx1"/>
                          </a:solidFill>
                          <a:effectLst/>
                          <a:latin typeface="Tahoma" pitchFamily="34" charset="0"/>
                        </a:rPr>
                        <a:t>SPESE</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76113">
                <a:tc>
                  <a:txBody>
                    <a:bodyPr/>
                    <a:lstStyle/>
                    <a:p>
                      <a:pPr algn="ctr" fontAlgn="ctr"/>
                      <a:r>
                        <a:rPr lang="it-IT" sz="2000" b="1" i="0" u="none" strike="noStrike">
                          <a:solidFill>
                            <a:schemeClr val="tx1"/>
                          </a:solidFill>
                          <a:effectLst/>
                          <a:latin typeface="Arial" panose="020B0604020202020204" pitchFamily="34" charset="0"/>
                        </a:rPr>
                        <a:t>P</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chemeClr val="tx1"/>
                          </a:solidFill>
                          <a:effectLst/>
                          <a:latin typeface="Arial" panose="020B0604020202020204" pitchFamily="34" charset="0"/>
                        </a:rPr>
                        <a:t> </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400" b="1" i="0" u="none" strike="noStrike" dirty="0">
                          <a:solidFill>
                            <a:schemeClr val="tx1"/>
                          </a:solidFill>
                          <a:effectLst/>
                          <a:latin typeface="Arial" panose="020B0604020202020204" pitchFamily="34" charset="0"/>
                        </a:rPr>
                        <a:t>Progetti</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280390">
                <a:tc>
                  <a:txBody>
                    <a:bodyPr/>
                    <a:lstStyle/>
                    <a:p>
                      <a:pPr algn="ctr" fontAlgn="ctr"/>
                      <a:r>
                        <a:rPr lang="it-IT" sz="2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P01</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a:solidFill>
                            <a:srgbClr val="000000"/>
                          </a:solidFill>
                          <a:effectLst/>
                          <a:latin typeface="Arial" panose="020B0604020202020204" pitchFamily="34" charset="0"/>
                        </a:rPr>
                        <a:t>Progetti in ambito "Scientifico, tecnico e professionale"</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84576">
                <a:tc>
                  <a:txBody>
                    <a:bodyPr/>
                    <a:lstStyle/>
                    <a:p>
                      <a:pPr algn="ctr" fontAlgn="ctr"/>
                      <a:r>
                        <a:rPr lang="it-IT" sz="2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P02</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a:solidFill>
                            <a:srgbClr val="000000"/>
                          </a:solidFill>
                          <a:effectLst/>
                          <a:latin typeface="Arial" panose="020B0604020202020204" pitchFamily="34" charset="0"/>
                        </a:rPr>
                        <a:t>Progetti in ambito "Umanistico e sociale"</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758313">
                <a:tc>
                  <a:txBody>
                    <a:bodyPr/>
                    <a:lstStyle/>
                    <a:p>
                      <a:pPr algn="ctr" fontAlgn="ctr"/>
                      <a:r>
                        <a:rPr lang="it-IT" sz="2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P03</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a:solidFill>
                            <a:srgbClr val="000000"/>
                          </a:solidFill>
                          <a:effectLst/>
                          <a:latin typeface="Arial" panose="020B0604020202020204" pitchFamily="34" charset="0"/>
                        </a:rPr>
                        <a:t>Progetti per "Certificazioni e corsi professionali"</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758313">
                <a:tc>
                  <a:txBody>
                    <a:bodyPr/>
                    <a:lstStyle/>
                    <a:p>
                      <a:pPr algn="ctr" fontAlgn="ctr"/>
                      <a:r>
                        <a:rPr lang="it-IT" sz="2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P04</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a:solidFill>
                            <a:srgbClr val="000000"/>
                          </a:solidFill>
                          <a:effectLst/>
                          <a:latin typeface="Arial" panose="020B0604020202020204" pitchFamily="34" charset="0"/>
                        </a:rPr>
                        <a:t>Progetti per "Formazione / aggiornamento personale"</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784576">
                <a:tc>
                  <a:txBody>
                    <a:bodyPr/>
                    <a:lstStyle/>
                    <a:p>
                      <a:pPr algn="ctr" fontAlgn="ctr"/>
                      <a:r>
                        <a:rPr lang="it-IT" sz="2000" b="1" i="0" u="none" strike="noStrike">
                          <a:solidFill>
                            <a:srgbClr val="000000"/>
                          </a:solidFill>
                          <a:effectLst/>
                          <a:latin typeface="Arial" panose="020B0604020202020204" pitchFamily="34" charset="0"/>
                        </a:rPr>
                        <a:t> </a:t>
                      </a:r>
                    </a:p>
                  </a:txBody>
                  <a:tcPr marL="9525" marR="9525" marT="9525" marB="0" anchor="ctr">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fontAlgn="ctr"/>
                      <a:r>
                        <a:rPr lang="it-IT" sz="2000" b="1" i="0" u="none" strike="noStrike">
                          <a:solidFill>
                            <a:srgbClr val="000000"/>
                          </a:solidFill>
                          <a:effectLst/>
                          <a:latin typeface="Arial" panose="020B0604020202020204" pitchFamily="34" charset="0"/>
                        </a:rPr>
                        <a:t>P05</a:t>
                      </a:r>
                    </a:p>
                  </a:txBody>
                  <a:tcPr marL="9525" marR="9525" marT="9525"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l" fontAlgn="ctr"/>
                      <a:r>
                        <a:rPr lang="it-IT" sz="2000" b="0" i="0" u="none" strike="noStrike" dirty="0">
                          <a:solidFill>
                            <a:srgbClr val="000000"/>
                          </a:solidFill>
                          <a:effectLst/>
                          <a:latin typeface="Arial" panose="020B0604020202020204" pitchFamily="34" charset="0"/>
                        </a:rPr>
                        <a:t>Progetti per "Gare e concorsi"</a:t>
                      </a:r>
                    </a:p>
                  </a:txBody>
                  <a:tcPr marL="9525" marR="9525" marT="9525" marB="0" anchor="ct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507550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52" name="Group 48">
            <a:extLst>
              <a:ext uri="{FF2B5EF4-FFF2-40B4-BE49-F238E27FC236}">
                <a16:creationId xmlns:a16="http://schemas.microsoft.com/office/drawing/2014/main" id="{B8C919F7-E7AD-48B6-9525-731CF836A0C4}"/>
              </a:ext>
            </a:extLst>
          </p:cNvPr>
          <p:cNvGraphicFramePr>
            <a:graphicFrameLocks noGrp="1"/>
          </p:cNvGraphicFramePr>
          <p:nvPr>
            <p:ph idx="4294967295"/>
            <p:extLst>
              <p:ext uri="{D42A27DB-BD31-4B8C-83A1-F6EECF244321}">
                <p14:modId xmlns:p14="http://schemas.microsoft.com/office/powerpoint/2010/main" val="2030370212"/>
              </p:ext>
            </p:extLst>
          </p:nvPr>
        </p:nvGraphicFramePr>
        <p:xfrm>
          <a:off x="457201" y="806341"/>
          <a:ext cx="11571889" cy="3024680"/>
        </p:xfrm>
        <a:graphic>
          <a:graphicData uri="http://schemas.openxmlformats.org/drawingml/2006/table">
            <a:tbl>
              <a:tblPr/>
              <a:tblGrid>
                <a:gridCol w="1973516">
                  <a:extLst>
                    <a:ext uri="{9D8B030D-6E8A-4147-A177-3AD203B41FA5}">
                      <a16:colId xmlns:a16="http://schemas.microsoft.com/office/drawing/2014/main" val="20000"/>
                    </a:ext>
                  </a:extLst>
                </a:gridCol>
                <a:gridCol w="1926961">
                  <a:extLst>
                    <a:ext uri="{9D8B030D-6E8A-4147-A177-3AD203B41FA5}">
                      <a16:colId xmlns:a16="http://schemas.microsoft.com/office/drawing/2014/main" val="20001"/>
                    </a:ext>
                  </a:extLst>
                </a:gridCol>
                <a:gridCol w="7671412">
                  <a:extLst>
                    <a:ext uri="{9D8B030D-6E8A-4147-A177-3AD203B41FA5}">
                      <a16:colId xmlns:a16="http://schemas.microsoft.com/office/drawing/2014/main" val="20002"/>
                    </a:ext>
                  </a:extLst>
                </a:gridCol>
              </a:tblGrid>
              <a:tr h="737912">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AGGREGATO</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VOCE</a:t>
                      </a: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3000" b="1" i="0" u="none" strike="noStrike" cap="none" normalizeH="0" baseline="0" dirty="0">
                          <a:ln>
                            <a:noFill/>
                          </a:ln>
                          <a:solidFill>
                            <a:schemeClr val="tx1"/>
                          </a:solidFill>
                          <a:effectLst/>
                          <a:latin typeface="Tahoma" pitchFamily="34" charset="0"/>
                        </a:rPr>
                        <a:t>SPESE</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1261">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G</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a:ln>
                            <a:noFill/>
                          </a:ln>
                          <a:solidFill>
                            <a:schemeClr val="tx1"/>
                          </a:solidFill>
                          <a:effectLst/>
                          <a:latin typeface="Tahoma" pitchFamily="34" charset="0"/>
                        </a:rPr>
                        <a:t>G1-2-3-4</a:t>
                      </a: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SPESE GESTIONE attività (agrarie, convittuali, attività in conto terzi)</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872779">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a:ln>
                            <a:noFill/>
                          </a:ln>
                          <a:solidFill>
                            <a:schemeClr val="tx1"/>
                          </a:solidFill>
                          <a:effectLst/>
                          <a:latin typeface="Tahoma" pitchFamily="34" charset="0"/>
                        </a:rPr>
                        <a:t>R</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700" b="1" i="0" u="none" strike="noStrike" cap="none" normalizeH="0" baseline="0">
                        <a:ln>
                          <a:noFill/>
                        </a:ln>
                        <a:solidFill>
                          <a:schemeClr val="tx1"/>
                        </a:solidFill>
                        <a:effectLst/>
                        <a:latin typeface="Tahoma" pitchFamily="34" charset="0"/>
                      </a:endParaRP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FORDO DI RISERVA /</a:t>
                      </a:r>
                      <a:r>
                        <a:rPr kumimoji="0" lang="it-IT" sz="1700" b="1" i="0" u="none" strike="noStrike" cap="none" normalizeH="0" baseline="0" dirty="0" err="1">
                          <a:ln>
                            <a:noFill/>
                          </a:ln>
                          <a:solidFill>
                            <a:schemeClr val="tx1"/>
                          </a:solidFill>
                          <a:effectLst/>
                          <a:latin typeface="Tahoma" pitchFamily="34" charset="0"/>
                        </a:rPr>
                        <a:t>max</a:t>
                      </a:r>
                      <a:r>
                        <a:rPr kumimoji="0" lang="it-IT" sz="1700" b="1" i="0" u="none" strike="noStrike" cap="none" normalizeH="0" baseline="0" dirty="0">
                          <a:ln>
                            <a:noFill/>
                          </a:ln>
                          <a:solidFill>
                            <a:schemeClr val="tx1"/>
                          </a:solidFill>
                          <a:effectLst/>
                          <a:latin typeface="Tahoma" pitchFamily="34" charset="0"/>
                        </a:rPr>
                        <a:t> 10% della dotazione ordinaria)</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902728">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a:ln>
                            <a:noFill/>
                          </a:ln>
                          <a:solidFill>
                            <a:schemeClr val="tx1"/>
                          </a:solidFill>
                          <a:effectLst/>
                          <a:latin typeface="Tahoma" pitchFamily="34" charset="0"/>
                        </a:rPr>
                        <a:t>Z</a:t>
                      </a:r>
                    </a:p>
                  </a:txBody>
                  <a:tcPr marL="92248" marR="92248" marT="45181" marB="4518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a:ln>
                            <a:noFill/>
                          </a:ln>
                          <a:solidFill>
                            <a:schemeClr val="tx1"/>
                          </a:solidFill>
                          <a:effectLst/>
                          <a:latin typeface="Tahoma" pitchFamily="34" charset="0"/>
                        </a:rPr>
                        <a:t>Z01</a:t>
                      </a:r>
                    </a:p>
                  </a:txBody>
                  <a:tcPr marL="92248" marR="92248" marT="45181" marB="4518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30275"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700" b="1" i="0" u="none" strike="noStrike" cap="none" normalizeH="0" baseline="0" dirty="0">
                          <a:ln>
                            <a:noFill/>
                          </a:ln>
                          <a:solidFill>
                            <a:schemeClr val="tx1"/>
                          </a:solidFill>
                          <a:effectLst/>
                          <a:latin typeface="Tahoma" pitchFamily="34" charset="0"/>
                        </a:rPr>
                        <a:t>FONDO DISPONIBILITA’  DA  PROGRAMMARE</a:t>
                      </a:r>
                    </a:p>
                  </a:txBody>
                  <a:tcPr marL="92248" marR="92248" marT="45181" marB="4518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2" name="Rectangle 1">
            <a:extLst>
              <a:ext uri="{FF2B5EF4-FFF2-40B4-BE49-F238E27FC236}">
                <a16:creationId xmlns:a16="http://schemas.microsoft.com/office/drawing/2014/main" id="{B2ED2990-9C88-407B-A0F1-F2E591C35452}"/>
              </a:ext>
            </a:extLst>
          </p:cNvPr>
          <p:cNvSpPr>
            <a:spLocks noChangeArrowheads="1"/>
          </p:cNvSpPr>
          <p:nvPr/>
        </p:nvSpPr>
        <p:spPr bwMode="auto">
          <a:xfrm>
            <a:off x="1647496" y="4404257"/>
            <a:ext cx="91912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rgbClr val="444444"/>
                </a:solidFill>
                <a:effectLst/>
                <a:latin typeface="Arial Unicode MS"/>
              </a:rPr>
              <a:t>Le istituzioni scolastiche possono svolgere attività di </a:t>
            </a:r>
            <a:r>
              <a:rPr kumimoji="0" lang="it-IT" altLang="it-IT" sz="2400" b="1" i="0" u="none" strike="noStrike" cap="none" normalizeH="0" baseline="0" dirty="0">
                <a:ln>
                  <a:noFill/>
                </a:ln>
                <a:solidFill>
                  <a:schemeClr val="accent2"/>
                </a:solidFill>
                <a:effectLst/>
                <a:latin typeface="Arial Unicode MS"/>
              </a:rPr>
              <a:t>progettazione e vendita di beni e servizi a favore di terzi</a:t>
            </a:r>
            <a:r>
              <a:rPr kumimoji="0" lang="it-IT" altLang="it-IT" sz="2400" b="0" i="0" u="none" strike="noStrike" cap="none" normalizeH="0" baseline="0" dirty="0">
                <a:ln>
                  <a:noFill/>
                </a:ln>
                <a:solidFill>
                  <a:srgbClr val="444444"/>
                </a:solidFill>
                <a:effectLst/>
                <a:latin typeface="Arial Unicode MS"/>
              </a:rPr>
              <a:t>, al fine di soddisfare specifiche esigenze didattiche e formative</a:t>
            </a:r>
            <a:r>
              <a:rPr kumimoji="0" lang="it-IT" altLang="it-IT" sz="2400" b="0" i="0" u="none" strike="noStrike" cap="none" normalizeH="0" baseline="0" dirty="0">
                <a:ln>
                  <a:noFill/>
                </a:ln>
                <a:solidFill>
                  <a:schemeClr val="tx1"/>
                </a:solidFill>
                <a:effectLst/>
              </a:rPr>
              <a:t> </a:t>
            </a:r>
            <a:endParaRPr kumimoji="0" lang="it-IT" altLang="it-IT"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84101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4">
            <a:extLst>
              <a:ext uri="{FF2B5EF4-FFF2-40B4-BE49-F238E27FC236}">
                <a16:creationId xmlns:a16="http://schemas.microsoft.com/office/drawing/2014/main" id="{0C96FA6F-AF6D-41BA-B16C-5795F93B467A}"/>
              </a:ext>
            </a:extLst>
          </p:cNvPr>
          <p:cNvSpPr>
            <a:spLocks noChangeArrowheads="1"/>
          </p:cNvSpPr>
          <p:nvPr/>
        </p:nvSpPr>
        <p:spPr bwMode="auto">
          <a:xfrm>
            <a:off x="2208214" y="188913"/>
            <a:ext cx="79914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4800" b="1">
                <a:latin typeface="Calibri" panose="020F0502020204030204" pitchFamily="34" charset="0"/>
              </a:rPr>
              <a:t>SCHEDA PROGETTI</a:t>
            </a:r>
            <a:endParaRPr lang="it-IT" altLang="it-IT" sz="3600">
              <a:latin typeface="Calibri" panose="020F0502020204030204" pitchFamily="34" charset="0"/>
            </a:endParaRPr>
          </a:p>
        </p:txBody>
      </p:sp>
      <p:sp>
        <p:nvSpPr>
          <p:cNvPr id="52227" name="Rettangolo 9">
            <a:extLst>
              <a:ext uri="{FF2B5EF4-FFF2-40B4-BE49-F238E27FC236}">
                <a16:creationId xmlns:a16="http://schemas.microsoft.com/office/drawing/2014/main" id="{DDF544DE-AAF8-43F0-B2BD-538C10F26BB3}"/>
              </a:ext>
            </a:extLst>
          </p:cNvPr>
          <p:cNvSpPr>
            <a:spLocks noChangeArrowheads="1"/>
          </p:cNvSpPr>
          <p:nvPr/>
        </p:nvSpPr>
        <p:spPr bwMode="auto">
          <a:xfrm>
            <a:off x="1919288" y="1125538"/>
            <a:ext cx="84248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it-IT" altLang="it-IT" sz="2800" b="1">
                <a:latin typeface="Calibri" panose="020F0502020204030204" pitchFamily="34" charset="0"/>
              </a:rPr>
              <a:t>Ogni progetto deve avere una scheda analitica composta dalle seguenti voci:</a:t>
            </a:r>
          </a:p>
          <a:p>
            <a:pPr eaLnBrk="1" hangingPunct="1">
              <a:spcBef>
                <a:spcPct val="0"/>
              </a:spcBef>
              <a:buClrTx/>
              <a:buFontTx/>
              <a:buNone/>
            </a:pPr>
            <a:endParaRPr lang="it-IT" altLang="it-IT" sz="2800">
              <a:latin typeface="Calibri" panose="020F0502020204030204" pitchFamily="34" charset="0"/>
            </a:endParaRPr>
          </a:p>
          <a:p>
            <a:pPr eaLnBrk="1" hangingPunct="1">
              <a:spcBef>
                <a:spcPct val="0"/>
              </a:spcBef>
              <a:buClrTx/>
              <a:buFontTx/>
              <a:buNone/>
            </a:pPr>
            <a:endParaRPr lang="it-IT" altLang="it-IT" sz="2800" b="1">
              <a:latin typeface="Calibri" panose="020F0502020204030204" pitchFamily="34" charset="0"/>
            </a:endParaRPr>
          </a:p>
        </p:txBody>
      </p:sp>
      <p:sp>
        <p:nvSpPr>
          <p:cNvPr id="52228" name="Rettangolo 11">
            <a:extLst>
              <a:ext uri="{FF2B5EF4-FFF2-40B4-BE49-F238E27FC236}">
                <a16:creationId xmlns:a16="http://schemas.microsoft.com/office/drawing/2014/main" id="{981C1818-D67E-414E-A6B0-FD6D8EBA840E}"/>
              </a:ext>
            </a:extLst>
          </p:cNvPr>
          <p:cNvSpPr>
            <a:spLocks noChangeArrowheads="1"/>
          </p:cNvSpPr>
          <p:nvPr/>
        </p:nvSpPr>
        <p:spPr bwMode="auto">
          <a:xfrm>
            <a:off x="2424113" y="2133601"/>
            <a:ext cx="7129462"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spcBef>
                <a:spcPct val="0"/>
              </a:spcBef>
              <a:buClrTx/>
              <a:buFontTx/>
              <a:buNone/>
            </a:pPr>
            <a:r>
              <a:rPr lang="it-IT" altLang="it-IT" sz="2800" b="1">
                <a:latin typeface="Calibri" panose="020F0502020204030204" pitchFamily="34" charset="0"/>
              </a:rPr>
              <a:t>1.1	Denominazione progetto</a:t>
            </a:r>
          </a:p>
          <a:p>
            <a:pPr algn="just" eaLnBrk="1" hangingPunct="1">
              <a:spcBef>
                <a:spcPct val="0"/>
              </a:spcBef>
              <a:buClrTx/>
              <a:buFontTx/>
              <a:buNone/>
            </a:pPr>
            <a:endParaRPr lang="it-IT" altLang="it-IT" sz="1200" b="1">
              <a:latin typeface="Calibri" panose="020F0502020204030204" pitchFamily="34" charset="0"/>
            </a:endParaRPr>
          </a:p>
          <a:p>
            <a:pPr algn="just" eaLnBrk="1" hangingPunct="1">
              <a:spcBef>
                <a:spcPct val="0"/>
              </a:spcBef>
              <a:buClrTx/>
              <a:buFontTx/>
              <a:buNone/>
            </a:pPr>
            <a:r>
              <a:rPr lang="it-IT" altLang="it-IT" sz="2800" b="1">
                <a:latin typeface="Calibri" panose="020F0502020204030204" pitchFamily="34" charset="0"/>
              </a:rPr>
              <a:t>1.2	Responsabile progetto</a:t>
            </a:r>
          </a:p>
          <a:p>
            <a:pPr algn="just" eaLnBrk="1" hangingPunct="1">
              <a:spcBef>
                <a:spcPct val="0"/>
              </a:spcBef>
              <a:buClrTx/>
              <a:buFontTx/>
              <a:buNone/>
            </a:pPr>
            <a:endParaRPr lang="it-IT" altLang="it-IT" sz="1200" b="1">
              <a:latin typeface="Calibri" panose="020F0502020204030204" pitchFamily="34" charset="0"/>
            </a:endParaRPr>
          </a:p>
          <a:p>
            <a:pPr algn="just" eaLnBrk="1" hangingPunct="1">
              <a:spcBef>
                <a:spcPct val="0"/>
              </a:spcBef>
              <a:buClrTx/>
              <a:buFontTx/>
              <a:buNone/>
            </a:pPr>
            <a:r>
              <a:rPr lang="it-IT" altLang="it-IT" sz="2800" b="1">
                <a:latin typeface="Calibri" panose="020F0502020204030204" pitchFamily="34" charset="0"/>
              </a:rPr>
              <a:t>1.3	Obiettivi misurabili e risultati attesi</a:t>
            </a:r>
          </a:p>
          <a:p>
            <a:pPr algn="just" eaLnBrk="1" hangingPunct="1">
              <a:spcBef>
                <a:spcPct val="0"/>
              </a:spcBef>
              <a:buClrTx/>
              <a:buFontTx/>
              <a:buNone/>
            </a:pPr>
            <a:endParaRPr lang="it-IT" altLang="it-IT" sz="1200" b="1">
              <a:latin typeface="Calibri" panose="020F0502020204030204" pitchFamily="34" charset="0"/>
            </a:endParaRPr>
          </a:p>
          <a:p>
            <a:pPr algn="just" eaLnBrk="1" hangingPunct="1">
              <a:spcBef>
                <a:spcPct val="0"/>
              </a:spcBef>
              <a:buClrTx/>
              <a:buFontTx/>
              <a:buNone/>
            </a:pPr>
            <a:r>
              <a:rPr lang="it-IT" altLang="it-IT" sz="2800" b="1">
                <a:latin typeface="Calibri" panose="020F0502020204030204" pitchFamily="34" charset="0"/>
              </a:rPr>
              <a:t>1.4	Durata e fasi operative</a:t>
            </a:r>
          </a:p>
          <a:p>
            <a:pPr algn="just" eaLnBrk="1" hangingPunct="1">
              <a:spcBef>
                <a:spcPct val="0"/>
              </a:spcBef>
              <a:buClrTx/>
              <a:buFontTx/>
              <a:buNone/>
            </a:pPr>
            <a:endParaRPr lang="it-IT" altLang="it-IT" sz="1200" b="1">
              <a:latin typeface="Calibri" panose="020F0502020204030204" pitchFamily="34" charset="0"/>
            </a:endParaRPr>
          </a:p>
          <a:p>
            <a:pPr algn="just" eaLnBrk="1" hangingPunct="1">
              <a:spcBef>
                <a:spcPct val="0"/>
              </a:spcBef>
              <a:buClrTx/>
              <a:buFontTx/>
              <a:buNone/>
            </a:pPr>
            <a:r>
              <a:rPr lang="it-IT" altLang="it-IT" sz="2800" b="1">
                <a:latin typeface="Calibri" panose="020F0502020204030204" pitchFamily="34" charset="0"/>
              </a:rPr>
              <a:t>1.5	Risorse umane</a:t>
            </a:r>
          </a:p>
          <a:p>
            <a:pPr algn="just" eaLnBrk="1" hangingPunct="1">
              <a:spcBef>
                <a:spcPct val="0"/>
              </a:spcBef>
              <a:buClrTx/>
              <a:buFontTx/>
              <a:buNone/>
            </a:pPr>
            <a:endParaRPr lang="it-IT" altLang="it-IT" sz="1200" b="1">
              <a:latin typeface="Calibri" panose="020F0502020204030204" pitchFamily="34" charset="0"/>
            </a:endParaRPr>
          </a:p>
          <a:p>
            <a:pPr algn="just" eaLnBrk="1" hangingPunct="1">
              <a:spcBef>
                <a:spcPct val="0"/>
              </a:spcBef>
              <a:buClrTx/>
              <a:buFontTx/>
              <a:buNone/>
            </a:pPr>
            <a:r>
              <a:rPr lang="it-IT" altLang="it-IT" sz="2800" b="1">
                <a:latin typeface="Calibri" panose="020F0502020204030204" pitchFamily="34" charset="0"/>
              </a:rPr>
              <a:t>1.6	Beni e servizi</a:t>
            </a:r>
          </a:p>
        </p:txBody>
      </p:sp>
      <p:cxnSp>
        <p:nvCxnSpPr>
          <p:cNvPr id="7" name="Connettore 1 6">
            <a:extLst>
              <a:ext uri="{FF2B5EF4-FFF2-40B4-BE49-F238E27FC236}">
                <a16:creationId xmlns:a16="http://schemas.microsoft.com/office/drawing/2014/main" id="{21ACBF5C-C3E3-47C1-94A0-FCF6EA1BDECD}"/>
              </a:ext>
            </a:extLst>
          </p:cNvPr>
          <p:cNvCxnSpPr/>
          <p:nvPr/>
        </p:nvCxnSpPr>
        <p:spPr>
          <a:xfrm>
            <a:off x="2595564" y="1000125"/>
            <a:ext cx="750093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nettore 1 7">
            <a:extLst>
              <a:ext uri="{FF2B5EF4-FFF2-40B4-BE49-F238E27FC236}">
                <a16:creationId xmlns:a16="http://schemas.microsoft.com/office/drawing/2014/main" id="{0963FE58-060D-4534-AB0C-B238AB3C26C4}"/>
              </a:ext>
            </a:extLst>
          </p:cNvPr>
          <p:cNvCxnSpPr/>
          <p:nvPr/>
        </p:nvCxnSpPr>
        <p:spPr>
          <a:xfrm rot="5400000">
            <a:off x="-440531" y="3679032"/>
            <a:ext cx="4643437" cy="0"/>
          </a:xfrm>
          <a:prstGeom prst="line">
            <a:avLst/>
          </a:prstGeom>
        </p:spPr>
        <p:style>
          <a:lnRef idx="2">
            <a:schemeClr val="accent2"/>
          </a:lnRef>
          <a:fillRef idx="0">
            <a:schemeClr val="accent2"/>
          </a:fillRef>
          <a:effectRef idx="1">
            <a:schemeClr val="accent2"/>
          </a:effectRef>
          <a:fontRef idx="minor">
            <a:schemeClr val="tx1"/>
          </a:fontRef>
        </p:style>
      </p:cxnSp>
      <p:sp>
        <p:nvSpPr>
          <p:cNvPr id="52232" name="Rectangle 8">
            <a:extLst>
              <a:ext uri="{FF2B5EF4-FFF2-40B4-BE49-F238E27FC236}">
                <a16:creationId xmlns:a16="http://schemas.microsoft.com/office/drawing/2014/main" id="{E6A37C62-96B5-4B81-8CD7-A28AAF0C2465}"/>
              </a:ext>
            </a:extLst>
          </p:cNvPr>
          <p:cNvSpPr>
            <a:spLocks noChangeArrowheads="1"/>
          </p:cNvSpPr>
          <p:nvPr/>
        </p:nvSpPr>
        <p:spPr bwMode="auto">
          <a:xfrm>
            <a:off x="2279651" y="5921376"/>
            <a:ext cx="7777163" cy="621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it-IT" altLang="it-IT" sz="2400" b="1">
                <a:solidFill>
                  <a:srgbClr val="0066FF"/>
                </a:solidFill>
              </a:rPr>
              <a:t>IL DSGA  APRE UNA SCHEDA FINANZIARIA PER  OGNI PROGETTO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691B7743-6484-44BC-B1BE-76122D022E67}"/>
              </a:ext>
            </a:extLst>
          </p:cNvPr>
          <p:cNvSpPr>
            <a:spLocks noChangeArrowheads="1"/>
          </p:cNvSpPr>
          <p:nvPr/>
        </p:nvSpPr>
        <p:spPr bwMode="auto">
          <a:xfrm>
            <a:off x="3071813" y="2420939"/>
            <a:ext cx="5689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Clr>
                <a:schemeClr val="accent2"/>
              </a:buClr>
              <a:buFont typeface="Wingdings" panose="05000000000000000000" pitchFamily="2" charset="2"/>
              <a:buNone/>
            </a:pPr>
            <a:r>
              <a:rPr lang="it-IT" altLang="it-IT" sz="7200" dirty="0">
                <a:solidFill>
                  <a:srgbClr val="000000"/>
                </a:solidFill>
                <a:latin typeface="Verdana" panose="020B0604030504040204" pitchFamily="34" charset="0"/>
              </a:rPr>
              <a:t>Conto </a:t>
            </a:r>
          </a:p>
          <a:p>
            <a:pPr algn="ctr" eaLnBrk="1" hangingPunct="1">
              <a:lnSpc>
                <a:spcPct val="80000"/>
              </a:lnSpc>
              <a:buClr>
                <a:schemeClr val="accent2"/>
              </a:buClr>
              <a:buFont typeface="Wingdings" panose="05000000000000000000" pitchFamily="2" charset="2"/>
              <a:buNone/>
            </a:pPr>
            <a:r>
              <a:rPr lang="it-IT" altLang="it-IT" sz="7200" dirty="0">
                <a:solidFill>
                  <a:srgbClr val="000000"/>
                </a:solidFill>
                <a:latin typeface="Verdana" panose="020B0604030504040204" pitchFamily="34" charset="0"/>
              </a:rPr>
              <a:t>Consuntivo </a:t>
            </a:r>
            <a:r>
              <a:rPr lang="it-IT" altLang="it-IT" sz="2800" dirty="0">
                <a:solidFill>
                  <a:srgbClr val="000000"/>
                </a:solidFill>
                <a:latin typeface="Verdana" panose="020B0604030504040204" pitchFamily="34" charset="0"/>
              </a:rPr>
              <a:t>(art.22)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E7149AB-1BCE-4DAF-AF0D-828E8C3D9542}"/>
              </a:ext>
            </a:extLst>
          </p:cNvPr>
          <p:cNvSpPr>
            <a:spLocks noChangeArrowheads="1"/>
          </p:cNvSpPr>
          <p:nvPr/>
        </p:nvSpPr>
        <p:spPr bwMode="auto">
          <a:xfrm>
            <a:off x="1574248" y="1701242"/>
            <a:ext cx="1023412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it-IT" altLang="it-IT" sz="2400" b="0" i="0" u="none" strike="noStrike" cap="none" normalizeH="0" baseline="0" dirty="0">
                <a:ln>
                  <a:noFill/>
                </a:ln>
                <a:solidFill>
                  <a:srgbClr val="444444"/>
                </a:solidFill>
                <a:effectLst/>
                <a:latin typeface="Arial Unicode MS"/>
              </a:rPr>
              <a:t>Conto finanziario e conto del patrimonio.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it-IT" altLang="it-IT" sz="2400" b="0" i="0" u="none" strike="noStrike" cap="none" normalizeH="0" baseline="0" dirty="0">
                <a:ln>
                  <a:noFill/>
                </a:ln>
                <a:solidFill>
                  <a:srgbClr val="444444"/>
                </a:solidFill>
                <a:effectLst/>
                <a:latin typeface="Arial Unicode MS"/>
              </a:rPr>
              <a:t>Allegati: </a:t>
            </a:r>
          </a:p>
          <a:p>
            <a:pPr marL="457200" marR="0" lvl="0" indent="-457200" algn="l" defTabSz="914400" rtl="0" eaLnBrk="0" fontAlgn="base" latinLnBrk="0" hangingPunct="0">
              <a:lnSpc>
                <a:spcPct val="100000"/>
              </a:lnSpc>
              <a:spcBef>
                <a:spcPct val="0"/>
              </a:spcBef>
              <a:spcAft>
                <a:spcPct val="0"/>
              </a:spcAft>
              <a:buClrTx/>
              <a:buSzTx/>
              <a:buAutoNum type="alphaLcParenR"/>
              <a:tabLst/>
            </a:pPr>
            <a:r>
              <a:rPr kumimoji="0" lang="it-IT" altLang="it-IT" sz="2400" b="0" i="0" u="none" strike="noStrike" cap="none" normalizeH="0" baseline="0" dirty="0">
                <a:ln>
                  <a:noFill/>
                </a:ln>
                <a:solidFill>
                  <a:srgbClr val="444444"/>
                </a:solidFill>
                <a:effectLst/>
                <a:latin typeface="Arial Unicode MS"/>
              </a:rPr>
              <a:t>l'elenco dei residui attivi e passivi, con l'indicazione del nome del debitore/ creditore, ammontare e causale del credito/debito; </a:t>
            </a:r>
          </a:p>
          <a:p>
            <a:pPr marL="457200" marR="0" lvl="0" indent="-457200" algn="l" defTabSz="914400" rtl="0" eaLnBrk="0" fontAlgn="base" latinLnBrk="0" hangingPunct="0">
              <a:lnSpc>
                <a:spcPct val="100000"/>
              </a:lnSpc>
              <a:spcBef>
                <a:spcPct val="0"/>
              </a:spcBef>
              <a:spcAft>
                <a:spcPct val="0"/>
              </a:spcAft>
              <a:buClrTx/>
              <a:buSzTx/>
              <a:buAutoNum type="alphaLcParenR"/>
              <a:tabLst/>
            </a:pPr>
            <a:r>
              <a:rPr kumimoji="0" lang="it-IT" altLang="it-IT" sz="2400" b="0" i="0" u="none" strike="noStrike" cap="none" normalizeH="0" baseline="0" dirty="0">
                <a:ln>
                  <a:noFill/>
                </a:ln>
                <a:solidFill>
                  <a:srgbClr val="444444"/>
                </a:solidFill>
                <a:effectLst/>
                <a:latin typeface="Arial Unicode MS"/>
              </a:rPr>
              <a:t>la situazione amministrativa  </a:t>
            </a:r>
          </a:p>
          <a:p>
            <a:pPr marL="457200" marR="0" lvl="0" indent="-457200" algn="l" defTabSz="914400" rtl="0" eaLnBrk="0" fontAlgn="base" latinLnBrk="0" hangingPunct="0">
              <a:lnSpc>
                <a:spcPct val="100000"/>
              </a:lnSpc>
              <a:spcBef>
                <a:spcPct val="0"/>
              </a:spcBef>
              <a:spcAft>
                <a:spcPct val="0"/>
              </a:spcAft>
              <a:buClrTx/>
              <a:buSzTx/>
              <a:buAutoNum type="alphaLcParenR"/>
              <a:tabLst/>
            </a:pPr>
            <a:r>
              <a:rPr kumimoji="0" lang="it-IT" altLang="it-IT" sz="2400" b="0" i="0" u="none" strike="noStrike" cap="none" normalizeH="0" baseline="0" dirty="0">
                <a:ln>
                  <a:noFill/>
                </a:ln>
                <a:solidFill>
                  <a:srgbClr val="444444"/>
                </a:solidFill>
                <a:effectLst/>
                <a:latin typeface="Arial Unicode MS"/>
              </a:rPr>
              <a:t>il prospetto delle spese per il personale e per i contratti d'opera; </a:t>
            </a:r>
          </a:p>
          <a:p>
            <a:pPr marL="457200" marR="0" lvl="0" indent="-457200" algn="l" defTabSz="914400" rtl="0" eaLnBrk="0" fontAlgn="base" latinLnBrk="0" hangingPunct="0">
              <a:lnSpc>
                <a:spcPct val="100000"/>
              </a:lnSpc>
              <a:spcBef>
                <a:spcPct val="0"/>
              </a:spcBef>
              <a:spcAft>
                <a:spcPct val="0"/>
              </a:spcAft>
              <a:buClrTx/>
              <a:buSzTx/>
              <a:buAutoNum type="alphaLcParenR"/>
              <a:tabLst/>
            </a:pPr>
            <a:r>
              <a:rPr kumimoji="0" lang="it-IT" altLang="it-IT" sz="2400" b="0" i="0" u="none" strike="noStrike" cap="none" normalizeH="0" baseline="0" dirty="0">
                <a:ln>
                  <a:noFill/>
                </a:ln>
                <a:solidFill>
                  <a:srgbClr val="444444"/>
                </a:solidFill>
                <a:effectLst/>
                <a:latin typeface="Arial Unicode MS"/>
              </a:rPr>
              <a:t>il rendiconto delle singole </a:t>
            </a:r>
            <a:r>
              <a:rPr kumimoji="0" lang="it-IT" altLang="it-IT" sz="2400" b="0" i="0" u="none" strike="noStrike" cap="none" normalizeH="0" baseline="0" dirty="0" err="1">
                <a:ln>
                  <a:noFill/>
                </a:ln>
                <a:solidFill>
                  <a:srgbClr val="444444"/>
                </a:solidFill>
                <a:effectLst/>
                <a:latin typeface="Arial Unicode MS"/>
              </a:rPr>
              <a:t>attivita'</a:t>
            </a:r>
            <a:r>
              <a:rPr kumimoji="0" lang="it-IT" altLang="it-IT" sz="2400" b="0" i="0" u="none" strike="noStrike" cap="none" normalizeH="0" baseline="0" dirty="0">
                <a:ln>
                  <a:noFill/>
                </a:ln>
                <a:solidFill>
                  <a:srgbClr val="444444"/>
                </a:solidFill>
                <a:effectLst/>
                <a:latin typeface="Arial Unicode MS"/>
              </a:rPr>
              <a:t> e dei singoli progetti; </a:t>
            </a:r>
          </a:p>
          <a:p>
            <a:pPr marR="0" lvl="0" algn="l" defTabSz="914400" rtl="0" eaLnBrk="0" fontAlgn="base" latinLnBrk="0" hangingPunct="0">
              <a:lnSpc>
                <a:spcPct val="100000"/>
              </a:lnSpc>
              <a:spcBef>
                <a:spcPct val="0"/>
              </a:spcBef>
              <a:spcAft>
                <a:spcPct val="0"/>
              </a:spcAft>
              <a:buClrTx/>
              <a:buSzTx/>
              <a:tabLst/>
            </a:pPr>
            <a:r>
              <a:rPr kumimoji="0" lang="it-IT" altLang="it-IT" sz="2400" b="0" i="0" u="none" strike="noStrike" cap="none" normalizeH="0" baseline="0" dirty="0" err="1">
                <a:ln>
                  <a:noFill/>
                </a:ln>
                <a:solidFill>
                  <a:srgbClr val="444444"/>
                </a:solidFill>
                <a:effectLst/>
                <a:latin typeface="Arial Unicode MS"/>
              </a:rPr>
              <a:t>e,f,g</a:t>
            </a:r>
            <a:r>
              <a:rPr kumimoji="0" lang="it-IT" altLang="it-IT" sz="2400" b="0" i="0" u="none" strike="noStrike" cap="none" normalizeH="0" baseline="0" dirty="0">
                <a:ln>
                  <a:noFill/>
                </a:ln>
                <a:solidFill>
                  <a:srgbClr val="444444"/>
                </a:solidFill>
                <a:effectLst/>
                <a:latin typeface="Arial Unicode MS"/>
              </a:rPr>
              <a:t>) il rendiconto dell'eventuale azienda agraria/</a:t>
            </a:r>
            <a:r>
              <a:rPr kumimoji="0" lang="it-IT" altLang="it-IT" sz="2400" b="0" i="0" u="none" strike="noStrike" cap="none" normalizeH="0" baseline="0" dirty="0" err="1">
                <a:ln>
                  <a:noFill/>
                </a:ln>
                <a:solidFill>
                  <a:srgbClr val="444444"/>
                </a:solidFill>
                <a:effectLst/>
                <a:latin typeface="Arial Unicode MS"/>
              </a:rPr>
              <a:t>attivita'</a:t>
            </a:r>
            <a:r>
              <a:rPr kumimoji="0" lang="it-IT" altLang="it-IT" sz="2400" b="0" i="0" u="none" strike="noStrike" cap="none" normalizeH="0" baseline="0" dirty="0">
                <a:ln>
                  <a:noFill/>
                </a:ln>
                <a:solidFill>
                  <a:srgbClr val="444444"/>
                </a:solidFill>
                <a:effectLst/>
                <a:latin typeface="Arial Unicode MS"/>
              </a:rPr>
              <a:t> di vendita di beni e di servizi a favore di terzi/convitto annesso. Ù</a:t>
            </a:r>
          </a:p>
          <a:p>
            <a:pPr marR="0" lvl="0" algn="l" defTabSz="914400" rtl="0" eaLnBrk="0" fontAlgn="base" latinLnBrk="0" hangingPunct="0">
              <a:lnSpc>
                <a:spcPct val="100000"/>
              </a:lnSpc>
              <a:spcBef>
                <a:spcPct val="0"/>
              </a:spcBef>
              <a:spcAft>
                <a:spcPct val="0"/>
              </a:spcAft>
              <a:buClrTx/>
              <a:buSzTx/>
              <a:tabLst/>
            </a:pPr>
            <a:endParaRPr kumimoji="0" lang="it-IT" altLang="it-IT" sz="2400" b="0" i="0" u="none" strike="noStrike" cap="none" normalizeH="0" baseline="0" dirty="0">
              <a:ln>
                <a:noFill/>
              </a:ln>
              <a:solidFill>
                <a:srgbClr val="444444"/>
              </a:solidFill>
              <a:effectLst/>
              <a:latin typeface="Arial Unicode MS"/>
            </a:endParaRPr>
          </a:p>
          <a:p>
            <a:pPr marR="0" lvl="0" algn="l" defTabSz="914400" rtl="0" eaLnBrk="0" fontAlgn="base" latinLnBrk="0" hangingPunct="0">
              <a:lnSpc>
                <a:spcPct val="100000"/>
              </a:lnSpc>
              <a:spcBef>
                <a:spcPct val="0"/>
              </a:spcBef>
              <a:spcAft>
                <a:spcPct val="0"/>
              </a:spcAft>
              <a:buClrTx/>
              <a:buSzTx/>
              <a:tabLst/>
            </a:pPr>
            <a:r>
              <a:rPr lang="it-IT" altLang="it-IT" sz="2400" b="1" dirty="0">
                <a:solidFill>
                  <a:srgbClr val="444444"/>
                </a:solidFill>
                <a:latin typeface="Arial Unicode MS"/>
              </a:rPr>
              <a:t>C’E’ UNA RELAZIONE ACCOMPAGNATORIA</a:t>
            </a:r>
            <a:endParaRPr kumimoji="0" lang="it-IT" altLang="it-IT" sz="2400" b="1"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B434C11-81CA-4242-825A-DD9A6DCB4AF3}"/>
              </a:ext>
            </a:extLst>
          </p:cNvPr>
          <p:cNvSpPr>
            <a:spLocks noGrp="1" noChangeArrowheads="1"/>
          </p:cNvSpPr>
          <p:nvPr>
            <p:ph type="title"/>
          </p:nvPr>
        </p:nvSpPr>
        <p:spPr>
          <a:xfrm>
            <a:off x="1640156" y="639876"/>
            <a:ext cx="8911687" cy="1280890"/>
          </a:xfrm>
        </p:spPr>
        <p:txBody>
          <a:bodyPr/>
          <a:lstStyle/>
          <a:p>
            <a:pPr eaLnBrk="1" hangingPunct="1"/>
            <a:r>
              <a:rPr lang="it-IT" altLang="it-IT" sz="3400" b="1" dirty="0">
                <a:solidFill>
                  <a:schemeClr val="accent2"/>
                </a:solidFill>
              </a:rPr>
              <a:t>Si compone di</a:t>
            </a:r>
          </a:p>
        </p:txBody>
      </p:sp>
    </p:spTree>
    <p:extLst>
      <p:ext uri="{BB962C8B-B14F-4D97-AF65-F5344CB8AC3E}">
        <p14:creationId xmlns:p14="http://schemas.microsoft.com/office/powerpoint/2010/main" val="302338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DEC79C9-9964-460D-A6E5-322EF6314CFB}"/>
              </a:ext>
            </a:extLst>
          </p:cNvPr>
          <p:cNvSpPr>
            <a:spLocks noGrp="1" noChangeArrowheads="1"/>
          </p:cNvSpPr>
          <p:nvPr>
            <p:ph idx="1"/>
          </p:nvPr>
        </p:nvSpPr>
        <p:spPr>
          <a:xfrm>
            <a:off x="2090738" y="1655380"/>
            <a:ext cx="8219910" cy="4364422"/>
          </a:xfrm>
        </p:spPr>
        <p:txBody>
          <a:bodyPr>
            <a:normAutofit fontScale="77500" lnSpcReduction="20000"/>
          </a:bodyPr>
          <a:lstStyle/>
          <a:p>
            <a:pPr algn="ctr" eaLnBrk="1" hangingPunct="1">
              <a:buFont typeface="Wingdings" panose="05000000000000000000" pitchFamily="2" charset="2"/>
              <a:buNone/>
            </a:pPr>
            <a:endParaRPr lang="it-IT" altLang="it-IT" sz="1900" b="1" dirty="0">
              <a:solidFill>
                <a:schemeClr val="accent2"/>
              </a:solidFill>
            </a:endParaRPr>
          </a:p>
          <a:p>
            <a:pPr algn="ctr" eaLnBrk="1" hangingPunct="1">
              <a:buFont typeface="Wingdings" panose="05000000000000000000" pitchFamily="2" charset="2"/>
              <a:buNone/>
            </a:pPr>
            <a:r>
              <a:rPr lang="it-IT" altLang="it-IT" sz="3100" b="1" dirty="0">
                <a:solidFill>
                  <a:schemeClr val="tx1">
                    <a:lumMod val="95000"/>
                    <a:lumOff val="5000"/>
                  </a:schemeClr>
                </a:solidFill>
              </a:rPr>
              <a:t>Predisposta da DSGA entro il 15 marzo</a:t>
            </a:r>
          </a:p>
          <a:p>
            <a:pPr algn="ctr" eaLnBrk="1" hangingPunct="1">
              <a:buFont typeface="Wingdings" panose="05000000000000000000" pitchFamily="2" charset="2"/>
              <a:buNone/>
            </a:pPr>
            <a:r>
              <a:rPr lang="it-IT" altLang="it-IT" sz="3100" b="1" dirty="0">
                <a:solidFill>
                  <a:schemeClr val="tx1">
                    <a:lumMod val="95000"/>
                    <a:lumOff val="5000"/>
                  </a:schemeClr>
                </a:solidFill>
              </a:rPr>
              <a:t>Parere Revisori entro il 15 aprile</a:t>
            </a:r>
          </a:p>
          <a:p>
            <a:pPr algn="ctr" eaLnBrk="1" hangingPunct="1">
              <a:buFont typeface="Wingdings" panose="05000000000000000000" pitchFamily="2" charset="2"/>
              <a:buNone/>
            </a:pPr>
            <a:r>
              <a:rPr lang="it-IT" altLang="it-IT" sz="3100" b="1" dirty="0">
                <a:solidFill>
                  <a:schemeClr val="tx1">
                    <a:lumMod val="95000"/>
                    <a:lumOff val="5000"/>
                  </a:schemeClr>
                </a:solidFill>
              </a:rPr>
              <a:t>Approvazione del Consiglio di Istituto entro il 30 Aprile </a:t>
            </a:r>
          </a:p>
          <a:p>
            <a:pPr algn="ctr" eaLnBrk="1" hangingPunct="1">
              <a:buFont typeface="Wingdings" panose="05000000000000000000" pitchFamily="2" charset="2"/>
              <a:buNone/>
            </a:pPr>
            <a:r>
              <a:rPr lang="it-IT" altLang="it-IT" sz="3100" b="1" dirty="0">
                <a:solidFill>
                  <a:schemeClr val="tx1">
                    <a:lumMod val="95000"/>
                    <a:lumOff val="5000"/>
                  </a:schemeClr>
                </a:solidFill>
              </a:rPr>
              <a:t>Entro 10 giorni dalla mancata approvazione nomina del Commissario ad acta (delibera in 15 giorni)</a:t>
            </a:r>
          </a:p>
          <a:p>
            <a:pPr algn="ctr" eaLnBrk="1" hangingPunct="1">
              <a:buFont typeface="Wingdings" panose="05000000000000000000" pitchFamily="2" charset="2"/>
              <a:buNone/>
            </a:pPr>
            <a:r>
              <a:rPr lang="it-IT" altLang="it-IT" sz="3100" b="1" dirty="0">
                <a:solidFill>
                  <a:schemeClr val="tx1">
                    <a:lumMod val="95000"/>
                    <a:lumOff val="5000"/>
                  </a:schemeClr>
                </a:solidFill>
              </a:rPr>
              <a:t>Entro 15 giorni dall’approvazione il Conto viene pubblicato sul sito dell’Istituto e sul portale «Scuola in chiaro»</a:t>
            </a:r>
          </a:p>
          <a:p>
            <a:pPr algn="ctr" eaLnBrk="1" hangingPunct="1">
              <a:buFont typeface="Wingdings" panose="05000000000000000000" pitchFamily="2" charset="2"/>
              <a:buNone/>
            </a:pPr>
            <a:endParaRPr lang="it-IT" altLang="it-IT" b="1" dirty="0">
              <a:solidFill>
                <a:schemeClr val="accent2"/>
              </a:solidFill>
            </a:endParaRPr>
          </a:p>
          <a:p>
            <a:pPr algn="ctr" eaLnBrk="1" hangingPunct="1">
              <a:buFont typeface="Wingdings" panose="05000000000000000000" pitchFamily="2" charset="2"/>
              <a:buNone/>
            </a:pPr>
            <a:r>
              <a:rPr lang="it-IT" altLang="it-IT" sz="2400" b="1" dirty="0"/>
              <a:t>(il bilancio si era chiuso a dicembre)</a:t>
            </a:r>
          </a:p>
        </p:txBody>
      </p:sp>
      <p:sp>
        <p:nvSpPr>
          <p:cNvPr id="62467" name="Rectangle 3">
            <a:extLst>
              <a:ext uri="{FF2B5EF4-FFF2-40B4-BE49-F238E27FC236}">
                <a16:creationId xmlns:a16="http://schemas.microsoft.com/office/drawing/2014/main" id="{95B6297C-0955-4957-8B95-64E54B357390}"/>
              </a:ext>
            </a:extLst>
          </p:cNvPr>
          <p:cNvSpPr>
            <a:spLocks noChangeArrowheads="1"/>
          </p:cNvSpPr>
          <p:nvPr/>
        </p:nvSpPr>
        <p:spPr bwMode="auto">
          <a:xfrm>
            <a:off x="2063750" y="692150"/>
            <a:ext cx="7760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it-IT" altLang="it-IT" sz="3600" b="1" dirty="0">
                <a:solidFill>
                  <a:schemeClr val="accent2"/>
                </a:solidFill>
              </a:rPr>
              <a:t>Tempistica del Conto Consuntivo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C902507-5C73-4E90-AA5B-8BEF98BFDCCF}"/>
              </a:ext>
            </a:extLst>
          </p:cNvPr>
          <p:cNvSpPr>
            <a:spLocks noGrp="1" noChangeArrowheads="1"/>
          </p:cNvSpPr>
          <p:nvPr>
            <p:ph type="title"/>
          </p:nvPr>
        </p:nvSpPr>
        <p:spPr/>
        <p:txBody>
          <a:bodyPr rtlCol="0">
            <a:normAutofit/>
          </a:bodyPr>
          <a:lstStyle/>
          <a:p>
            <a:pPr defTabSz="447908">
              <a:lnSpc>
                <a:spcPct val="90000"/>
              </a:lnSpc>
              <a:defRPr/>
            </a:pPr>
            <a:br>
              <a:rPr lang="it-IT" altLang="it-IT">
                <a:solidFill>
                  <a:srgbClr val="262626"/>
                </a:solidFill>
              </a:rPr>
            </a:br>
            <a:r>
              <a:rPr lang="it-IT" altLang="it-IT" b="1">
                <a:solidFill>
                  <a:srgbClr val="262626"/>
                </a:solidFill>
                <a:latin typeface="Tahoma" panose="020B0604030504040204" pitchFamily="34" charset="0"/>
                <a:ea typeface="Tahoma" panose="020B0604030504040204" pitchFamily="34" charset="0"/>
                <a:cs typeface="Tahoma" panose="020B0604030504040204" pitchFamily="34" charset="0"/>
              </a:rPr>
              <a:t>Aiuto? </a:t>
            </a:r>
          </a:p>
        </p:txBody>
      </p:sp>
      <p:sp>
        <p:nvSpPr>
          <p:cNvPr id="38915" name="Rectangle 3">
            <a:extLst>
              <a:ext uri="{FF2B5EF4-FFF2-40B4-BE49-F238E27FC236}">
                <a16:creationId xmlns:a16="http://schemas.microsoft.com/office/drawing/2014/main" id="{D39B8B56-E67A-46FB-82C7-D1D54DAA40E1}"/>
              </a:ext>
            </a:extLst>
          </p:cNvPr>
          <p:cNvSpPr>
            <a:spLocks noGrp="1" noChangeArrowheads="1"/>
          </p:cNvSpPr>
          <p:nvPr>
            <p:ph idx="1"/>
          </p:nvPr>
        </p:nvSpPr>
        <p:spPr>
          <a:xfrm>
            <a:off x="999460" y="1977656"/>
            <a:ext cx="7085566" cy="4146697"/>
          </a:xfrm>
        </p:spPr>
        <p:txBody>
          <a:bodyPr rtlCol="0">
            <a:normAutofit/>
          </a:bodyPr>
          <a:lstStyle/>
          <a:p>
            <a:pPr marL="279942" indent="-279942" defTabSz="447908">
              <a:lnSpc>
                <a:spcPct val="90000"/>
              </a:lnSpc>
              <a:spcBef>
                <a:spcPts val="980"/>
              </a:spcBef>
              <a:spcAft>
                <a:spcPts val="588"/>
              </a:spcAft>
              <a:buNone/>
              <a:defRPr/>
            </a:pPr>
            <a:endParaRPr lang="it-IT" altLang="it-IT" sz="1100" dirty="0">
              <a:solidFill>
                <a:srgbClr val="262626"/>
              </a:solidFill>
            </a:endParaRPr>
          </a:p>
          <a:p>
            <a:pPr marL="0" indent="0" defTabSz="447908">
              <a:lnSpc>
                <a:spcPct val="90000"/>
              </a:lnSpc>
              <a:spcBef>
                <a:spcPts val="980"/>
              </a:spcBef>
              <a:spcAft>
                <a:spcPts val="588"/>
              </a:spcAft>
              <a:buNone/>
              <a:defRPr/>
            </a:pPr>
            <a:endParaRPr lang="it-IT" altLang="it-IT" sz="1100" dirty="0">
              <a:solidFill>
                <a:srgbClr val="262626"/>
              </a:solidFill>
            </a:endParaRPr>
          </a:p>
          <a:p>
            <a:pPr marL="457200" lvl="1" indent="0" defTabSz="447908">
              <a:lnSpc>
                <a:spcPct val="90000"/>
              </a:lnSpc>
              <a:spcBef>
                <a:spcPts val="980"/>
              </a:spcBef>
              <a:spcAft>
                <a:spcPts val="588"/>
              </a:spcAft>
              <a:buNone/>
              <a:defRPr/>
            </a:pPr>
            <a:r>
              <a:rPr lang="it-IT" altLang="it-IT" sz="2400" dirty="0">
                <a:solidFill>
                  <a:srgbClr val="262626"/>
                </a:solidFill>
                <a:latin typeface="Tahoma" panose="020B0604030504040204" pitchFamily="34" charset="0"/>
                <a:ea typeface="Tahoma" panose="020B0604030504040204" pitchFamily="34" charset="0"/>
                <a:cs typeface="Tahoma" panose="020B0604030504040204" pitchFamily="34" charset="0"/>
              </a:rPr>
              <a:t>MAIL                  </a:t>
            </a:r>
            <a:r>
              <a:rPr lang="it-IT" altLang="it-IT" sz="2400" b="1" dirty="0">
                <a:solidFill>
                  <a:srgbClr val="262626"/>
                </a:solidFill>
                <a:latin typeface="Tahoma" panose="020B0604030504040204" pitchFamily="34" charset="0"/>
                <a:ea typeface="Tahoma" panose="020B0604030504040204" pitchFamily="34" charset="0"/>
                <a:cs typeface="Tahoma" panose="020B0604030504040204" pitchFamily="34" charset="0"/>
              </a:rPr>
              <a:t>segreteria@coorcoge.bergamo.it</a:t>
            </a:r>
          </a:p>
          <a:p>
            <a:pPr marL="457200" lvl="1" indent="0" defTabSz="447908">
              <a:lnSpc>
                <a:spcPct val="90000"/>
              </a:lnSpc>
              <a:spcBef>
                <a:spcPts val="980"/>
              </a:spcBef>
              <a:spcAft>
                <a:spcPts val="588"/>
              </a:spcAft>
              <a:buNone/>
              <a:defRPr/>
            </a:pPr>
            <a:r>
              <a:rPr lang="it-IT" altLang="it-IT" sz="2400" b="1" dirty="0">
                <a:solidFill>
                  <a:srgbClr val="262626"/>
                </a:solidFill>
                <a:latin typeface="Tahoma" panose="020B0604030504040204" pitchFamily="34" charset="0"/>
                <a:ea typeface="Tahoma" panose="020B0604030504040204" pitchFamily="34" charset="0"/>
                <a:cs typeface="Tahoma" panose="020B0604030504040204" pitchFamily="34" charset="0"/>
              </a:rPr>
              <a:t>caos.bg.it@gmail.com</a:t>
            </a:r>
          </a:p>
          <a:p>
            <a:pPr marL="279942" indent="-279942" defTabSz="447908">
              <a:lnSpc>
                <a:spcPct val="90000"/>
              </a:lnSpc>
              <a:spcBef>
                <a:spcPts val="980"/>
              </a:spcBef>
              <a:spcAft>
                <a:spcPts val="588"/>
              </a:spcAft>
              <a:buFont typeface="Arial"/>
              <a:buChar char="•"/>
              <a:defRPr/>
            </a:pPr>
            <a:endParaRPr lang="it-IT" altLang="it-IT"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279942" indent="-279942" defTabSz="447908">
              <a:lnSpc>
                <a:spcPct val="90000"/>
              </a:lnSpc>
              <a:spcBef>
                <a:spcPts val="980"/>
              </a:spcBef>
              <a:spcAft>
                <a:spcPts val="588"/>
              </a:spcAft>
              <a:buFont typeface="Arial"/>
              <a:buChar char="•"/>
              <a:defRPr/>
            </a:pPr>
            <a:r>
              <a:rPr lang="it-IT" altLang="it-IT" dirty="0">
                <a:solidFill>
                  <a:srgbClr val="262626"/>
                </a:solidFill>
                <a:latin typeface="Tahoma" panose="020B0604030504040204" pitchFamily="34" charset="0"/>
                <a:ea typeface="Tahoma" panose="020B0604030504040204" pitchFamily="34" charset="0"/>
                <a:cs typeface="Tahoma" panose="020B0604030504040204" pitchFamily="34" charset="0"/>
              </a:rPr>
              <a:t>SCUOLA IN CHIARO </a:t>
            </a:r>
            <a:r>
              <a:rPr lang="it-IT" altLang="it-IT" b="1" dirty="0">
                <a:solidFill>
                  <a:srgbClr val="262626"/>
                </a:solidFill>
                <a:latin typeface="Tahoma" panose="020B0604030504040204" pitchFamily="34" charset="0"/>
                <a:ea typeface="Tahoma" panose="020B0604030504040204" pitchFamily="34" charset="0"/>
                <a:cs typeface="Tahoma" panose="020B0604030504040204" pitchFamily="34" charset="0"/>
              </a:rPr>
              <a:t>https://cercalatuascuola.istruzione.it/cercalatuascuola/</a:t>
            </a:r>
          </a:p>
          <a:p>
            <a:pPr marL="279942" indent="-279942" defTabSz="447908">
              <a:lnSpc>
                <a:spcPct val="90000"/>
              </a:lnSpc>
              <a:spcBef>
                <a:spcPts val="980"/>
              </a:spcBef>
              <a:spcAft>
                <a:spcPts val="588"/>
              </a:spcAft>
              <a:buFont typeface="Arial"/>
              <a:buChar char="•"/>
              <a:defRPr/>
            </a:pPr>
            <a:endParaRPr lang="it-IT" altLang="it-IT" sz="1100" dirty="0">
              <a:solidFill>
                <a:srgbClr val="262626"/>
              </a:solidFill>
            </a:endParaRPr>
          </a:p>
        </p:txBody>
      </p:sp>
      <p:pic>
        <p:nvPicPr>
          <p:cNvPr id="2" name="Immagine 1">
            <a:extLst>
              <a:ext uri="{FF2B5EF4-FFF2-40B4-BE49-F238E27FC236}">
                <a16:creationId xmlns:a16="http://schemas.microsoft.com/office/drawing/2014/main" id="{9D018F7B-F276-4485-B1A2-5AC8237170F1}"/>
              </a:ext>
            </a:extLst>
          </p:cNvPr>
          <p:cNvPicPr>
            <a:picLocks noChangeAspect="1"/>
          </p:cNvPicPr>
          <p:nvPr/>
        </p:nvPicPr>
        <p:blipFill>
          <a:blip r:embed="rId4"/>
          <a:stretch>
            <a:fillRect/>
          </a:stretch>
        </p:blipFill>
        <p:spPr>
          <a:xfrm>
            <a:off x="8452812" y="3136140"/>
            <a:ext cx="2739728" cy="2739728"/>
          </a:xfrm>
          <a:prstGeom prst="rect">
            <a:avLst/>
          </a:prstGeom>
          <a:ln w="57150" cmpd="thickThin">
            <a:solidFill>
              <a:srgbClr val="7F7F7F"/>
            </a:solidFill>
            <a:miter lim="800000"/>
          </a:ln>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C6B670B-B1E7-4932-B4E5-B151F0ADB063}"/>
              </a:ext>
            </a:extLst>
          </p:cNvPr>
          <p:cNvPicPr>
            <a:picLocks noChangeAspect="1"/>
          </p:cNvPicPr>
          <p:nvPr/>
        </p:nvPicPr>
        <p:blipFill>
          <a:blip r:embed="rId3"/>
          <a:stretch>
            <a:fillRect/>
          </a:stretch>
        </p:blipFill>
        <p:spPr>
          <a:xfrm>
            <a:off x="1295403" y="2020493"/>
            <a:ext cx="4800597" cy="3896410"/>
          </a:xfrm>
          <a:prstGeom prst="rect">
            <a:avLst/>
          </a:prstGeom>
        </p:spPr>
      </p:pic>
      <p:pic>
        <p:nvPicPr>
          <p:cNvPr id="7" name="Picture 4" descr="ANd9GcRrmqBHpgjHVVTK9nEWyZXqlxzTaFsVdclGxlfWkCAegYxlQIKLbA">
            <a:extLst>
              <a:ext uri="{FF2B5EF4-FFF2-40B4-BE49-F238E27FC236}">
                <a16:creationId xmlns:a16="http://schemas.microsoft.com/office/drawing/2014/main" id="{A28EF0FD-F364-4A7D-9264-219DE5974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660179"/>
            <a:ext cx="10134600" cy="529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5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0F1EC2CB-393F-46C8-92D8-CA7B4814094E}"/>
              </a:ext>
            </a:extLst>
          </p:cNvPr>
          <p:cNvSpPr txBox="1">
            <a:spLocks noChangeArrowheads="1"/>
          </p:cNvSpPr>
          <p:nvPr/>
        </p:nvSpPr>
        <p:spPr bwMode="auto">
          <a:xfrm>
            <a:off x="657032" y="1570805"/>
            <a:ext cx="11534967" cy="45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40" tIns="45173" rIns="90340" bIns="45173">
            <a:spAutoFit/>
          </a:bodyPr>
          <a:lstStyle>
            <a:lvl1pPr marL="361950" indent="-3619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it-IT" altLang="it-IT" sz="778" dirty="0">
              <a:solidFill>
                <a:srgbClr val="000000"/>
              </a:solidFill>
              <a:latin typeface="Arial" panose="020B0604020202020204" pitchFamily="34" charset="0"/>
            </a:endParaRP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Convoca e presiede il Consiglio di Istituto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Definisce </a:t>
            </a:r>
            <a:r>
              <a:rPr lang="it-IT" altLang="it-IT" sz="2800" dirty="0">
                <a:solidFill>
                  <a:srgbClr val="FF0000"/>
                </a:solidFill>
                <a:latin typeface="Tahoma" panose="020B0604030504040204" pitchFamily="34" charset="0"/>
                <a:cs typeface="Tahoma" panose="020B0604030504040204" pitchFamily="34" charset="0"/>
              </a:rPr>
              <a:t>l’ordine del giorno </a:t>
            </a:r>
            <a:r>
              <a:rPr lang="it-IT" altLang="it-IT" sz="2800" dirty="0">
                <a:solidFill>
                  <a:srgbClr val="404040"/>
                </a:solidFill>
                <a:latin typeface="Tahoma" panose="020B0604030504040204" pitchFamily="34" charset="0"/>
                <a:cs typeface="Tahoma" panose="020B0604030504040204" pitchFamily="34" charset="0"/>
              </a:rPr>
              <a:t>(input dalla Giunta , dal DS,…) </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Garantisce la democrazia del Consiglio di Istituto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Mette ai voti le delibere, quando ritenga tutti abbiano elementi sufficienti per decidere</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Nomina il segretario, firma il verbale approvato</a:t>
            </a:r>
          </a:p>
          <a:p>
            <a:pPr eaLnBrk="1" hangingPunct="1">
              <a:spcBef>
                <a:spcPct val="50000"/>
              </a:spcBef>
              <a:buFontTx/>
              <a:buChar char="•"/>
            </a:pPr>
            <a:r>
              <a:rPr lang="it-IT" altLang="it-IT" sz="2800" dirty="0">
                <a:solidFill>
                  <a:srgbClr val="404040"/>
                </a:solidFill>
                <a:latin typeface="Tahoma" panose="020B0604030504040204" pitchFamily="34" charset="0"/>
                <a:cs typeface="Tahoma" panose="020B0604030504040204" pitchFamily="34" charset="0"/>
              </a:rPr>
              <a:t>Firma il Programma Annuale e il Conto Consuntivo</a:t>
            </a:r>
          </a:p>
        </p:txBody>
      </p:sp>
      <p:sp>
        <p:nvSpPr>
          <p:cNvPr id="59395" name="Rectangle 3">
            <a:extLst>
              <a:ext uri="{FF2B5EF4-FFF2-40B4-BE49-F238E27FC236}">
                <a16:creationId xmlns:a16="http://schemas.microsoft.com/office/drawing/2014/main" id="{3E910B03-62FD-41A4-8FE0-5F2CABA696E1}"/>
              </a:ext>
            </a:extLst>
          </p:cNvPr>
          <p:cNvSpPr>
            <a:spLocks noChangeArrowheads="1"/>
          </p:cNvSpPr>
          <p:nvPr/>
        </p:nvSpPr>
        <p:spPr bwMode="auto">
          <a:xfrm>
            <a:off x="1807535" y="325543"/>
            <a:ext cx="7866351" cy="1245262"/>
          </a:xfrm>
          <a:prstGeom prst="rect">
            <a:avLst/>
          </a:prstGeom>
          <a:noFill/>
          <a:ln>
            <a:noFill/>
          </a:ln>
        </p:spPr>
        <p:txBody>
          <a:bodyPr wrap="square"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a:defRPr/>
            </a:pPr>
            <a:br>
              <a:rPr lang="it-IT" altLang="it-IT" sz="3499" dirty="0">
                <a:solidFill>
                  <a:srgbClr val="505046"/>
                </a:solidFill>
                <a:latin typeface="Tahoma" panose="020B0604030504040204" pitchFamily="34" charset="0"/>
              </a:rPr>
            </a:br>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         IL PRESIDENTE DEL CDI</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8D0A4B8-712D-42F2-9547-3A313925CC75}"/>
              </a:ext>
            </a:extLst>
          </p:cNvPr>
          <p:cNvSpPr txBox="1">
            <a:spLocks noChangeArrowheads="1"/>
          </p:cNvSpPr>
          <p:nvPr/>
        </p:nvSpPr>
        <p:spPr bwMode="auto">
          <a:xfrm>
            <a:off x="1946417" y="944228"/>
            <a:ext cx="7476686" cy="706781"/>
          </a:xfrm>
          <a:prstGeom prst="rect">
            <a:avLst/>
          </a:prstGeom>
          <a:noFill/>
          <a:ln>
            <a:noFill/>
          </a:ln>
        </p:spPr>
        <p:txBody>
          <a:bodyPr lIns="90340" tIns="45173" rIns="90340" bIns="45173">
            <a:spAutoFit/>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a:spcBef>
                <a:spcPct val="50000"/>
              </a:spcBef>
              <a:defRPr/>
            </a:pPr>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LA GIUNTA</a:t>
            </a:r>
          </a:p>
        </p:txBody>
      </p:sp>
      <p:sp>
        <p:nvSpPr>
          <p:cNvPr id="61443" name="Rectangle 5">
            <a:extLst>
              <a:ext uri="{FF2B5EF4-FFF2-40B4-BE49-F238E27FC236}">
                <a16:creationId xmlns:a16="http://schemas.microsoft.com/office/drawing/2014/main" id="{3EA40086-9BD0-4DFC-A083-3F8B59673B6D}"/>
              </a:ext>
            </a:extLst>
          </p:cNvPr>
          <p:cNvSpPr>
            <a:spLocks noChangeArrowheads="1"/>
          </p:cNvSpPr>
          <p:nvPr/>
        </p:nvSpPr>
        <p:spPr bwMode="auto">
          <a:xfrm>
            <a:off x="490355" y="2410691"/>
            <a:ext cx="5605645" cy="350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0" tIns="45173" rIns="90340" bIns="45173"/>
          <a:lstStyle>
            <a:lvl1pPr marL="349250" indent="-349250"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1 Docente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1 ATA</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2 Genitori </a:t>
            </a:r>
            <a:br>
              <a:rPr lang="it-IT" altLang="it-IT" sz="2400" b="1" dirty="0">
                <a:solidFill>
                  <a:srgbClr val="404040"/>
                </a:solidFill>
                <a:latin typeface="Tahoma" panose="020B0604030504040204" pitchFamily="34" charset="0"/>
                <a:cs typeface="Tahoma" panose="020B0604030504040204" pitchFamily="34" charset="0"/>
              </a:rPr>
            </a:br>
            <a:r>
              <a:rPr lang="it-IT" altLang="it-IT" sz="2400" b="1" dirty="0">
                <a:solidFill>
                  <a:srgbClr val="404040"/>
                </a:solidFill>
                <a:latin typeface="Tahoma" panose="020B0604030504040204" pitchFamily="34" charset="0"/>
                <a:cs typeface="Tahoma" panose="020B0604030504040204" pitchFamily="34" charset="0"/>
              </a:rPr>
              <a:t>(o 1 genitore e 1 studente)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Dirigente scolastico che ne è il Presidente</a:t>
            </a:r>
          </a:p>
          <a:p>
            <a:pPr eaLnBrk="1" hangingPunct="1">
              <a:lnSpc>
                <a:spcPct val="70000"/>
              </a:lnSpc>
              <a:spcBef>
                <a:spcPct val="50000"/>
              </a:spcBef>
              <a:buFont typeface="Wingdings" panose="05000000000000000000" pitchFamily="2" charset="2"/>
              <a:buChar char="ü"/>
            </a:pPr>
            <a:r>
              <a:rPr lang="it-IT" altLang="it-IT" sz="2400" b="1" dirty="0">
                <a:solidFill>
                  <a:srgbClr val="404040"/>
                </a:solidFill>
                <a:latin typeface="Tahoma" panose="020B0604030504040204" pitchFamily="34" charset="0"/>
                <a:cs typeface="Tahoma" panose="020B0604030504040204" pitchFamily="34" charset="0"/>
              </a:rPr>
              <a:t>DGSA </a:t>
            </a:r>
            <a:br>
              <a:rPr lang="it-IT" altLang="it-IT" sz="2400" b="1" dirty="0">
                <a:solidFill>
                  <a:srgbClr val="404040"/>
                </a:solidFill>
                <a:latin typeface="Tahoma" panose="020B0604030504040204" pitchFamily="34" charset="0"/>
                <a:cs typeface="Tahoma" panose="020B0604030504040204" pitchFamily="34" charset="0"/>
              </a:rPr>
            </a:br>
            <a:r>
              <a:rPr lang="it-IT" altLang="it-IT" sz="2400" b="1" dirty="0">
                <a:solidFill>
                  <a:srgbClr val="404040"/>
                </a:solidFill>
                <a:latin typeface="Tahoma" panose="020B0604030504040204" pitchFamily="34" charset="0"/>
                <a:cs typeface="Tahoma" panose="020B0604030504040204" pitchFamily="34" charset="0"/>
              </a:rPr>
              <a:t>(Direttore Generale Servizi Amministrativi)</a:t>
            </a:r>
          </a:p>
          <a:p>
            <a:pPr eaLnBrk="1" hangingPunct="1">
              <a:lnSpc>
                <a:spcPct val="80000"/>
              </a:lnSpc>
              <a:spcBef>
                <a:spcPct val="20000"/>
              </a:spcBef>
              <a:buClr>
                <a:schemeClr val="folHlink"/>
              </a:buClr>
              <a:buSzPct val="60000"/>
              <a:buFont typeface="Wingdings" panose="05000000000000000000" pitchFamily="2" charset="2"/>
              <a:buChar char="n"/>
            </a:pPr>
            <a:endParaRPr lang="it-IT" altLang="it-IT" sz="2721" dirty="0">
              <a:latin typeface="Tahoma" panose="020B0604030504040204" pitchFamily="34" charset="0"/>
            </a:endParaRPr>
          </a:p>
        </p:txBody>
      </p:sp>
      <p:sp>
        <p:nvSpPr>
          <p:cNvPr id="61444" name="Rectangle 6">
            <a:extLst>
              <a:ext uri="{FF2B5EF4-FFF2-40B4-BE49-F238E27FC236}">
                <a16:creationId xmlns:a16="http://schemas.microsoft.com/office/drawing/2014/main" id="{B637BBB3-6DCC-40C6-AE1D-95EA86337CBE}"/>
              </a:ext>
            </a:extLst>
          </p:cNvPr>
          <p:cNvSpPr>
            <a:spLocks noChangeArrowheads="1"/>
          </p:cNvSpPr>
          <p:nvPr/>
        </p:nvSpPr>
        <p:spPr bwMode="auto">
          <a:xfrm>
            <a:off x="6096000" y="1651010"/>
            <a:ext cx="4961860" cy="4262762"/>
          </a:xfrm>
          <a:prstGeom prst="rect">
            <a:avLst/>
          </a:prstGeom>
          <a:solidFill>
            <a:srgbClr val="CCFFFF"/>
          </a:solidFill>
          <a:ln w="22225" cap="rnd">
            <a:solidFill>
              <a:srgbClr val="3366FF"/>
            </a:solidFill>
            <a:prstDash val="sysDot"/>
            <a:miter lim="800000"/>
            <a:headEnd/>
            <a:tailEnd/>
          </a:ln>
        </p:spPr>
        <p:txBody>
          <a:bodyPr lIns="90340" tIns="45173" rIns="90340" bIns="45173"/>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027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027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0275"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it-IT" altLang="it-IT" sz="4000" dirty="0">
              <a:solidFill>
                <a:schemeClr val="bg1"/>
              </a:solidFill>
              <a:latin typeface="Tahoma" panose="020B0604030504040204" pitchFamily="34" charset="0"/>
            </a:endParaRPr>
          </a:p>
          <a:p>
            <a:pPr algn="ctr" eaLnBrk="1" hangingPunct="1"/>
            <a:r>
              <a:rPr lang="it-IT" altLang="it-IT" sz="4000" dirty="0">
                <a:solidFill>
                  <a:schemeClr val="bg1"/>
                </a:solidFill>
                <a:latin typeface="Tahoma" panose="020B0604030504040204" pitchFamily="34" charset="0"/>
              </a:rPr>
              <a:t>Prepara i punti </a:t>
            </a:r>
          </a:p>
          <a:p>
            <a:pPr algn="ctr" eaLnBrk="1" hangingPunct="1"/>
            <a:r>
              <a:rPr lang="it-IT" altLang="it-IT" sz="4000" dirty="0">
                <a:solidFill>
                  <a:schemeClr val="bg1"/>
                </a:solidFill>
                <a:latin typeface="Tahoma" panose="020B0604030504040204" pitchFamily="34" charset="0"/>
              </a:rPr>
              <a:t>da discutere in CDI e la documentazione.</a:t>
            </a:r>
          </a:p>
          <a:p>
            <a:pPr algn="ctr" eaLnBrk="1" hangingPunct="1"/>
            <a:r>
              <a:rPr lang="it-IT" altLang="it-IT" sz="4000" dirty="0">
                <a:solidFill>
                  <a:schemeClr val="bg1"/>
                </a:solidFill>
                <a:latin typeface="Tahoma" panose="020B0604030504040204" pitchFamily="34" charset="0"/>
              </a:rPr>
              <a:t>È convocata dal dirigente</a:t>
            </a:r>
          </a:p>
          <a:p>
            <a:pPr algn="ctr" eaLnBrk="1" hangingPunct="1"/>
            <a:endParaRPr lang="it-IT" altLang="it-IT" sz="2333" dirty="0">
              <a:solidFill>
                <a:schemeClr val="bg1"/>
              </a:solidFill>
              <a:latin typeface="Tahoma" panose="020B0604030504040204" pitchFamily="34" charset="0"/>
            </a:endParaRPr>
          </a:p>
          <a:p>
            <a:pPr algn="ctr" eaLnBrk="1" hangingPunct="1"/>
            <a:endParaRPr lang="it-IT" altLang="it-IT" sz="1458" dirty="0">
              <a:solidFill>
                <a:schemeClr val="bg1"/>
              </a:solidFill>
              <a:latin typeface="Tahoma" panose="020B060403050404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3490" name="Rettangolo 1">
            <a:extLst>
              <a:ext uri="{FF2B5EF4-FFF2-40B4-BE49-F238E27FC236}">
                <a16:creationId xmlns:a16="http://schemas.microsoft.com/office/drawing/2014/main" id="{18A8F218-1F60-4ED2-B787-CD80CE59F488}"/>
              </a:ext>
            </a:extLst>
          </p:cNvPr>
          <p:cNvSpPr>
            <a:spLocks noChangeArrowheads="1"/>
          </p:cNvSpPr>
          <p:nvPr/>
        </p:nvSpPr>
        <p:spPr bwMode="auto">
          <a:xfrm>
            <a:off x="955964" y="602673"/>
            <a:ext cx="10681856" cy="5816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it-IT" altLang="it-IT" sz="4000" b="1" dirty="0">
                <a:solidFill>
                  <a:schemeClr val="bg1"/>
                </a:solidFill>
                <a:latin typeface="Tahoma" panose="020B0604030504040204" pitchFamily="34" charset="0"/>
                <a:ea typeface="Tahoma" panose="020B0604030504040204" pitchFamily="34" charset="0"/>
                <a:cs typeface="Tahoma" panose="020B0604030504040204" pitchFamily="34" charset="0"/>
              </a:rPr>
              <a:t>Prima Convocazione del Consiglio di Istituto </a:t>
            </a:r>
            <a:r>
              <a:rPr lang="it-IT" altLang="it-IT" sz="2400" b="1" dirty="0">
                <a:solidFill>
                  <a:schemeClr val="bg1"/>
                </a:solidFill>
                <a:latin typeface="Tahoma" panose="020B0604030504040204" pitchFamily="34" charset="0"/>
                <a:ea typeface="Tahoma" panose="020B0604030504040204" pitchFamily="34" charset="0"/>
                <a:cs typeface="Tahoma" panose="020B0604030504040204" pitchFamily="34" charset="0"/>
              </a:rPr>
              <a:t>(entro 20 giorni dalla proclamazione degli eletti)</a:t>
            </a:r>
          </a:p>
          <a:p>
            <a:pPr eaLnBrk="1" hangingPunct="1"/>
            <a:endParaRPr lang="it-IT" altLang="it-IT"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Si informano le SS. LL. che il Primo Consiglio di Istituto è convocato </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in data …alle ore ….nella sede di …………………………, per discutere i seguenti punti all’ordine del giorno:</a:t>
            </a:r>
          </a:p>
          <a:p>
            <a:pPr eaLnBrk="1" hangingPunct="1"/>
            <a:endParaRPr lang="it-IT" alt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Insediamento del Consiglio di Istituto;</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Elezione del Presidente;</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Elezione del Vice – Presidente (non obbligatoria);</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Nomina del Segretario;</a:t>
            </a:r>
          </a:p>
          <a:p>
            <a:pPr eaLnBrk="1" hangingPunct="1"/>
            <a:r>
              <a:rPr lang="it-IT" altLang="it-IT" sz="2800" dirty="0">
                <a:solidFill>
                  <a:schemeClr val="bg1"/>
                </a:solidFill>
                <a:latin typeface="Tahoma" panose="020B0604030504040204" pitchFamily="34" charset="0"/>
                <a:ea typeface="Tahoma" panose="020B0604030504040204" pitchFamily="34" charset="0"/>
                <a:cs typeface="Tahoma" panose="020B0604030504040204" pitchFamily="34" charset="0"/>
              </a:rPr>
              <a:t> Elezioni della Giunta Esecutiva. </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1A17C566-E034-47FD-9002-73AB29D86C51}"/>
              </a:ext>
            </a:extLst>
          </p:cNvPr>
          <p:cNvSpPr>
            <a:spLocks noGrp="1" noChangeArrowheads="1"/>
          </p:cNvSpPr>
          <p:nvPr>
            <p:ph type="title"/>
          </p:nvPr>
        </p:nvSpPr>
        <p:spPr>
          <a:xfrm>
            <a:off x="3522515" y="624858"/>
            <a:ext cx="6455314" cy="1280571"/>
          </a:xfrm>
        </p:spPr>
        <p:txBody>
          <a:bodyPr rtlCol="0">
            <a:normAutofit/>
          </a:bodyPr>
          <a:lstStyle/>
          <a:p>
            <a:pPr defTabSz="447908">
              <a:defRPr/>
            </a:pPr>
            <a:r>
              <a:rPr lang="it-IT" altLang="it-IT" sz="3919">
                <a:solidFill>
                  <a:schemeClr val="tx1">
                    <a:lumMod val="85000"/>
                    <a:lumOff val="15000"/>
                  </a:schemeClr>
                </a:solidFill>
              </a:rPr>
              <a:t>esempio CONVOCAZIONE</a:t>
            </a:r>
          </a:p>
        </p:txBody>
      </p:sp>
      <p:pic>
        <p:nvPicPr>
          <p:cNvPr id="67587" name="Segnaposto contenuto 3">
            <a:extLst>
              <a:ext uri="{FF2B5EF4-FFF2-40B4-BE49-F238E27FC236}">
                <a16:creationId xmlns:a16="http://schemas.microsoft.com/office/drawing/2014/main" id="{25B6DAC4-0DA3-44B1-B19F-CFDBE67EAF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4596" b="14455"/>
          <a:stretch>
            <a:fillRect/>
          </a:stretch>
        </p:blipFill>
        <p:spPr>
          <a:xfrm>
            <a:off x="1813030" y="0"/>
            <a:ext cx="8558228" cy="6858000"/>
          </a:xfrm>
        </p:spPr>
      </p:pic>
      <p:pic>
        <p:nvPicPr>
          <p:cNvPr id="67588" name="Segnaposto contenuto 3">
            <a:extLst>
              <a:ext uri="{FF2B5EF4-FFF2-40B4-BE49-F238E27FC236}">
                <a16:creationId xmlns:a16="http://schemas.microsoft.com/office/drawing/2014/main" id="{D767AE03-7228-444F-80FD-BE8891C86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596" b="14455"/>
          <a:stretch>
            <a:fillRect/>
          </a:stretch>
        </p:blipFill>
        <p:spPr bwMode="auto">
          <a:xfrm>
            <a:off x="1820742" y="-290945"/>
            <a:ext cx="9094340" cy="714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8A5FB3D5-2D5B-4785-82B9-305DB9902E25}"/>
              </a:ext>
            </a:extLst>
          </p:cNvPr>
          <p:cNvSpPr/>
          <p:nvPr/>
        </p:nvSpPr>
        <p:spPr>
          <a:xfrm>
            <a:off x="9040091" y="-290946"/>
            <a:ext cx="937738" cy="923330"/>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ttangolo 5">
            <a:extLst>
              <a:ext uri="{FF2B5EF4-FFF2-40B4-BE49-F238E27FC236}">
                <a16:creationId xmlns:a16="http://schemas.microsoft.com/office/drawing/2014/main" id="{FEB19A4E-E3CE-45A9-885A-4FEF0ACE6CEE}"/>
              </a:ext>
            </a:extLst>
          </p:cNvPr>
          <p:cNvSpPr/>
          <p:nvPr/>
        </p:nvSpPr>
        <p:spPr>
          <a:xfrm>
            <a:off x="3129086" y="1189916"/>
            <a:ext cx="1151968" cy="534974"/>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ttangolo 6">
            <a:extLst>
              <a:ext uri="{FF2B5EF4-FFF2-40B4-BE49-F238E27FC236}">
                <a16:creationId xmlns:a16="http://schemas.microsoft.com/office/drawing/2014/main" id="{4F489A7C-F4F6-4E5F-BDDC-17C227E5C4CB}"/>
              </a:ext>
            </a:extLst>
          </p:cNvPr>
          <p:cNvSpPr/>
          <p:nvPr/>
        </p:nvSpPr>
        <p:spPr>
          <a:xfrm>
            <a:off x="5548745" y="1992765"/>
            <a:ext cx="1475510" cy="203609"/>
          </a:xfrm>
          <a:prstGeom prst="rect">
            <a:avLst/>
          </a:prstGeom>
          <a:solidFill>
            <a:schemeClr val="accent1"/>
          </a:solidFill>
        </p:spPr>
        <p:txBody>
          <a:bodyPr wrap="square" lIns="91440" tIns="45720" rIns="91440" bIns="45720">
            <a:spAutoFit/>
          </a:bodyPr>
          <a:lstStyle/>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6E33B-8C3C-4538-AD3A-B8941EBE1795}"/>
              </a:ext>
            </a:extLst>
          </p:cNvPr>
          <p:cNvSpPr>
            <a:spLocks noGrp="1"/>
          </p:cNvSpPr>
          <p:nvPr>
            <p:ph type="ctrTitle"/>
          </p:nvPr>
        </p:nvSpPr>
        <p:spPr>
          <a:xfrm>
            <a:off x="2692398" y="1871131"/>
            <a:ext cx="6815669" cy="3211232"/>
          </a:xfrm>
        </p:spPr>
        <p:txBody>
          <a:bodyPr/>
          <a:lstStyle/>
          <a:p>
            <a:r>
              <a:rPr lang="it-IT" dirty="0">
                <a:latin typeface="Tahoma" panose="020B0604030504040204" pitchFamily="34" charset="0"/>
                <a:ea typeface="Tahoma" panose="020B0604030504040204" pitchFamily="34" charset="0"/>
                <a:cs typeface="Tahoma" panose="020B0604030504040204" pitchFamily="34" charset="0"/>
              </a:rPr>
              <a:t>PRINCIPALI TEMI  SU  CUI DELIBERA IL CONSIGLIO DI ISTITUTO</a:t>
            </a:r>
          </a:p>
        </p:txBody>
      </p:sp>
    </p:spTree>
    <p:extLst>
      <p:ext uri="{BB962C8B-B14F-4D97-AF65-F5344CB8AC3E}">
        <p14:creationId xmlns:p14="http://schemas.microsoft.com/office/powerpoint/2010/main" val="2238031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3.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4.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6.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7.xml><?xml version="1.0" encoding="utf-8"?>
<a:themeOverride xmlns:a="http://schemas.openxmlformats.org/drawingml/2006/main">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5783</TotalTime>
  <Words>8647</Words>
  <Application>Microsoft Office PowerPoint</Application>
  <PresentationFormat>Widescreen</PresentationFormat>
  <Paragraphs>617</Paragraphs>
  <Slides>38</Slides>
  <Notes>38</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38</vt:i4>
      </vt:variant>
    </vt:vector>
  </HeadingPairs>
  <TitlesOfParts>
    <vt:vector size="52" baseType="lpstr">
      <vt:lpstr>Arial</vt:lpstr>
      <vt:lpstr>Arial Black</vt:lpstr>
      <vt:lpstr>Arial Unicode MS</vt:lpstr>
      <vt:lpstr>Calibri</vt:lpstr>
      <vt:lpstr>Garamond</vt:lpstr>
      <vt:lpstr>Helvetica Neue</vt:lpstr>
      <vt:lpstr>Rockwell</vt:lpstr>
      <vt:lpstr>Tahoma</vt:lpstr>
      <vt:lpstr>Times New Roman</vt:lpstr>
      <vt:lpstr>Verdana</vt:lpstr>
      <vt:lpstr>Wingdings</vt:lpstr>
      <vt:lpstr>Wingdings 3</vt:lpstr>
      <vt:lpstr>Organico</vt:lpstr>
      <vt:lpstr>Clip</vt:lpstr>
      <vt:lpstr>IL CONSIGLIO DI ISTITUTO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esempio CONVOCAZIONE</vt:lpstr>
      <vt:lpstr>PRINCIPALI TEMI  SU  CUI DELIBERA IL CONSIGLIO DI ISTITUTO</vt:lpstr>
      <vt:lpstr>Centralità del</vt:lpstr>
      <vt:lpstr> Una comunità autoriflessiva …coerente</vt:lpstr>
      <vt:lpstr>Presentazione standard di PowerPoint</vt:lpstr>
      <vt:lpstr>Presentazione standard di PowerPoint</vt:lpstr>
      <vt:lpstr>Presentazione standard di PowerPoint</vt:lpstr>
      <vt:lpstr>MINI FOCUS SUL PROGRAMMA ANNUALE NUOVO REGOLAMENTO CONTABILE  DEL 2018</vt:lpstr>
      <vt:lpstr>Presentazione standard di PowerPoint</vt:lpstr>
      <vt:lpstr>Presentazione standard di PowerPoint</vt:lpstr>
      <vt:lpstr>La Relazione accompagnatoria contiene:</vt:lpstr>
      <vt:lpstr>Presentazione standard di PowerPoint</vt:lpstr>
      <vt:lpstr>INDIVIDUARE LE RISORSE</vt:lpstr>
      <vt:lpstr>LA  SFIDA  Attuazione delle attività previste a contrasto della dispersione scolastica  2022-26 SCUOLA DIGITALE (CLOUD, SICUREZZA, SITI,  ACCESSIBILITA’…)  PIANO SCUOLA 4.0 - trasformazione delle aule in ambienti innovativi di apprendimento - laboratori per le professioni digitali del futuro    </vt:lpstr>
      <vt:lpstr>Il contributo volontario il Consiglio di Istituto determina le proprie fonti di autofinanziamento </vt:lpstr>
      <vt:lpstr>Presentazione standard di PowerPoint</vt:lpstr>
      <vt:lpstr>SEZIONE   ENTRATE</vt:lpstr>
      <vt:lpstr>SEZIONE   ENTRATE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 compone di</vt:lpstr>
      <vt:lpstr>Presentazione standard di PowerPoint</vt:lpstr>
      <vt:lpstr> Aiuto?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CoorCoGe</dc:creator>
  <cp:lastModifiedBy>CoorCoGe</cp:lastModifiedBy>
  <cp:revision>62</cp:revision>
  <cp:lastPrinted>2021-10-29T20:16:07Z</cp:lastPrinted>
  <dcterms:created xsi:type="dcterms:W3CDTF">2021-10-17T19:57:14Z</dcterms:created>
  <dcterms:modified xsi:type="dcterms:W3CDTF">2022-12-08T15:32:41Z</dcterms:modified>
</cp:coreProperties>
</file>