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5" r:id="rId9"/>
    <p:sldId id="262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72F9D8-868A-47F4-B201-7BC34933CAA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123CD80-FEB4-4D81-885D-255968E267D9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 Ruolo formativo: sviluppare delle competenze trasversali attraverso il learning by </a:t>
          </a:r>
          <a:r>
            <a:rPr lang="it-IT" dirty="0" err="1"/>
            <a:t>doing</a:t>
          </a:r>
          <a:r>
            <a:rPr lang="it-IT" dirty="0"/>
            <a:t> </a:t>
          </a:r>
          <a:endParaRPr lang="en-US" dirty="0"/>
        </a:p>
      </dgm:t>
    </dgm:pt>
    <dgm:pt modelId="{7AF53FB7-9D87-4DC7-B778-3A8189701212}" type="parTrans" cxnId="{FBE7550A-79AD-4989-85F4-E8B818900819}">
      <dgm:prSet/>
      <dgm:spPr/>
      <dgm:t>
        <a:bodyPr/>
        <a:lstStyle/>
        <a:p>
          <a:endParaRPr lang="en-US"/>
        </a:p>
      </dgm:t>
    </dgm:pt>
    <dgm:pt modelId="{F1AEFD42-C189-45A0-9DEA-A0C2D806BC48}" type="sibTrans" cxnId="{FBE7550A-79AD-4989-85F4-E8B818900819}">
      <dgm:prSet/>
      <dgm:spPr/>
      <dgm:t>
        <a:bodyPr/>
        <a:lstStyle/>
        <a:p>
          <a:endParaRPr lang="en-US"/>
        </a:p>
      </dgm:t>
    </dgm:pt>
    <dgm:pt modelId="{953EAFDA-6588-4483-944D-A06B5199778A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 Ruolo professionalizzante: acquisire delle competenze professionali </a:t>
          </a:r>
          <a:endParaRPr lang="en-US" dirty="0"/>
        </a:p>
      </dgm:t>
    </dgm:pt>
    <dgm:pt modelId="{B6AA0721-99F2-4753-B1F8-D11F35CF1965}" type="parTrans" cxnId="{1B5C6CE9-FD14-4448-9753-3534BBE7DF00}">
      <dgm:prSet/>
      <dgm:spPr/>
      <dgm:t>
        <a:bodyPr/>
        <a:lstStyle/>
        <a:p>
          <a:endParaRPr lang="en-US"/>
        </a:p>
      </dgm:t>
    </dgm:pt>
    <dgm:pt modelId="{CABB3BEC-F17C-4C4C-A55D-ACD8683624C7}" type="sibTrans" cxnId="{1B5C6CE9-FD14-4448-9753-3534BBE7DF00}">
      <dgm:prSet/>
      <dgm:spPr/>
      <dgm:t>
        <a:bodyPr/>
        <a:lstStyle/>
        <a:p>
          <a:endParaRPr lang="en-US"/>
        </a:p>
      </dgm:t>
    </dgm:pt>
    <dgm:pt modelId="{C93627B2-839F-4601-BA02-B3F71DD6875C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 Ruolo orientativo: avviare gli studenti ad una scelta consapevole dopo il diploma</a:t>
          </a:r>
          <a:endParaRPr lang="en-US" dirty="0"/>
        </a:p>
      </dgm:t>
    </dgm:pt>
    <dgm:pt modelId="{6B81DB7F-F872-4432-A216-CF409A80B88A}" type="parTrans" cxnId="{BA7F07F7-5EF5-4A5B-80AC-7AA6E9FCB4FC}">
      <dgm:prSet/>
      <dgm:spPr/>
      <dgm:t>
        <a:bodyPr/>
        <a:lstStyle/>
        <a:p>
          <a:endParaRPr lang="en-US"/>
        </a:p>
      </dgm:t>
    </dgm:pt>
    <dgm:pt modelId="{7CB94351-E260-44FC-9F41-656D296EFDC4}" type="sibTrans" cxnId="{BA7F07F7-5EF5-4A5B-80AC-7AA6E9FCB4FC}">
      <dgm:prSet/>
      <dgm:spPr/>
      <dgm:t>
        <a:bodyPr/>
        <a:lstStyle/>
        <a:p>
          <a:endParaRPr lang="en-US"/>
        </a:p>
      </dgm:t>
    </dgm:pt>
    <dgm:pt modelId="{EE89C38D-1E4E-4224-A5DF-59E52663F59E}" type="pres">
      <dgm:prSet presAssocID="{9D72F9D8-868A-47F4-B201-7BC34933CAA9}" presName="root" presStyleCnt="0">
        <dgm:presLayoutVars>
          <dgm:dir/>
          <dgm:resizeHandles val="exact"/>
        </dgm:presLayoutVars>
      </dgm:prSet>
      <dgm:spPr/>
    </dgm:pt>
    <dgm:pt modelId="{D3838B75-6C23-46E0-89F3-B07796AAA451}" type="pres">
      <dgm:prSet presAssocID="{A123CD80-FEB4-4D81-885D-255968E267D9}" presName="compNode" presStyleCnt="0"/>
      <dgm:spPr/>
    </dgm:pt>
    <dgm:pt modelId="{4CF7C9F1-649F-4ADC-AA0D-D5CE5CAF1932}" type="pres">
      <dgm:prSet presAssocID="{A123CD80-FEB4-4D81-885D-255968E267D9}" presName="bgRect" presStyleLbl="bgShp" presStyleIdx="0" presStyleCnt="3"/>
      <dgm:spPr/>
    </dgm:pt>
    <dgm:pt modelId="{68463867-F990-4BA5-947C-97B7CCB611DD}" type="pres">
      <dgm:prSet presAssocID="{A123CD80-FEB4-4D81-885D-255968E267D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8AB74F9-1A9B-4AA9-9BEC-08ABE44BC680}" type="pres">
      <dgm:prSet presAssocID="{A123CD80-FEB4-4D81-885D-255968E267D9}" presName="spaceRect" presStyleCnt="0"/>
      <dgm:spPr/>
    </dgm:pt>
    <dgm:pt modelId="{6823B725-EC23-4FA1-9F28-2D1DF9B6777B}" type="pres">
      <dgm:prSet presAssocID="{A123CD80-FEB4-4D81-885D-255968E267D9}" presName="parTx" presStyleLbl="revTx" presStyleIdx="0" presStyleCnt="3">
        <dgm:presLayoutVars>
          <dgm:chMax val="0"/>
          <dgm:chPref val="0"/>
        </dgm:presLayoutVars>
      </dgm:prSet>
      <dgm:spPr/>
    </dgm:pt>
    <dgm:pt modelId="{EBC01EA1-AEE7-4778-ACCD-364ADAE200A0}" type="pres">
      <dgm:prSet presAssocID="{F1AEFD42-C189-45A0-9DEA-A0C2D806BC48}" presName="sibTrans" presStyleCnt="0"/>
      <dgm:spPr/>
    </dgm:pt>
    <dgm:pt modelId="{D1F8AF2F-5201-425F-818A-34BFC106C281}" type="pres">
      <dgm:prSet presAssocID="{953EAFDA-6588-4483-944D-A06B5199778A}" presName="compNode" presStyleCnt="0"/>
      <dgm:spPr/>
    </dgm:pt>
    <dgm:pt modelId="{E3B062B3-FAEE-410D-A0A2-368C17EF8E4B}" type="pres">
      <dgm:prSet presAssocID="{953EAFDA-6588-4483-944D-A06B5199778A}" presName="bgRect" presStyleLbl="bgShp" presStyleIdx="1" presStyleCnt="3"/>
      <dgm:spPr/>
    </dgm:pt>
    <dgm:pt modelId="{96C2C573-C341-472E-8A6F-D1D5FEACE652}" type="pres">
      <dgm:prSet presAssocID="{953EAFDA-6588-4483-944D-A06B5199778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09C1CDD3-4E69-4EFB-A0B2-FEA9062D54BF}" type="pres">
      <dgm:prSet presAssocID="{953EAFDA-6588-4483-944D-A06B5199778A}" presName="spaceRect" presStyleCnt="0"/>
      <dgm:spPr/>
    </dgm:pt>
    <dgm:pt modelId="{0BC4C4BB-351B-4D53-8C5A-F81209E1D333}" type="pres">
      <dgm:prSet presAssocID="{953EAFDA-6588-4483-944D-A06B5199778A}" presName="parTx" presStyleLbl="revTx" presStyleIdx="1" presStyleCnt="3">
        <dgm:presLayoutVars>
          <dgm:chMax val="0"/>
          <dgm:chPref val="0"/>
        </dgm:presLayoutVars>
      </dgm:prSet>
      <dgm:spPr/>
    </dgm:pt>
    <dgm:pt modelId="{67D2C00A-B1E0-4AF7-AB44-E4C7867BF2A0}" type="pres">
      <dgm:prSet presAssocID="{CABB3BEC-F17C-4C4C-A55D-ACD8683624C7}" presName="sibTrans" presStyleCnt="0"/>
      <dgm:spPr/>
    </dgm:pt>
    <dgm:pt modelId="{B8D14E86-9296-479C-BBE0-DBCBEDE08E62}" type="pres">
      <dgm:prSet presAssocID="{C93627B2-839F-4601-BA02-B3F71DD6875C}" presName="compNode" presStyleCnt="0"/>
      <dgm:spPr/>
    </dgm:pt>
    <dgm:pt modelId="{3FF833A9-2891-4CE2-A93A-A182A3782CC3}" type="pres">
      <dgm:prSet presAssocID="{C93627B2-839F-4601-BA02-B3F71DD6875C}" presName="bgRect" presStyleLbl="bgShp" presStyleIdx="2" presStyleCnt="3"/>
      <dgm:spPr/>
    </dgm:pt>
    <dgm:pt modelId="{36C56545-A7FB-4485-81EB-AF7AD1CAB749}" type="pres">
      <dgm:prSet presAssocID="{C93627B2-839F-4601-BA02-B3F71DD6875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1BD5325-E3DC-4A4C-81D5-1E45F3A71117}" type="pres">
      <dgm:prSet presAssocID="{C93627B2-839F-4601-BA02-B3F71DD6875C}" presName="spaceRect" presStyleCnt="0"/>
      <dgm:spPr/>
    </dgm:pt>
    <dgm:pt modelId="{95AE3CB7-7952-4CC3-B18E-95666B2EA37E}" type="pres">
      <dgm:prSet presAssocID="{C93627B2-839F-4601-BA02-B3F71DD6875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BE7550A-79AD-4989-85F4-E8B818900819}" srcId="{9D72F9D8-868A-47F4-B201-7BC34933CAA9}" destId="{A123CD80-FEB4-4D81-885D-255968E267D9}" srcOrd="0" destOrd="0" parTransId="{7AF53FB7-9D87-4DC7-B778-3A8189701212}" sibTransId="{F1AEFD42-C189-45A0-9DEA-A0C2D806BC48}"/>
    <dgm:cxn modelId="{34E8760B-0FF7-4E03-B4A5-077D97B01544}" type="presOf" srcId="{A123CD80-FEB4-4D81-885D-255968E267D9}" destId="{6823B725-EC23-4FA1-9F28-2D1DF9B6777B}" srcOrd="0" destOrd="0" presId="urn:microsoft.com/office/officeart/2018/2/layout/IconVerticalSolidList"/>
    <dgm:cxn modelId="{9B0EB14C-BCF5-4B10-963E-7AF3C03DF359}" type="presOf" srcId="{9D72F9D8-868A-47F4-B201-7BC34933CAA9}" destId="{EE89C38D-1E4E-4224-A5DF-59E52663F59E}" srcOrd="0" destOrd="0" presId="urn:microsoft.com/office/officeart/2018/2/layout/IconVerticalSolidList"/>
    <dgm:cxn modelId="{A1C00389-51CA-4794-A27E-4AC636358894}" type="presOf" srcId="{953EAFDA-6588-4483-944D-A06B5199778A}" destId="{0BC4C4BB-351B-4D53-8C5A-F81209E1D333}" srcOrd="0" destOrd="0" presId="urn:microsoft.com/office/officeart/2018/2/layout/IconVerticalSolidList"/>
    <dgm:cxn modelId="{1B5C6CE9-FD14-4448-9753-3534BBE7DF00}" srcId="{9D72F9D8-868A-47F4-B201-7BC34933CAA9}" destId="{953EAFDA-6588-4483-944D-A06B5199778A}" srcOrd="1" destOrd="0" parTransId="{B6AA0721-99F2-4753-B1F8-D11F35CF1965}" sibTransId="{CABB3BEC-F17C-4C4C-A55D-ACD8683624C7}"/>
    <dgm:cxn modelId="{BA7F07F7-5EF5-4A5B-80AC-7AA6E9FCB4FC}" srcId="{9D72F9D8-868A-47F4-B201-7BC34933CAA9}" destId="{C93627B2-839F-4601-BA02-B3F71DD6875C}" srcOrd="2" destOrd="0" parTransId="{6B81DB7F-F872-4432-A216-CF409A80B88A}" sibTransId="{7CB94351-E260-44FC-9F41-656D296EFDC4}"/>
    <dgm:cxn modelId="{E65AA4F8-E89F-4151-915B-75E8BE7F90B8}" type="presOf" srcId="{C93627B2-839F-4601-BA02-B3F71DD6875C}" destId="{95AE3CB7-7952-4CC3-B18E-95666B2EA37E}" srcOrd="0" destOrd="0" presId="urn:microsoft.com/office/officeart/2018/2/layout/IconVerticalSolidList"/>
    <dgm:cxn modelId="{B2B844A7-8FE4-4412-A608-17CD9DE38D44}" type="presParOf" srcId="{EE89C38D-1E4E-4224-A5DF-59E52663F59E}" destId="{D3838B75-6C23-46E0-89F3-B07796AAA451}" srcOrd="0" destOrd="0" presId="urn:microsoft.com/office/officeart/2018/2/layout/IconVerticalSolidList"/>
    <dgm:cxn modelId="{D261D92F-9D40-4874-A23F-B2868BB6B639}" type="presParOf" srcId="{D3838B75-6C23-46E0-89F3-B07796AAA451}" destId="{4CF7C9F1-649F-4ADC-AA0D-D5CE5CAF1932}" srcOrd="0" destOrd="0" presId="urn:microsoft.com/office/officeart/2018/2/layout/IconVerticalSolidList"/>
    <dgm:cxn modelId="{5C8E1A6C-6296-4B35-9E6F-E5E7099A3235}" type="presParOf" srcId="{D3838B75-6C23-46E0-89F3-B07796AAA451}" destId="{68463867-F990-4BA5-947C-97B7CCB611DD}" srcOrd="1" destOrd="0" presId="urn:microsoft.com/office/officeart/2018/2/layout/IconVerticalSolidList"/>
    <dgm:cxn modelId="{3D19B62A-C5A5-4AA2-8274-43E827F0F0EA}" type="presParOf" srcId="{D3838B75-6C23-46E0-89F3-B07796AAA451}" destId="{88AB74F9-1A9B-4AA9-9BEC-08ABE44BC680}" srcOrd="2" destOrd="0" presId="urn:microsoft.com/office/officeart/2018/2/layout/IconVerticalSolidList"/>
    <dgm:cxn modelId="{3567A434-A7C3-4FE1-8F39-A9D9663DD5CE}" type="presParOf" srcId="{D3838B75-6C23-46E0-89F3-B07796AAA451}" destId="{6823B725-EC23-4FA1-9F28-2D1DF9B6777B}" srcOrd="3" destOrd="0" presId="urn:microsoft.com/office/officeart/2018/2/layout/IconVerticalSolidList"/>
    <dgm:cxn modelId="{7440CBF3-DB0C-4F32-B758-D0511BE12BB1}" type="presParOf" srcId="{EE89C38D-1E4E-4224-A5DF-59E52663F59E}" destId="{EBC01EA1-AEE7-4778-ACCD-364ADAE200A0}" srcOrd="1" destOrd="0" presId="urn:microsoft.com/office/officeart/2018/2/layout/IconVerticalSolidList"/>
    <dgm:cxn modelId="{A92603D6-19F5-440F-9DE9-1C1E271D248D}" type="presParOf" srcId="{EE89C38D-1E4E-4224-A5DF-59E52663F59E}" destId="{D1F8AF2F-5201-425F-818A-34BFC106C281}" srcOrd="2" destOrd="0" presId="urn:microsoft.com/office/officeart/2018/2/layout/IconVerticalSolidList"/>
    <dgm:cxn modelId="{34B04E22-254B-46F5-BFF0-203556A19058}" type="presParOf" srcId="{D1F8AF2F-5201-425F-818A-34BFC106C281}" destId="{E3B062B3-FAEE-410D-A0A2-368C17EF8E4B}" srcOrd="0" destOrd="0" presId="urn:microsoft.com/office/officeart/2018/2/layout/IconVerticalSolidList"/>
    <dgm:cxn modelId="{75443557-72A6-4FF8-AAC7-940F06308AEC}" type="presParOf" srcId="{D1F8AF2F-5201-425F-818A-34BFC106C281}" destId="{96C2C573-C341-472E-8A6F-D1D5FEACE652}" srcOrd="1" destOrd="0" presId="urn:microsoft.com/office/officeart/2018/2/layout/IconVerticalSolidList"/>
    <dgm:cxn modelId="{79844336-955F-428D-9DC8-7988A19CCFC5}" type="presParOf" srcId="{D1F8AF2F-5201-425F-818A-34BFC106C281}" destId="{09C1CDD3-4E69-4EFB-A0B2-FEA9062D54BF}" srcOrd="2" destOrd="0" presId="urn:microsoft.com/office/officeart/2018/2/layout/IconVerticalSolidList"/>
    <dgm:cxn modelId="{C2688B00-348F-4D57-91F8-40A5465151AF}" type="presParOf" srcId="{D1F8AF2F-5201-425F-818A-34BFC106C281}" destId="{0BC4C4BB-351B-4D53-8C5A-F81209E1D333}" srcOrd="3" destOrd="0" presId="urn:microsoft.com/office/officeart/2018/2/layout/IconVerticalSolidList"/>
    <dgm:cxn modelId="{F6EFFEEF-EC91-4318-9A9F-8F3FF91B4094}" type="presParOf" srcId="{EE89C38D-1E4E-4224-A5DF-59E52663F59E}" destId="{67D2C00A-B1E0-4AF7-AB44-E4C7867BF2A0}" srcOrd="3" destOrd="0" presId="urn:microsoft.com/office/officeart/2018/2/layout/IconVerticalSolidList"/>
    <dgm:cxn modelId="{22206990-0BFA-4984-89C3-203CC1A79ACC}" type="presParOf" srcId="{EE89C38D-1E4E-4224-A5DF-59E52663F59E}" destId="{B8D14E86-9296-479C-BBE0-DBCBEDE08E62}" srcOrd="4" destOrd="0" presId="urn:microsoft.com/office/officeart/2018/2/layout/IconVerticalSolidList"/>
    <dgm:cxn modelId="{7AAC8E00-827B-4D5C-B039-F5A6D1895C3E}" type="presParOf" srcId="{B8D14E86-9296-479C-BBE0-DBCBEDE08E62}" destId="{3FF833A9-2891-4CE2-A93A-A182A3782CC3}" srcOrd="0" destOrd="0" presId="urn:microsoft.com/office/officeart/2018/2/layout/IconVerticalSolidList"/>
    <dgm:cxn modelId="{016B1575-C08E-4E26-BFB2-161077DFA114}" type="presParOf" srcId="{B8D14E86-9296-479C-BBE0-DBCBEDE08E62}" destId="{36C56545-A7FB-4485-81EB-AF7AD1CAB749}" srcOrd="1" destOrd="0" presId="urn:microsoft.com/office/officeart/2018/2/layout/IconVerticalSolidList"/>
    <dgm:cxn modelId="{ACD83175-10D9-4CEE-BD76-8E135596E73B}" type="presParOf" srcId="{B8D14E86-9296-479C-BBE0-DBCBEDE08E62}" destId="{61BD5325-E3DC-4A4C-81D5-1E45F3A71117}" srcOrd="2" destOrd="0" presId="urn:microsoft.com/office/officeart/2018/2/layout/IconVerticalSolidList"/>
    <dgm:cxn modelId="{8A7309AD-8F01-45BB-8CC9-B3FA68456A27}" type="presParOf" srcId="{B8D14E86-9296-479C-BBE0-DBCBEDE08E62}" destId="{95AE3CB7-7952-4CC3-B18E-95666B2EA37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F17FBE-2CC4-4F72-8225-C0E0CAEFB0F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AFFC871-A6F9-459A-ABCD-208710BE4A69}">
      <dgm:prSet/>
      <dgm:spPr/>
      <dgm:t>
        <a:bodyPr/>
        <a:lstStyle/>
        <a:p>
          <a:r>
            <a:rPr lang="it-IT"/>
            <a:t>1. la dimensione curriculare, ovvero disciplinare e scolastica </a:t>
          </a:r>
          <a:endParaRPr lang="en-US"/>
        </a:p>
      </dgm:t>
    </dgm:pt>
    <dgm:pt modelId="{A901DAFD-367E-4267-8355-5561A2AD40F0}" type="parTrans" cxnId="{292CDC5B-9ABB-4065-8A4C-DFA784E563C3}">
      <dgm:prSet/>
      <dgm:spPr/>
      <dgm:t>
        <a:bodyPr/>
        <a:lstStyle/>
        <a:p>
          <a:endParaRPr lang="en-US"/>
        </a:p>
      </dgm:t>
    </dgm:pt>
    <dgm:pt modelId="{F95DFF82-EC5C-4A26-B076-0811E422D2CA}" type="sibTrans" cxnId="{292CDC5B-9ABB-4065-8A4C-DFA784E563C3}">
      <dgm:prSet/>
      <dgm:spPr/>
      <dgm:t>
        <a:bodyPr/>
        <a:lstStyle/>
        <a:p>
          <a:endParaRPr lang="en-US"/>
        </a:p>
      </dgm:t>
    </dgm:pt>
    <dgm:pt modelId="{C2EC1168-0B55-4A65-AA77-D5CCDF6044D0}">
      <dgm:prSet/>
      <dgm:spPr/>
      <dgm:t>
        <a:bodyPr/>
        <a:lstStyle/>
        <a:p>
          <a:r>
            <a:rPr lang="it-IT"/>
            <a:t>2. la dimensione esperienziale, ovvero la parte della messa in pratica delle competenze </a:t>
          </a:r>
          <a:endParaRPr lang="en-US"/>
        </a:p>
      </dgm:t>
    </dgm:pt>
    <dgm:pt modelId="{F88EB61E-5167-4A0A-AC77-79CFFF0171B7}" type="parTrans" cxnId="{3DC7B9C0-8213-427B-A33B-7A5BBF192DDB}">
      <dgm:prSet/>
      <dgm:spPr/>
      <dgm:t>
        <a:bodyPr/>
        <a:lstStyle/>
        <a:p>
          <a:endParaRPr lang="en-US"/>
        </a:p>
      </dgm:t>
    </dgm:pt>
    <dgm:pt modelId="{B7C3D02A-7718-4A3C-9E21-A041238B7533}" type="sibTrans" cxnId="{3DC7B9C0-8213-427B-A33B-7A5BBF192DDB}">
      <dgm:prSet/>
      <dgm:spPr/>
      <dgm:t>
        <a:bodyPr/>
        <a:lstStyle/>
        <a:p>
          <a:endParaRPr lang="en-US"/>
        </a:p>
      </dgm:t>
    </dgm:pt>
    <dgm:pt modelId="{09D262EC-BFC6-4EDE-92E3-2171F2D2CD30}">
      <dgm:prSet/>
      <dgm:spPr/>
      <dgm:t>
        <a:bodyPr/>
        <a:lstStyle/>
        <a:p>
          <a:r>
            <a:rPr lang="it-IT"/>
            <a:t>3. la dimensione orientativa, ovvero l’avvio ad una scelta consapevole per la pianificazione del proprio percorso di vita. </a:t>
          </a:r>
          <a:endParaRPr lang="en-US"/>
        </a:p>
      </dgm:t>
    </dgm:pt>
    <dgm:pt modelId="{2688B489-15F8-4381-914C-DD587ADFE60D}" type="parTrans" cxnId="{1FB00051-1FA7-4D94-BB2E-9A3D7D8E84D6}">
      <dgm:prSet/>
      <dgm:spPr/>
      <dgm:t>
        <a:bodyPr/>
        <a:lstStyle/>
        <a:p>
          <a:endParaRPr lang="en-US"/>
        </a:p>
      </dgm:t>
    </dgm:pt>
    <dgm:pt modelId="{5B58B062-B819-49B5-8B65-78496D6A2F1F}" type="sibTrans" cxnId="{1FB00051-1FA7-4D94-BB2E-9A3D7D8E84D6}">
      <dgm:prSet/>
      <dgm:spPr/>
      <dgm:t>
        <a:bodyPr/>
        <a:lstStyle/>
        <a:p>
          <a:endParaRPr lang="en-US"/>
        </a:p>
      </dgm:t>
    </dgm:pt>
    <dgm:pt modelId="{C2E639D9-E83E-4A1C-8E39-383070374C46}">
      <dgm:prSet/>
      <dgm:spPr/>
      <dgm:t>
        <a:bodyPr/>
        <a:lstStyle/>
        <a:p>
          <a:r>
            <a:rPr lang="it-IT" dirty="0"/>
            <a:t>L’orientamento assume la caratteristica di percorso esperienziale centrato sull’apprendimento autonomo. Si parla di auto-orientamento  per scoprire la propria vocazione, attraverso la sperimentazione di compiti di realtà ed in contesti operativi.</a:t>
          </a:r>
          <a:endParaRPr lang="en-US" dirty="0"/>
        </a:p>
      </dgm:t>
    </dgm:pt>
    <dgm:pt modelId="{FCE0A320-89ED-4107-9964-39C9AACBB623}" type="parTrans" cxnId="{4698CFB4-8646-4E10-BD95-C7DF36D89BD3}">
      <dgm:prSet/>
      <dgm:spPr/>
      <dgm:t>
        <a:bodyPr/>
        <a:lstStyle/>
        <a:p>
          <a:endParaRPr lang="en-US"/>
        </a:p>
      </dgm:t>
    </dgm:pt>
    <dgm:pt modelId="{8A85AD3A-1ED7-4119-8F4C-70018557B6B7}" type="sibTrans" cxnId="{4698CFB4-8646-4E10-BD95-C7DF36D89BD3}">
      <dgm:prSet/>
      <dgm:spPr/>
      <dgm:t>
        <a:bodyPr/>
        <a:lstStyle/>
        <a:p>
          <a:endParaRPr lang="en-US"/>
        </a:p>
      </dgm:t>
    </dgm:pt>
    <dgm:pt modelId="{A0D03BCA-03A4-4AF5-8A7B-A6324E17EE65}" type="pres">
      <dgm:prSet presAssocID="{2BF17FBE-2CC4-4F72-8225-C0E0CAEFB0F4}" presName="linear" presStyleCnt="0">
        <dgm:presLayoutVars>
          <dgm:animLvl val="lvl"/>
          <dgm:resizeHandles val="exact"/>
        </dgm:presLayoutVars>
      </dgm:prSet>
      <dgm:spPr/>
    </dgm:pt>
    <dgm:pt modelId="{FAD6560C-BBB4-4708-836A-58754BBC339E}" type="pres">
      <dgm:prSet presAssocID="{1AFFC871-A6F9-459A-ABCD-208710BE4A69}" presName="parentText" presStyleLbl="node1" presStyleIdx="0" presStyleCnt="4" custScaleY="94300" custLinFactY="-16125" custLinFactNeighborY="-100000">
        <dgm:presLayoutVars>
          <dgm:chMax val="0"/>
          <dgm:bulletEnabled val="1"/>
        </dgm:presLayoutVars>
      </dgm:prSet>
      <dgm:spPr/>
    </dgm:pt>
    <dgm:pt modelId="{716CE21F-5774-4251-B0CA-BC637EE8A0E4}" type="pres">
      <dgm:prSet presAssocID="{F95DFF82-EC5C-4A26-B076-0811E422D2CA}" presName="spacer" presStyleCnt="0"/>
      <dgm:spPr/>
    </dgm:pt>
    <dgm:pt modelId="{BC5D48F7-3978-4F38-8BD4-D8A8AF19A884}" type="pres">
      <dgm:prSet presAssocID="{C2EC1168-0B55-4A65-AA77-D5CCDF6044D0}" presName="parentText" presStyleLbl="node1" presStyleIdx="1" presStyleCnt="4" custLinFactY="-10378" custLinFactNeighborY="-100000">
        <dgm:presLayoutVars>
          <dgm:chMax val="0"/>
          <dgm:bulletEnabled val="1"/>
        </dgm:presLayoutVars>
      </dgm:prSet>
      <dgm:spPr/>
    </dgm:pt>
    <dgm:pt modelId="{EF2C1ACA-637E-4531-8F8A-6F4F42CCFFDE}" type="pres">
      <dgm:prSet presAssocID="{B7C3D02A-7718-4A3C-9E21-A041238B7533}" presName="spacer" presStyleCnt="0"/>
      <dgm:spPr/>
    </dgm:pt>
    <dgm:pt modelId="{7CD7EFD4-4BFF-497E-B4B3-EEACE9929649}" type="pres">
      <dgm:prSet presAssocID="{09D262EC-BFC6-4EDE-92E3-2171F2D2CD30}" presName="parentText" presStyleLbl="node1" presStyleIdx="2" presStyleCnt="4" custLinFactY="-2378" custLinFactNeighborX="-636" custLinFactNeighborY="-100000">
        <dgm:presLayoutVars>
          <dgm:chMax val="0"/>
          <dgm:bulletEnabled val="1"/>
        </dgm:presLayoutVars>
      </dgm:prSet>
      <dgm:spPr/>
    </dgm:pt>
    <dgm:pt modelId="{A2E4D58B-DF00-47D8-8613-B343198379C8}" type="pres">
      <dgm:prSet presAssocID="{5B58B062-B819-49B5-8B65-78496D6A2F1F}" presName="spacer" presStyleCnt="0"/>
      <dgm:spPr/>
    </dgm:pt>
    <dgm:pt modelId="{FE2AEA90-F033-4C16-B913-0706DF197298}" type="pres">
      <dgm:prSet presAssocID="{C2E639D9-E83E-4A1C-8E39-383070374C46}" presName="parentText" presStyleLbl="node1" presStyleIdx="3" presStyleCnt="4" custLinFactY="53165" custLinFactNeighborY="100000">
        <dgm:presLayoutVars>
          <dgm:chMax val="0"/>
          <dgm:bulletEnabled val="1"/>
        </dgm:presLayoutVars>
      </dgm:prSet>
      <dgm:spPr/>
    </dgm:pt>
  </dgm:ptLst>
  <dgm:cxnLst>
    <dgm:cxn modelId="{E5020C2A-B587-491C-9577-6CAFD04FBD7A}" type="presOf" srcId="{2BF17FBE-2CC4-4F72-8225-C0E0CAEFB0F4}" destId="{A0D03BCA-03A4-4AF5-8A7B-A6324E17EE65}" srcOrd="0" destOrd="0" presId="urn:microsoft.com/office/officeart/2005/8/layout/vList2"/>
    <dgm:cxn modelId="{292CDC5B-9ABB-4065-8A4C-DFA784E563C3}" srcId="{2BF17FBE-2CC4-4F72-8225-C0E0CAEFB0F4}" destId="{1AFFC871-A6F9-459A-ABCD-208710BE4A69}" srcOrd="0" destOrd="0" parTransId="{A901DAFD-367E-4267-8355-5561A2AD40F0}" sibTransId="{F95DFF82-EC5C-4A26-B076-0811E422D2CA}"/>
    <dgm:cxn modelId="{1FB00051-1FA7-4D94-BB2E-9A3D7D8E84D6}" srcId="{2BF17FBE-2CC4-4F72-8225-C0E0CAEFB0F4}" destId="{09D262EC-BFC6-4EDE-92E3-2171F2D2CD30}" srcOrd="2" destOrd="0" parTransId="{2688B489-15F8-4381-914C-DD587ADFE60D}" sibTransId="{5B58B062-B819-49B5-8B65-78496D6A2F1F}"/>
    <dgm:cxn modelId="{DB06FE84-6F53-4352-8285-E269969D90CE}" type="presOf" srcId="{09D262EC-BFC6-4EDE-92E3-2171F2D2CD30}" destId="{7CD7EFD4-4BFF-497E-B4B3-EEACE9929649}" srcOrd="0" destOrd="0" presId="urn:microsoft.com/office/officeart/2005/8/layout/vList2"/>
    <dgm:cxn modelId="{541FFE91-0F74-4EB3-A31B-204D5CAC24DA}" type="presOf" srcId="{C2EC1168-0B55-4A65-AA77-D5CCDF6044D0}" destId="{BC5D48F7-3978-4F38-8BD4-D8A8AF19A884}" srcOrd="0" destOrd="0" presId="urn:microsoft.com/office/officeart/2005/8/layout/vList2"/>
    <dgm:cxn modelId="{4698CFB4-8646-4E10-BD95-C7DF36D89BD3}" srcId="{2BF17FBE-2CC4-4F72-8225-C0E0CAEFB0F4}" destId="{C2E639D9-E83E-4A1C-8E39-383070374C46}" srcOrd="3" destOrd="0" parTransId="{FCE0A320-89ED-4107-9964-39C9AACBB623}" sibTransId="{8A85AD3A-1ED7-4119-8F4C-70018557B6B7}"/>
    <dgm:cxn modelId="{3DC7B9C0-8213-427B-A33B-7A5BBF192DDB}" srcId="{2BF17FBE-2CC4-4F72-8225-C0E0CAEFB0F4}" destId="{C2EC1168-0B55-4A65-AA77-D5CCDF6044D0}" srcOrd="1" destOrd="0" parTransId="{F88EB61E-5167-4A0A-AC77-79CFFF0171B7}" sibTransId="{B7C3D02A-7718-4A3C-9E21-A041238B7533}"/>
    <dgm:cxn modelId="{342753D0-DB86-4850-81F1-1D1F9258A3CF}" type="presOf" srcId="{1AFFC871-A6F9-459A-ABCD-208710BE4A69}" destId="{FAD6560C-BBB4-4708-836A-58754BBC339E}" srcOrd="0" destOrd="0" presId="urn:microsoft.com/office/officeart/2005/8/layout/vList2"/>
    <dgm:cxn modelId="{8AE825FA-B65B-4A0C-B5DA-82CDA2F78FB0}" type="presOf" srcId="{C2E639D9-E83E-4A1C-8E39-383070374C46}" destId="{FE2AEA90-F033-4C16-B913-0706DF197298}" srcOrd="0" destOrd="0" presId="urn:microsoft.com/office/officeart/2005/8/layout/vList2"/>
    <dgm:cxn modelId="{F1329733-C911-4F65-9651-12D888E8F94E}" type="presParOf" srcId="{A0D03BCA-03A4-4AF5-8A7B-A6324E17EE65}" destId="{FAD6560C-BBB4-4708-836A-58754BBC339E}" srcOrd="0" destOrd="0" presId="urn:microsoft.com/office/officeart/2005/8/layout/vList2"/>
    <dgm:cxn modelId="{C2DF7B31-99BB-4517-B2CA-F0341EC47FCD}" type="presParOf" srcId="{A0D03BCA-03A4-4AF5-8A7B-A6324E17EE65}" destId="{716CE21F-5774-4251-B0CA-BC637EE8A0E4}" srcOrd="1" destOrd="0" presId="urn:microsoft.com/office/officeart/2005/8/layout/vList2"/>
    <dgm:cxn modelId="{6B78B8BF-D89A-4C02-862B-A0C0CFF9C1A0}" type="presParOf" srcId="{A0D03BCA-03A4-4AF5-8A7B-A6324E17EE65}" destId="{BC5D48F7-3978-4F38-8BD4-D8A8AF19A884}" srcOrd="2" destOrd="0" presId="urn:microsoft.com/office/officeart/2005/8/layout/vList2"/>
    <dgm:cxn modelId="{8C41DAF2-2A51-4902-A312-78838636D32B}" type="presParOf" srcId="{A0D03BCA-03A4-4AF5-8A7B-A6324E17EE65}" destId="{EF2C1ACA-637E-4531-8F8A-6F4F42CCFFDE}" srcOrd="3" destOrd="0" presId="urn:microsoft.com/office/officeart/2005/8/layout/vList2"/>
    <dgm:cxn modelId="{5202AE3A-4EDC-46C6-A7CC-9F32AD0132C9}" type="presParOf" srcId="{A0D03BCA-03A4-4AF5-8A7B-A6324E17EE65}" destId="{7CD7EFD4-4BFF-497E-B4B3-EEACE9929649}" srcOrd="4" destOrd="0" presId="urn:microsoft.com/office/officeart/2005/8/layout/vList2"/>
    <dgm:cxn modelId="{28A1A04B-41EE-4A16-9C59-A85A36FF5F7A}" type="presParOf" srcId="{A0D03BCA-03A4-4AF5-8A7B-A6324E17EE65}" destId="{A2E4D58B-DF00-47D8-8613-B343198379C8}" srcOrd="5" destOrd="0" presId="urn:microsoft.com/office/officeart/2005/8/layout/vList2"/>
    <dgm:cxn modelId="{43B415F9-4CE2-442A-9A6C-933A0DD10451}" type="presParOf" srcId="{A0D03BCA-03A4-4AF5-8A7B-A6324E17EE65}" destId="{FE2AEA90-F033-4C16-B913-0706DF19729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E3965D-E8CB-4886-9F6F-97C560D25F2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B2D7BE1-8498-413B-ACE4-3CB012ADC944}">
      <dgm:prSet/>
      <dgm:spPr/>
      <dgm:t>
        <a:bodyPr/>
        <a:lstStyle/>
        <a:p>
          <a:r>
            <a:rPr lang="it-IT" dirty="0"/>
            <a:t> il contesto territoriale </a:t>
          </a:r>
          <a:endParaRPr lang="en-US" dirty="0"/>
        </a:p>
      </dgm:t>
    </dgm:pt>
    <dgm:pt modelId="{09A213A9-272C-4B15-AAF4-8CD98D5336A5}" type="parTrans" cxnId="{1F910CEF-D9F7-4A25-A663-F10F6B49D547}">
      <dgm:prSet/>
      <dgm:spPr/>
      <dgm:t>
        <a:bodyPr/>
        <a:lstStyle/>
        <a:p>
          <a:endParaRPr lang="en-US"/>
        </a:p>
      </dgm:t>
    </dgm:pt>
    <dgm:pt modelId="{060EB6F1-118B-4337-AD27-0A9F686C00FC}" type="sibTrans" cxnId="{1F910CEF-D9F7-4A25-A663-F10F6B49D547}">
      <dgm:prSet/>
      <dgm:spPr/>
      <dgm:t>
        <a:bodyPr/>
        <a:lstStyle/>
        <a:p>
          <a:endParaRPr lang="en-US"/>
        </a:p>
      </dgm:t>
    </dgm:pt>
    <dgm:pt modelId="{81FD5F86-DD4A-46EE-B420-33A59ABB54FA}">
      <dgm:prSet/>
      <dgm:spPr/>
      <dgm:t>
        <a:bodyPr/>
        <a:lstStyle/>
        <a:p>
          <a:r>
            <a:rPr lang="it-IT" dirty="0"/>
            <a:t>le scelte e le priorità della scuola esposti nel PTOF </a:t>
          </a:r>
          <a:endParaRPr lang="en-US" dirty="0"/>
        </a:p>
      </dgm:t>
    </dgm:pt>
    <dgm:pt modelId="{214A1A73-930D-47ED-A671-2D9A5B630C8B}" type="parTrans" cxnId="{4C73328E-34E9-4C86-839F-9375A6FB6FD3}">
      <dgm:prSet/>
      <dgm:spPr/>
      <dgm:t>
        <a:bodyPr/>
        <a:lstStyle/>
        <a:p>
          <a:endParaRPr lang="en-US"/>
        </a:p>
      </dgm:t>
    </dgm:pt>
    <dgm:pt modelId="{77C187C8-EAE7-49D1-8F85-C66CA2B8A45C}" type="sibTrans" cxnId="{4C73328E-34E9-4C86-839F-9375A6FB6FD3}">
      <dgm:prSet/>
      <dgm:spPr/>
      <dgm:t>
        <a:bodyPr/>
        <a:lstStyle/>
        <a:p>
          <a:endParaRPr lang="en-US"/>
        </a:p>
      </dgm:t>
    </dgm:pt>
    <dgm:pt modelId="{E19858D1-6BC2-4FA3-8A1E-37A745B553CC}">
      <dgm:prSet/>
      <dgm:spPr/>
      <dgm:t>
        <a:bodyPr/>
        <a:lstStyle/>
        <a:p>
          <a:r>
            <a:rPr lang="it-IT" dirty="0"/>
            <a:t>la coerenza con la tipologia degli indirizzi presenti nell’istituzione scolastica. </a:t>
          </a:r>
          <a:endParaRPr lang="en-US" dirty="0"/>
        </a:p>
      </dgm:t>
    </dgm:pt>
    <dgm:pt modelId="{6AB7B2B3-0951-4292-A515-15D87DE5AB71}" type="parTrans" cxnId="{4062D4E5-5AB4-4562-8E5A-5252A09B7766}">
      <dgm:prSet/>
      <dgm:spPr/>
      <dgm:t>
        <a:bodyPr/>
        <a:lstStyle/>
        <a:p>
          <a:endParaRPr lang="en-US"/>
        </a:p>
      </dgm:t>
    </dgm:pt>
    <dgm:pt modelId="{61A1B623-2220-4F16-A892-2FF56958ED5A}" type="sibTrans" cxnId="{4062D4E5-5AB4-4562-8E5A-5252A09B7766}">
      <dgm:prSet/>
      <dgm:spPr/>
      <dgm:t>
        <a:bodyPr/>
        <a:lstStyle/>
        <a:p>
          <a:endParaRPr lang="en-US"/>
        </a:p>
      </dgm:t>
    </dgm:pt>
    <dgm:pt modelId="{034CEBB1-D012-4DD6-94B7-FC24E9E07ED7}">
      <dgm:prSet/>
      <dgm:spPr/>
      <dgm:t>
        <a:bodyPr/>
        <a:lstStyle/>
        <a:p>
          <a:r>
            <a:rPr lang="it-IT" dirty="0"/>
            <a:t>possibilità di varie forme organizzative (modalità dei Percorsi) </a:t>
          </a:r>
          <a:endParaRPr lang="en-US" dirty="0"/>
        </a:p>
      </dgm:t>
    </dgm:pt>
    <dgm:pt modelId="{D9ECE355-4C31-4C08-8741-1FE72B969D32}" type="parTrans" cxnId="{4D639E3C-4291-4F6E-8695-993A377488F1}">
      <dgm:prSet/>
      <dgm:spPr/>
      <dgm:t>
        <a:bodyPr/>
        <a:lstStyle/>
        <a:p>
          <a:endParaRPr lang="en-US"/>
        </a:p>
      </dgm:t>
    </dgm:pt>
    <dgm:pt modelId="{4822294E-CD23-4E79-A7C3-1E6AB93A7457}" type="sibTrans" cxnId="{4D639E3C-4291-4F6E-8695-993A377488F1}">
      <dgm:prSet/>
      <dgm:spPr/>
      <dgm:t>
        <a:bodyPr/>
        <a:lstStyle/>
        <a:p>
          <a:endParaRPr lang="en-US"/>
        </a:p>
      </dgm:t>
    </dgm:pt>
    <dgm:pt modelId="{55528A31-EF4B-473A-99B8-A07438DF992C}">
      <dgm:prSet/>
      <dgm:spPr/>
      <dgm:t>
        <a:bodyPr/>
        <a:lstStyle/>
        <a:p>
          <a:r>
            <a:rPr lang="it-IT" dirty="0"/>
            <a:t>coerenza con la Carta dei diritti e dei doveri degli studenti (decreto 195 del 3 novembre 2017).</a:t>
          </a:r>
          <a:endParaRPr lang="en-US" dirty="0"/>
        </a:p>
      </dgm:t>
    </dgm:pt>
    <dgm:pt modelId="{4DCB8792-7CCE-4BFC-BAA4-8D2165FB0397}" type="parTrans" cxnId="{8A4DE577-C8A2-495E-9F82-A7F8D6932F92}">
      <dgm:prSet/>
      <dgm:spPr/>
      <dgm:t>
        <a:bodyPr/>
        <a:lstStyle/>
        <a:p>
          <a:endParaRPr lang="en-US"/>
        </a:p>
      </dgm:t>
    </dgm:pt>
    <dgm:pt modelId="{5950E411-196E-444B-92B9-2C457BC0D420}" type="sibTrans" cxnId="{8A4DE577-C8A2-495E-9F82-A7F8D6932F92}">
      <dgm:prSet/>
      <dgm:spPr/>
      <dgm:t>
        <a:bodyPr/>
        <a:lstStyle/>
        <a:p>
          <a:endParaRPr lang="en-US"/>
        </a:p>
      </dgm:t>
    </dgm:pt>
    <dgm:pt modelId="{7FD43F18-78B4-4154-9573-BFBCC6E4A608}" type="pres">
      <dgm:prSet presAssocID="{96E3965D-E8CB-4886-9F6F-97C560D25F24}" presName="linear" presStyleCnt="0">
        <dgm:presLayoutVars>
          <dgm:animLvl val="lvl"/>
          <dgm:resizeHandles val="exact"/>
        </dgm:presLayoutVars>
      </dgm:prSet>
      <dgm:spPr/>
    </dgm:pt>
    <dgm:pt modelId="{F902A2E3-5FA7-4EC4-A312-72FD118F2AE3}" type="pres">
      <dgm:prSet presAssocID="{DB2D7BE1-8498-413B-ACE4-3CB012ADC94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9CAE0EC-62E2-411B-821F-EEFAA5FF116E}" type="pres">
      <dgm:prSet presAssocID="{060EB6F1-118B-4337-AD27-0A9F686C00FC}" presName="spacer" presStyleCnt="0"/>
      <dgm:spPr/>
    </dgm:pt>
    <dgm:pt modelId="{32CD667E-82F7-4FF0-BE03-8D7CBB204212}" type="pres">
      <dgm:prSet presAssocID="{81FD5F86-DD4A-46EE-B420-33A59ABB54F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F0CAA6B-8A64-4AC0-A9D9-119589878631}" type="pres">
      <dgm:prSet presAssocID="{77C187C8-EAE7-49D1-8F85-C66CA2B8A45C}" presName="spacer" presStyleCnt="0"/>
      <dgm:spPr/>
    </dgm:pt>
    <dgm:pt modelId="{EDAA7B50-0D44-41DB-BF1A-7A99D4C6C56F}" type="pres">
      <dgm:prSet presAssocID="{E19858D1-6BC2-4FA3-8A1E-37A745B553C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B3F2C54-4343-47F5-A6B0-6F8EE516A458}" type="pres">
      <dgm:prSet presAssocID="{61A1B623-2220-4F16-A892-2FF56958ED5A}" presName="spacer" presStyleCnt="0"/>
      <dgm:spPr/>
    </dgm:pt>
    <dgm:pt modelId="{24A193C0-348C-462F-B677-7A09F6A96A30}" type="pres">
      <dgm:prSet presAssocID="{034CEBB1-D012-4DD6-94B7-FC24E9E07ED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40AEC6B-3CA0-4251-802D-1A18A824CEDF}" type="pres">
      <dgm:prSet presAssocID="{4822294E-CD23-4E79-A7C3-1E6AB93A7457}" presName="spacer" presStyleCnt="0"/>
      <dgm:spPr/>
    </dgm:pt>
    <dgm:pt modelId="{F3F9218D-4459-483A-BC21-A65831204CC6}" type="pres">
      <dgm:prSet presAssocID="{55528A31-EF4B-473A-99B8-A07438DF992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2D6D503-380A-46B9-9F91-E92F876B3C0F}" type="presOf" srcId="{E19858D1-6BC2-4FA3-8A1E-37A745B553CC}" destId="{EDAA7B50-0D44-41DB-BF1A-7A99D4C6C56F}" srcOrd="0" destOrd="0" presId="urn:microsoft.com/office/officeart/2005/8/layout/vList2"/>
    <dgm:cxn modelId="{4D639E3C-4291-4F6E-8695-993A377488F1}" srcId="{96E3965D-E8CB-4886-9F6F-97C560D25F24}" destId="{034CEBB1-D012-4DD6-94B7-FC24E9E07ED7}" srcOrd="3" destOrd="0" parTransId="{D9ECE355-4C31-4C08-8741-1FE72B969D32}" sibTransId="{4822294E-CD23-4E79-A7C3-1E6AB93A7457}"/>
    <dgm:cxn modelId="{B0683C42-25D9-4229-B68A-1026E246FD6A}" type="presOf" srcId="{55528A31-EF4B-473A-99B8-A07438DF992C}" destId="{F3F9218D-4459-483A-BC21-A65831204CC6}" srcOrd="0" destOrd="0" presId="urn:microsoft.com/office/officeart/2005/8/layout/vList2"/>
    <dgm:cxn modelId="{8A4DE577-C8A2-495E-9F82-A7F8D6932F92}" srcId="{96E3965D-E8CB-4886-9F6F-97C560D25F24}" destId="{55528A31-EF4B-473A-99B8-A07438DF992C}" srcOrd="4" destOrd="0" parTransId="{4DCB8792-7CCE-4BFC-BAA4-8D2165FB0397}" sibTransId="{5950E411-196E-444B-92B9-2C457BC0D420}"/>
    <dgm:cxn modelId="{B9B9C585-5D20-423E-9313-EFC9E2DC0121}" type="presOf" srcId="{034CEBB1-D012-4DD6-94B7-FC24E9E07ED7}" destId="{24A193C0-348C-462F-B677-7A09F6A96A30}" srcOrd="0" destOrd="0" presId="urn:microsoft.com/office/officeart/2005/8/layout/vList2"/>
    <dgm:cxn modelId="{4C73328E-34E9-4C86-839F-9375A6FB6FD3}" srcId="{96E3965D-E8CB-4886-9F6F-97C560D25F24}" destId="{81FD5F86-DD4A-46EE-B420-33A59ABB54FA}" srcOrd="1" destOrd="0" parTransId="{214A1A73-930D-47ED-A671-2D9A5B630C8B}" sibTransId="{77C187C8-EAE7-49D1-8F85-C66CA2B8A45C}"/>
    <dgm:cxn modelId="{3C2BE192-BB8B-40D7-A6FA-0DE9C545EB65}" type="presOf" srcId="{DB2D7BE1-8498-413B-ACE4-3CB012ADC944}" destId="{F902A2E3-5FA7-4EC4-A312-72FD118F2AE3}" srcOrd="0" destOrd="0" presId="urn:microsoft.com/office/officeart/2005/8/layout/vList2"/>
    <dgm:cxn modelId="{234816C7-12D4-4668-B1DF-0072E1D71F9B}" type="presOf" srcId="{81FD5F86-DD4A-46EE-B420-33A59ABB54FA}" destId="{32CD667E-82F7-4FF0-BE03-8D7CBB204212}" srcOrd="0" destOrd="0" presId="urn:microsoft.com/office/officeart/2005/8/layout/vList2"/>
    <dgm:cxn modelId="{78ADE8DF-7BFE-4B07-99F3-999D381C394E}" type="presOf" srcId="{96E3965D-E8CB-4886-9F6F-97C560D25F24}" destId="{7FD43F18-78B4-4154-9573-BFBCC6E4A608}" srcOrd="0" destOrd="0" presId="urn:microsoft.com/office/officeart/2005/8/layout/vList2"/>
    <dgm:cxn modelId="{4062D4E5-5AB4-4562-8E5A-5252A09B7766}" srcId="{96E3965D-E8CB-4886-9F6F-97C560D25F24}" destId="{E19858D1-6BC2-4FA3-8A1E-37A745B553CC}" srcOrd="2" destOrd="0" parTransId="{6AB7B2B3-0951-4292-A515-15D87DE5AB71}" sibTransId="{61A1B623-2220-4F16-A892-2FF56958ED5A}"/>
    <dgm:cxn modelId="{1F910CEF-D9F7-4A25-A663-F10F6B49D547}" srcId="{96E3965D-E8CB-4886-9F6F-97C560D25F24}" destId="{DB2D7BE1-8498-413B-ACE4-3CB012ADC944}" srcOrd="0" destOrd="0" parTransId="{09A213A9-272C-4B15-AAF4-8CD98D5336A5}" sibTransId="{060EB6F1-118B-4337-AD27-0A9F686C00FC}"/>
    <dgm:cxn modelId="{9D8B9D74-CE08-4109-91F6-93962AE7ED6E}" type="presParOf" srcId="{7FD43F18-78B4-4154-9573-BFBCC6E4A608}" destId="{F902A2E3-5FA7-4EC4-A312-72FD118F2AE3}" srcOrd="0" destOrd="0" presId="urn:microsoft.com/office/officeart/2005/8/layout/vList2"/>
    <dgm:cxn modelId="{7CFEB077-1E85-4CC5-84DF-23AD31E9D5AC}" type="presParOf" srcId="{7FD43F18-78B4-4154-9573-BFBCC6E4A608}" destId="{99CAE0EC-62E2-411B-821F-EEFAA5FF116E}" srcOrd="1" destOrd="0" presId="urn:microsoft.com/office/officeart/2005/8/layout/vList2"/>
    <dgm:cxn modelId="{E47C5C74-6ED8-4E73-818B-717F22505E5C}" type="presParOf" srcId="{7FD43F18-78B4-4154-9573-BFBCC6E4A608}" destId="{32CD667E-82F7-4FF0-BE03-8D7CBB204212}" srcOrd="2" destOrd="0" presId="urn:microsoft.com/office/officeart/2005/8/layout/vList2"/>
    <dgm:cxn modelId="{41123391-DB54-47F3-AAFC-706455629619}" type="presParOf" srcId="{7FD43F18-78B4-4154-9573-BFBCC6E4A608}" destId="{EF0CAA6B-8A64-4AC0-A9D9-119589878631}" srcOrd="3" destOrd="0" presId="urn:microsoft.com/office/officeart/2005/8/layout/vList2"/>
    <dgm:cxn modelId="{52908B12-5DAB-451B-844F-425E9155DC41}" type="presParOf" srcId="{7FD43F18-78B4-4154-9573-BFBCC6E4A608}" destId="{EDAA7B50-0D44-41DB-BF1A-7A99D4C6C56F}" srcOrd="4" destOrd="0" presId="urn:microsoft.com/office/officeart/2005/8/layout/vList2"/>
    <dgm:cxn modelId="{86F710F6-2EBE-4913-ACA3-BF44EFA5FAD2}" type="presParOf" srcId="{7FD43F18-78B4-4154-9573-BFBCC6E4A608}" destId="{0B3F2C54-4343-47F5-A6B0-6F8EE516A458}" srcOrd="5" destOrd="0" presId="urn:microsoft.com/office/officeart/2005/8/layout/vList2"/>
    <dgm:cxn modelId="{11D38FA8-ECB6-4387-B74B-D6543DF46B28}" type="presParOf" srcId="{7FD43F18-78B4-4154-9573-BFBCC6E4A608}" destId="{24A193C0-348C-462F-B677-7A09F6A96A30}" srcOrd="6" destOrd="0" presId="urn:microsoft.com/office/officeart/2005/8/layout/vList2"/>
    <dgm:cxn modelId="{AAAAF4EA-8522-4C9F-B6AD-FC0C246C5279}" type="presParOf" srcId="{7FD43F18-78B4-4154-9573-BFBCC6E4A608}" destId="{A40AEC6B-3CA0-4251-802D-1A18A824CEDF}" srcOrd="7" destOrd="0" presId="urn:microsoft.com/office/officeart/2005/8/layout/vList2"/>
    <dgm:cxn modelId="{FD423EA4-9F6C-4229-9040-98A5F266D4F2}" type="presParOf" srcId="{7FD43F18-78B4-4154-9573-BFBCC6E4A608}" destId="{F3F9218D-4459-483A-BC21-A65831204CC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647FE5-1CA3-400A-A602-9EF5D7FC72B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775026-F8CB-4BF4-BDC7-A80210AB54D4}">
      <dgm:prSet/>
      <dgm:spPr/>
      <dgm:t>
        <a:bodyPr/>
        <a:lstStyle/>
        <a:p>
          <a:r>
            <a:rPr lang="it-IT"/>
            <a:t>IL CONSIGLIO DI CLASSE</a:t>
          </a:r>
          <a:endParaRPr lang="en-US"/>
        </a:p>
      </dgm:t>
    </dgm:pt>
    <dgm:pt modelId="{CC4538D6-043A-424F-AA43-23C65CB2FDE3}" type="parTrans" cxnId="{32A0A9D9-A98C-4F31-A423-96F18909669A}">
      <dgm:prSet/>
      <dgm:spPr/>
      <dgm:t>
        <a:bodyPr/>
        <a:lstStyle/>
        <a:p>
          <a:endParaRPr lang="en-US"/>
        </a:p>
      </dgm:t>
    </dgm:pt>
    <dgm:pt modelId="{966DEEE5-6D3A-408A-8240-597859564FEE}" type="sibTrans" cxnId="{32A0A9D9-A98C-4F31-A423-96F18909669A}">
      <dgm:prSet/>
      <dgm:spPr/>
      <dgm:t>
        <a:bodyPr/>
        <a:lstStyle/>
        <a:p>
          <a:endParaRPr lang="en-US"/>
        </a:p>
      </dgm:t>
    </dgm:pt>
    <dgm:pt modelId="{495F5BFB-15CE-400C-833D-53FF43D71974}">
      <dgm:prSet/>
      <dgm:spPr/>
      <dgm:t>
        <a:bodyPr/>
        <a:lstStyle/>
        <a:p>
          <a:r>
            <a:rPr lang="it-IT" dirty="0"/>
            <a:t>LA STRUTTURA OSPITANTE</a:t>
          </a:r>
          <a:endParaRPr lang="en-US" dirty="0"/>
        </a:p>
      </dgm:t>
    </dgm:pt>
    <dgm:pt modelId="{15C05637-C4B3-428A-8E6F-62AFB14E6361}" type="parTrans" cxnId="{FC3C429F-8CB5-4A63-9314-4B9A13DF2FE9}">
      <dgm:prSet/>
      <dgm:spPr/>
      <dgm:t>
        <a:bodyPr/>
        <a:lstStyle/>
        <a:p>
          <a:endParaRPr lang="en-US"/>
        </a:p>
      </dgm:t>
    </dgm:pt>
    <dgm:pt modelId="{FCE85B85-B7D9-41FC-A017-1A304926A8CA}" type="sibTrans" cxnId="{FC3C429F-8CB5-4A63-9314-4B9A13DF2FE9}">
      <dgm:prSet/>
      <dgm:spPr/>
      <dgm:t>
        <a:bodyPr/>
        <a:lstStyle/>
        <a:p>
          <a:endParaRPr lang="en-US"/>
        </a:p>
      </dgm:t>
    </dgm:pt>
    <dgm:pt modelId="{4D2DDCCE-CBF3-48DE-8179-DFD185B7FC1F}">
      <dgm:prSet/>
      <dgm:spPr/>
      <dgm:t>
        <a:bodyPr/>
        <a:lstStyle/>
        <a:p>
          <a:r>
            <a:rPr lang="it-IT" dirty="0"/>
            <a:t>IL TUTOR INTERNO ED ESTERNO (progettazione, monitoraggio e valutazione)</a:t>
          </a:r>
          <a:endParaRPr lang="en-US" dirty="0"/>
        </a:p>
      </dgm:t>
    </dgm:pt>
    <dgm:pt modelId="{706B9D7A-BC7C-4C73-8261-8B4695536B00}" type="parTrans" cxnId="{EABC4879-7EE9-49E2-A4FA-5257A041D6FF}">
      <dgm:prSet/>
      <dgm:spPr/>
      <dgm:t>
        <a:bodyPr/>
        <a:lstStyle/>
        <a:p>
          <a:endParaRPr lang="en-US"/>
        </a:p>
      </dgm:t>
    </dgm:pt>
    <dgm:pt modelId="{49FEED38-1A6D-4C2B-970D-68B5F71A78AE}" type="sibTrans" cxnId="{EABC4879-7EE9-49E2-A4FA-5257A041D6FF}">
      <dgm:prSet/>
      <dgm:spPr/>
      <dgm:t>
        <a:bodyPr/>
        <a:lstStyle/>
        <a:p>
          <a:endParaRPr lang="en-US"/>
        </a:p>
      </dgm:t>
    </dgm:pt>
    <dgm:pt modelId="{668EE278-9FFA-4880-AFD7-CD36F6FA809F}">
      <dgm:prSet/>
      <dgm:spPr/>
      <dgm:t>
        <a:bodyPr/>
        <a:lstStyle/>
        <a:p>
          <a:r>
            <a:rPr lang="it-IT" dirty="0"/>
            <a:t>LO STUDENTE (condivisione, contributo alla progettazione, relazione, concorso alla valutazione e validazione del percorso in termini di qualità)</a:t>
          </a:r>
          <a:endParaRPr lang="en-US" dirty="0"/>
        </a:p>
      </dgm:t>
    </dgm:pt>
    <dgm:pt modelId="{EFB5505E-AE75-4696-8DA9-F5141650B7D7}" type="parTrans" cxnId="{165453B2-90BF-4BC1-8A43-B08AB78DF5E9}">
      <dgm:prSet/>
      <dgm:spPr/>
      <dgm:t>
        <a:bodyPr/>
        <a:lstStyle/>
        <a:p>
          <a:endParaRPr lang="en-US"/>
        </a:p>
      </dgm:t>
    </dgm:pt>
    <dgm:pt modelId="{1BB54EA7-AAED-4089-AFCB-E109C8FB7DBE}" type="sibTrans" cxnId="{165453B2-90BF-4BC1-8A43-B08AB78DF5E9}">
      <dgm:prSet/>
      <dgm:spPr/>
      <dgm:t>
        <a:bodyPr/>
        <a:lstStyle/>
        <a:p>
          <a:endParaRPr lang="en-US"/>
        </a:p>
      </dgm:t>
    </dgm:pt>
    <dgm:pt modelId="{AA1A02EC-AB78-48D1-B2A1-310C152C36DD}" type="pres">
      <dgm:prSet presAssocID="{5C647FE5-1CA3-400A-A602-9EF5D7FC72B0}" presName="vert0" presStyleCnt="0">
        <dgm:presLayoutVars>
          <dgm:dir/>
          <dgm:animOne val="branch"/>
          <dgm:animLvl val="lvl"/>
        </dgm:presLayoutVars>
      </dgm:prSet>
      <dgm:spPr/>
    </dgm:pt>
    <dgm:pt modelId="{441D3F7C-B236-4C38-8AF7-9D68CC992F14}" type="pres">
      <dgm:prSet presAssocID="{14775026-F8CB-4BF4-BDC7-A80210AB54D4}" presName="thickLine" presStyleLbl="alignNode1" presStyleIdx="0" presStyleCnt="4"/>
      <dgm:spPr/>
    </dgm:pt>
    <dgm:pt modelId="{1C8A117D-4087-4E46-AD39-DE569BCDE257}" type="pres">
      <dgm:prSet presAssocID="{14775026-F8CB-4BF4-BDC7-A80210AB54D4}" presName="horz1" presStyleCnt="0"/>
      <dgm:spPr/>
    </dgm:pt>
    <dgm:pt modelId="{48172954-2931-49EB-A837-0204E6F52C71}" type="pres">
      <dgm:prSet presAssocID="{14775026-F8CB-4BF4-BDC7-A80210AB54D4}" presName="tx1" presStyleLbl="revTx" presStyleIdx="0" presStyleCnt="4"/>
      <dgm:spPr/>
    </dgm:pt>
    <dgm:pt modelId="{85A44122-4359-44D2-BD4E-0A6CA553CE15}" type="pres">
      <dgm:prSet presAssocID="{14775026-F8CB-4BF4-BDC7-A80210AB54D4}" presName="vert1" presStyleCnt="0"/>
      <dgm:spPr/>
    </dgm:pt>
    <dgm:pt modelId="{5C9DAD72-E0DC-4AF0-B068-CAEB7401ADC1}" type="pres">
      <dgm:prSet presAssocID="{495F5BFB-15CE-400C-833D-53FF43D71974}" presName="thickLine" presStyleLbl="alignNode1" presStyleIdx="1" presStyleCnt="4"/>
      <dgm:spPr/>
    </dgm:pt>
    <dgm:pt modelId="{CA38E06A-AE18-477D-948B-DBAFCB8DF507}" type="pres">
      <dgm:prSet presAssocID="{495F5BFB-15CE-400C-833D-53FF43D71974}" presName="horz1" presStyleCnt="0"/>
      <dgm:spPr/>
    </dgm:pt>
    <dgm:pt modelId="{D9CFA0D8-8005-4351-B3AE-A9BAF001DCDB}" type="pres">
      <dgm:prSet presAssocID="{495F5BFB-15CE-400C-833D-53FF43D71974}" presName="tx1" presStyleLbl="revTx" presStyleIdx="1" presStyleCnt="4"/>
      <dgm:spPr/>
    </dgm:pt>
    <dgm:pt modelId="{7466F606-6284-46B5-ABB0-F87863B84B06}" type="pres">
      <dgm:prSet presAssocID="{495F5BFB-15CE-400C-833D-53FF43D71974}" presName="vert1" presStyleCnt="0"/>
      <dgm:spPr/>
    </dgm:pt>
    <dgm:pt modelId="{D031FD21-B59C-4FA7-BB75-99FBDBDA63EC}" type="pres">
      <dgm:prSet presAssocID="{4D2DDCCE-CBF3-48DE-8179-DFD185B7FC1F}" presName="thickLine" presStyleLbl="alignNode1" presStyleIdx="2" presStyleCnt="4"/>
      <dgm:spPr/>
    </dgm:pt>
    <dgm:pt modelId="{D25198F8-6855-4901-9066-F7A1A54E4CB1}" type="pres">
      <dgm:prSet presAssocID="{4D2DDCCE-CBF3-48DE-8179-DFD185B7FC1F}" presName="horz1" presStyleCnt="0"/>
      <dgm:spPr/>
    </dgm:pt>
    <dgm:pt modelId="{0D3D862D-91AF-42E1-9F31-F7AD7DEE8B52}" type="pres">
      <dgm:prSet presAssocID="{4D2DDCCE-CBF3-48DE-8179-DFD185B7FC1F}" presName="tx1" presStyleLbl="revTx" presStyleIdx="2" presStyleCnt="4"/>
      <dgm:spPr/>
    </dgm:pt>
    <dgm:pt modelId="{AD2045CA-F83A-4276-9A7A-7304391C84CB}" type="pres">
      <dgm:prSet presAssocID="{4D2DDCCE-CBF3-48DE-8179-DFD185B7FC1F}" presName="vert1" presStyleCnt="0"/>
      <dgm:spPr/>
    </dgm:pt>
    <dgm:pt modelId="{54CF752D-4657-40EA-8653-D4FA121D6399}" type="pres">
      <dgm:prSet presAssocID="{668EE278-9FFA-4880-AFD7-CD36F6FA809F}" presName="thickLine" presStyleLbl="alignNode1" presStyleIdx="3" presStyleCnt="4"/>
      <dgm:spPr/>
    </dgm:pt>
    <dgm:pt modelId="{3BAF3F4B-7E93-4554-88F9-3CF85FAC75A8}" type="pres">
      <dgm:prSet presAssocID="{668EE278-9FFA-4880-AFD7-CD36F6FA809F}" presName="horz1" presStyleCnt="0"/>
      <dgm:spPr/>
    </dgm:pt>
    <dgm:pt modelId="{11B14A2D-3E10-4080-9EE4-0A1C3986EAF5}" type="pres">
      <dgm:prSet presAssocID="{668EE278-9FFA-4880-AFD7-CD36F6FA809F}" presName="tx1" presStyleLbl="revTx" presStyleIdx="3" presStyleCnt="4"/>
      <dgm:spPr/>
    </dgm:pt>
    <dgm:pt modelId="{24A7B285-CB89-4AD1-8AA8-31448AF75326}" type="pres">
      <dgm:prSet presAssocID="{668EE278-9FFA-4880-AFD7-CD36F6FA809F}" presName="vert1" presStyleCnt="0"/>
      <dgm:spPr/>
    </dgm:pt>
  </dgm:ptLst>
  <dgm:cxnLst>
    <dgm:cxn modelId="{3803C50C-E234-4E80-896D-D79B74FA03D1}" type="presOf" srcId="{14775026-F8CB-4BF4-BDC7-A80210AB54D4}" destId="{48172954-2931-49EB-A837-0204E6F52C71}" srcOrd="0" destOrd="0" presId="urn:microsoft.com/office/officeart/2008/layout/LinedList"/>
    <dgm:cxn modelId="{EABC4879-7EE9-49E2-A4FA-5257A041D6FF}" srcId="{5C647FE5-1CA3-400A-A602-9EF5D7FC72B0}" destId="{4D2DDCCE-CBF3-48DE-8179-DFD185B7FC1F}" srcOrd="2" destOrd="0" parTransId="{706B9D7A-BC7C-4C73-8261-8B4695536B00}" sibTransId="{49FEED38-1A6D-4C2B-970D-68B5F71A78AE}"/>
    <dgm:cxn modelId="{735D8A8A-753A-4E57-866A-1A2B3CBCA534}" type="presOf" srcId="{495F5BFB-15CE-400C-833D-53FF43D71974}" destId="{D9CFA0D8-8005-4351-B3AE-A9BAF001DCDB}" srcOrd="0" destOrd="0" presId="urn:microsoft.com/office/officeart/2008/layout/LinedList"/>
    <dgm:cxn modelId="{98ABE592-714E-4870-A78F-5A036F6C4418}" type="presOf" srcId="{668EE278-9FFA-4880-AFD7-CD36F6FA809F}" destId="{11B14A2D-3E10-4080-9EE4-0A1C3986EAF5}" srcOrd="0" destOrd="0" presId="urn:microsoft.com/office/officeart/2008/layout/LinedList"/>
    <dgm:cxn modelId="{FC3C429F-8CB5-4A63-9314-4B9A13DF2FE9}" srcId="{5C647FE5-1CA3-400A-A602-9EF5D7FC72B0}" destId="{495F5BFB-15CE-400C-833D-53FF43D71974}" srcOrd="1" destOrd="0" parTransId="{15C05637-C4B3-428A-8E6F-62AFB14E6361}" sibTransId="{FCE85B85-B7D9-41FC-A017-1A304926A8CA}"/>
    <dgm:cxn modelId="{165453B2-90BF-4BC1-8A43-B08AB78DF5E9}" srcId="{5C647FE5-1CA3-400A-A602-9EF5D7FC72B0}" destId="{668EE278-9FFA-4880-AFD7-CD36F6FA809F}" srcOrd="3" destOrd="0" parTransId="{EFB5505E-AE75-4696-8DA9-F5141650B7D7}" sibTransId="{1BB54EA7-AAED-4089-AFCB-E109C8FB7DBE}"/>
    <dgm:cxn modelId="{9D2E07B5-5D66-41D1-9FAA-923CFC26B58D}" type="presOf" srcId="{4D2DDCCE-CBF3-48DE-8179-DFD185B7FC1F}" destId="{0D3D862D-91AF-42E1-9F31-F7AD7DEE8B52}" srcOrd="0" destOrd="0" presId="urn:microsoft.com/office/officeart/2008/layout/LinedList"/>
    <dgm:cxn modelId="{FC2090BE-CC31-40A1-98CF-2FF928E63B65}" type="presOf" srcId="{5C647FE5-1CA3-400A-A602-9EF5D7FC72B0}" destId="{AA1A02EC-AB78-48D1-B2A1-310C152C36DD}" srcOrd="0" destOrd="0" presId="urn:microsoft.com/office/officeart/2008/layout/LinedList"/>
    <dgm:cxn modelId="{32A0A9D9-A98C-4F31-A423-96F18909669A}" srcId="{5C647FE5-1CA3-400A-A602-9EF5D7FC72B0}" destId="{14775026-F8CB-4BF4-BDC7-A80210AB54D4}" srcOrd="0" destOrd="0" parTransId="{CC4538D6-043A-424F-AA43-23C65CB2FDE3}" sibTransId="{966DEEE5-6D3A-408A-8240-597859564FEE}"/>
    <dgm:cxn modelId="{1A6FBB2A-6776-41A9-B49C-CD985F32E935}" type="presParOf" srcId="{AA1A02EC-AB78-48D1-B2A1-310C152C36DD}" destId="{441D3F7C-B236-4C38-8AF7-9D68CC992F14}" srcOrd="0" destOrd="0" presId="urn:microsoft.com/office/officeart/2008/layout/LinedList"/>
    <dgm:cxn modelId="{B0800B97-9B3D-4790-9CBD-1F309A8ABFB8}" type="presParOf" srcId="{AA1A02EC-AB78-48D1-B2A1-310C152C36DD}" destId="{1C8A117D-4087-4E46-AD39-DE569BCDE257}" srcOrd="1" destOrd="0" presId="urn:microsoft.com/office/officeart/2008/layout/LinedList"/>
    <dgm:cxn modelId="{5D15BA36-7D23-42FD-B7B5-75D361069642}" type="presParOf" srcId="{1C8A117D-4087-4E46-AD39-DE569BCDE257}" destId="{48172954-2931-49EB-A837-0204E6F52C71}" srcOrd="0" destOrd="0" presId="urn:microsoft.com/office/officeart/2008/layout/LinedList"/>
    <dgm:cxn modelId="{32EBDDE6-545A-4EB6-B5E2-27965611EAF3}" type="presParOf" srcId="{1C8A117D-4087-4E46-AD39-DE569BCDE257}" destId="{85A44122-4359-44D2-BD4E-0A6CA553CE15}" srcOrd="1" destOrd="0" presId="urn:microsoft.com/office/officeart/2008/layout/LinedList"/>
    <dgm:cxn modelId="{9860BBA6-9B8C-4B04-AF70-86D50D5D1A40}" type="presParOf" srcId="{AA1A02EC-AB78-48D1-B2A1-310C152C36DD}" destId="{5C9DAD72-E0DC-4AF0-B068-CAEB7401ADC1}" srcOrd="2" destOrd="0" presId="urn:microsoft.com/office/officeart/2008/layout/LinedList"/>
    <dgm:cxn modelId="{2F9E82F2-6153-4BC0-A687-EE2A6BBC7D1B}" type="presParOf" srcId="{AA1A02EC-AB78-48D1-B2A1-310C152C36DD}" destId="{CA38E06A-AE18-477D-948B-DBAFCB8DF507}" srcOrd="3" destOrd="0" presId="urn:microsoft.com/office/officeart/2008/layout/LinedList"/>
    <dgm:cxn modelId="{F4AF848B-528F-4D06-BA10-94E644986F93}" type="presParOf" srcId="{CA38E06A-AE18-477D-948B-DBAFCB8DF507}" destId="{D9CFA0D8-8005-4351-B3AE-A9BAF001DCDB}" srcOrd="0" destOrd="0" presId="urn:microsoft.com/office/officeart/2008/layout/LinedList"/>
    <dgm:cxn modelId="{8F599941-2C92-4599-8290-DE15986FCB46}" type="presParOf" srcId="{CA38E06A-AE18-477D-948B-DBAFCB8DF507}" destId="{7466F606-6284-46B5-ABB0-F87863B84B06}" srcOrd="1" destOrd="0" presId="urn:microsoft.com/office/officeart/2008/layout/LinedList"/>
    <dgm:cxn modelId="{DF701077-9FAA-4248-A1C9-DF52BC5FEB92}" type="presParOf" srcId="{AA1A02EC-AB78-48D1-B2A1-310C152C36DD}" destId="{D031FD21-B59C-4FA7-BB75-99FBDBDA63EC}" srcOrd="4" destOrd="0" presId="urn:microsoft.com/office/officeart/2008/layout/LinedList"/>
    <dgm:cxn modelId="{59961F21-6175-4336-8F9A-C02EDC43449E}" type="presParOf" srcId="{AA1A02EC-AB78-48D1-B2A1-310C152C36DD}" destId="{D25198F8-6855-4901-9066-F7A1A54E4CB1}" srcOrd="5" destOrd="0" presId="urn:microsoft.com/office/officeart/2008/layout/LinedList"/>
    <dgm:cxn modelId="{5AD9310C-CA08-4135-84E4-5CE4BE30A61A}" type="presParOf" srcId="{D25198F8-6855-4901-9066-F7A1A54E4CB1}" destId="{0D3D862D-91AF-42E1-9F31-F7AD7DEE8B52}" srcOrd="0" destOrd="0" presId="urn:microsoft.com/office/officeart/2008/layout/LinedList"/>
    <dgm:cxn modelId="{FFCDE235-6129-44B5-89DD-A10978F1D35C}" type="presParOf" srcId="{D25198F8-6855-4901-9066-F7A1A54E4CB1}" destId="{AD2045CA-F83A-4276-9A7A-7304391C84CB}" srcOrd="1" destOrd="0" presId="urn:microsoft.com/office/officeart/2008/layout/LinedList"/>
    <dgm:cxn modelId="{F05CAE63-3E49-4D10-AB3B-99F38A79A4DE}" type="presParOf" srcId="{AA1A02EC-AB78-48D1-B2A1-310C152C36DD}" destId="{54CF752D-4657-40EA-8653-D4FA121D6399}" srcOrd="6" destOrd="0" presId="urn:microsoft.com/office/officeart/2008/layout/LinedList"/>
    <dgm:cxn modelId="{5420C4B9-2322-4FB2-8263-054401BE7645}" type="presParOf" srcId="{AA1A02EC-AB78-48D1-B2A1-310C152C36DD}" destId="{3BAF3F4B-7E93-4554-88F9-3CF85FAC75A8}" srcOrd="7" destOrd="0" presId="urn:microsoft.com/office/officeart/2008/layout/LinedList"/>
    <dgm:cxn modelId="{BCDC78F2-84DD-447C-9962-AFD4F80C7728}" type="presParOf" srcId="{3BAF3F4B-7E93-4554-88F9-3CF85FAC75A8}" destId="{11B14A2D-3E10-4080-9EE4-0A1C3986EAF5}" srcOrd="0" destOrd="0" presId="urn:microsoft.com/office/officeart/2008/layout/LinedList"/>
    <dgm:cxn modelId="{75D3A81E-C0D1-479C-83F7-63E4E78103DA}" type="presParOf" srcId="{3BAF3F4B-7E93-4554-88F9-3CF85FAC75A8}" destId="{24A7B285-CB89-4AD1-8AA8-31448AF7532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7C9F1-649F-4ADC-AA0D-D5CE5CAF1932}">
      <dsp:nvSpPr>
        <dsp:cNvPr id="0" name=""/>
        <dsp:cNvSpPr/>
      </dsp:nvSpPr>
      <dsp:spPr>
        <a:xfrm>
          <a:off x="0" y="660"/>
          <a:ext cx="6254749" cy="15450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463867-F990-4BA5-947C-97B7CCB611DD}">
      <dsp:nvSpPr>
        <dsp:cNvPr id="0" name=""/>
        <dsp:cNvSpPr/>
      </dsp:nvSpPr>
      <dsp:spPr>
        <a:xfrm>
          <a:off x="467366" y="348288"/>
          <a:ext cx="849756" cy="8497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3B725-EC23-4FA1-9F28-2D1DF9B6777B}">
      <dsp:nvSpPr>
        <dsp:cNvPr id="0" name=""/>
        <dsp:cNvSpPr/>
      </dsp:nvSpPr>
      <dsp:spPr>
        <a:xfrm>
          <a:off x="1784489" y="660"/>
          <a:ext cx="4470260" cy="1545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14" tIns="163514" rIns="163514" bIns="16351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 Ruolo formativo: sviluppare delle competenze trasversali attraverso il learning by </a:t>
          </a:r>
          <a:r>
            <a:rPr lang="it-IT" sz="2500" kern="1200" dirty="0" err="1"/>
            <a:t>doing</a:t>
          </a:r>
          <a:r>
            <a:rPr lang="it-IT" sz="2500" kern="1200" dirty="0"/>
            <a:t> </a:t>
          </a:r>
          <a:endParaRPr lang="en-US" sz="2500" kern="1200" dirty="0"/>
        </a:p>
      </dsp:txBody>
      <dsp:txXfrm>
        <a:off x="1784489" y="660"/>
        <a:ext cx="4470260" cy="1545012"/>
      </dsp:txXfrm>
    </dsp:sp>
    <dsp:sp modelId="{E3B062B3-FAEE-410D-A0A2-368C17EF8E4B}">
      <dsp:nvSpPr>
        <dsp:cNvPr id="0" name=""/>
        <dsp:cNvSpPr/>
      </dsp:nvSpPr>
      <dsp:spPr>
        <a:xfrm>
          <a:off x="0" y="1931926"/>
          <a:ext cx="6254749" cy="15450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C2C573-C341-472E-8A6F-D1D5FEACE652}">
      <dsp:nvSpPr>
        <dsp:cNvPr id="0" name=""/>
        <dsp:cNvSpPr/>
      </dsp:nvSpPr>
      <dsp:spPr>
        <a:xfrm>
          <a:off x="467366" y="2279554"/>
          <a:ext cx="849756" cy="8497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4C4BB-351B-4D53-8C5A-F81209E1D333}">
      <dsp:nvSpPr>
        <dsp:cNvPr id="0" name=""/>
        <dsp:cNvSpPr/>
      </dsp:nvSpPr>
      <dsp:spPr>
        <a:xfrm>
          <a:off x="1784489" y="1931926"/>
          <a:ext cx="4470260" cy="1545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14" tIns="163514" rIns="163514" bIns="16351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 Ruolo professionalizzante: acquisire delle competenze professionali </a:t>
          </a:r>
          <a:endParaRPr lang="en-US" sz="2500" kern="1200" dirty="0"/>
        </a:p>
      </dsp:txBody>
      <dsp:txXfrm>
        <a:off x="1784489" y="1931926"/>
        <a:ext cx="4470260" cy="1545012"/>
      </dsp:txXfrm>
    </dsp:sp>
    <dsp:sp modelId="{3FF833A9-2891-4CE2-A93A-A182A3782CC3}">
      <dsp:nvSpPr>
        <dsp:cNvPr id="0" name=""/>
        <dsp:cNvSpPr/>
      </dsp:nvSpPr>
      <dsp:spPr>
        <a:xfrm>
          <a:off x="0" y="3863192"/>
          <a:ext cx="6254749" cy="15450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C56545-A7FB-4485-81EB-AF7AD1CAB749}">
      <dsp:nvSpPr>
        <dsp:cNvPr id="0" name=""/>
        <dsp:cNvSpPr/>
      </dsp:nvSpPr>
      <dsp:spPr>
        <a:xfrm>
          <a:off x="467366" y="4210819"/>
          <a:ext cx="849756" cy="8497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E3CB7-7952-4CC3-B18E-95666B2EA37E}">
      <dsp:nvSpPr>
        <dsp:cNvPr id="0" name=""/>
        <dsp:cNvSpPr/>
      </dsp:nvSpPr>
      <dsp:spPr>
        <a:xfrm>
          <a:off x="1784489" y="3863192"/>
          <a:ext cx="4470260" cy="1545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14" tIns="163514" rIns="163514" bIns="16351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 Ruolo orientativo: avviare gli studenti ad una scelta consapevole dopo il diploma</a:t>
          </a:r>
          <a:endParaRPr lang="en-US" sz="2500" kern="1200" dirty="0"/>
        </a:p>
      </dsp:txBody>
      <dsp:txXfrm>
        <a:off x="1784489" y="3863192"/>
        <a:ext cx="4470260" cy="1545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6560C-BBB4-4708-836A-58754BBC339E}">
      <dsp:nvSpPr>
        <dsp:cNvPr id="0" name=""/>
        <dsp:cNvSpPr/>
      </dsp:nvSpPr>
      <dsp:spPr>
        <a:xfrm>
          <a:off x="0" y="0"/>
          <a:ext cx="6254749" cy="14118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1. la dimensione curriculare, ovvero disciplinare e scolastica </a:t>
          </a:r>
          <a:endParaRPr lang="en-US" sz="1800" kern="1200"/>
        </a:p>
      </dsp:txBody>
      <dsp:txXfrm>
        <a:off x="68923" y="68923"/>
        <a:ext cx="6116903" cy="1274046"/>
      </dsp:txXfrm>
    </dsp:sp>
    <dsp:sp modelId="{BC5D48F7-3978-4F38-8BD4-D8A8AF19A884}">
      <dsp:nvSpPr>
        <dsp:cNvPr id="0" name=""/>
        <dsp:cNvSpPr/>
      </dsp:nvSpPr>
      <dsp:spPr>
        <a:xfrm>
          <a:off x="0" y="1367716"/>
          <a:ext cx="6254749" cy="1497234"/>
        </a:xfrm>
        <a:prstGeom prst="roundRect">
          <a:avLst/>
        </a:prstGeom>
        <a:solidFill>
          <a:schemeClr val="accent2">
            <a:hueOff val="2079554"/>
            <a:satOff val="11835"/>
            <a:lumOff val="366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2. la dimensione esperienziale, ovvero la parte della messa in pratica delle competenze </a:t>
          </a:r>
          <a:endParaRPr lang="en-US" sz="1800" kern="1200"/>
        </a:p>
      </dsp:txBody>
      <dsp:txXfrm>
        <a:off x="73089" y="1440805"/>
        <a:ext cx="6108571" cy="1351056"/>
      </dsp:txXfrm>
    </dsp:sp>
    <dsp:sp modelId="{7CD7EFD4-4BFF-497E-B4B3-EEACE9929649}">
      <dsp:nvSpPr>
        <dsp:cNvPr id="0" name=""/>
        <dsp:cNvSpPr/>
      </dsp:nvSpPr>
      <dsp:spPr>
        <a:xfrm>
          <a:off x="0" y="3036569"/>
          <a:ext cx="6254749" cy="1497234"/>
        </a:xfrm>
        <a:prstGeom prst="roundRect">
          <a:avLst/>
        </a:prstGeom>
        <a:solidFill>
          <a:schemeClr val="accent2">
            <a:hueOff val="4159108"/>
            <a:satOff val="23669"/>
            <a:lumOff val="732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3. la dimensione orientativa, ovvero l’avvio ad una scelta consapevole per la pianificazione del proprio percorso di vita. </a:t>
          </a:r>
          <a:endParaRPr lang="en-US" sz="1800" kern="1200"/>
        </a:p>
      </dsp:txBody>
      <dsp:txXfrm>
        <a:off x="73089" y="3109658"/>
        <a:ext cx="6108571" cy="1351056"/>
      </dsp:txXfrm>
    </dsp:sp>
    <dsp:sp modelId="{FE2AEA90-F033-4C16-B913-0706DF197298}">
      <dsp:nvSpPr>
        <dsp:cNvPr id="0" name=""/>
        <dsp:cNvSpPr/>
      </dsp:nvSpPr>
      <dsp:spPr>
        <a:xfrm>
          <a:off x="0" y="4784295"/>
          <a:ext cx="6254749" cy="1497234"/>
        </a:xfrm>
        <a:prstGeom prst="roundRect">
          <a:avLst/>
        </a:prstGeom>
        <a:solidFill>
          <a:schemeClr val="accent2">
            <a:hueOff val="6238661"/>
            <a:satOff val="35504"/>
            <a:lumOff val="1098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L’orientamento assume la caratteristica di percorso esperienziale centrato sull’apprendimento autonomo. Si parla di auto-orientamento  per scoprire la propria vocazione, attraverso la sperimentazione di compiti di realtà ed in contesti operativi.</a:t>
          </a:r>
          <a:endParaRPr lang="en-US" sz="1800" kern="1200" dirty="0"/>
        </a:p>
      </dsp:txBody>
      <dsp:txXfrm>
        <a:off x="73089" y="4857384"/>
        <a:ext cx="6108571" cy="13510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2A2E3-5FA7-4EC4-A312-72FD118F2AE3}">
      <dsp:nvSpPr>
        <dsp:cNvPr id="0" name=""/>
        <dsp:cNvSpPr/>
      </dsp:nvSpPr>
      <dsp:spPr>
        <a:xfrm>
          <a:off x="0" y="21377"/>
          <a:ext cx="5994400" cy="12298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 il contesto territoriale </a:t>
          </a:r>
          <a:endParaRPr lang="en-US" sz="2300" kern="1200" dirty="0"/>
        </a:p>
      </dsp:txBody>
      <dsp:txXfrm>
        <a:off x="60037" y="81414"/>
        <a:ext cx="5874326" cy="1109797"/>
      </dsp:txXfrm>
    </dsp:sp>
    <dsp:sp modelId="{32CD667E-82F7-4FF0-BE03-8D7CBB204212}">
      <dsp:nvSpPr>
        <dsp:cNvPr id="0" name=""/>
        <dsp:cNvSpPr/>
      </dsp:nvSpPr>
      <dsp:spPr>
        <a:xfrm>
          <a:off x="0" y="1317488"/>
          <a:ext cx="5994400" cy="1229871"/>
        </a:xfrm>
        <a:prstGeom prst="roundRect">
          <a:avLst/>
        </a:prstGeom>
        <a:solidFill>
          <a:schemeClr val="accent2">
            <a:hueOff val="1559665"/>
            <a:satOff val="8876"/>
            <a:lumOff val="2745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le scelte e le priorità della scuola esposti nel PTOF </a:t>
          </a:r>
          <a:endParaRPr lang="en-US" sz="2300" kern="1200" dirty="0"/>
        </a:p>
      </dsp:txBody>
      <dsp:txXfrm>
        <a:off x="60037" y="1377525"/>
        <a:ext cx="5874326" cy="1109797"/>
      </dsp:txXfrm>
    </dsp:sp>
    <dsp:sp modelId="{EDAA7B50-0D44-41DB-BF1A-7A99D4C6C56F}">
      <dsp:nvSpPr>
        <dsp:cNvPr id="0" name=""/>
        <dsp:cNvSpPr/>
      </dsp:nvSpPr>
      <dsp:spPr>
        <a:xfrm>
          <a:off x="0" y="2613599"/>
          <a:ext cx="5994400" cy="1229871"/>
        </a:xfrm>
        <a:prstGeom prst="roundRect">
          <a:avLst/>
        </a:prstGeom>
        <a:solidFill>
          <a:schemeClr val="accent2">
            <a:hueOff val="3119331"/>
            <a:satOff val="17752"/>
            <a:lumOff val="549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la coerenza con la tipologia degli indirizzi presenti nell’istituzione scolastica. </a:t>
          </a:r>
          <a:endParaRPr lang="en-US" sz="2300" kern="1200" dirty="0"/>
        </a:p>
      </dsp:txBody>
      <dsp:txXfrm>
        <a:off x="60037" y="2673636"/>
        <a:ext cx="5874326" cy="1109797"/>
      </dsp:txXfrm>
    </dsp:sp>
    <dsp:sp modelId="{24A193C0-348C-462F-B677-7A09F6A96A30}">
      <dsp:nvSpPr>
        <dsp:cNvPr id="0" name=""/>
        <dsp:cNvSpPr/>
      </dsp:nvSpPr>
      <dsp:spPr>
        <a:xfrm>
          <a:off x="0" y="3909710"/>
          <a:ext cx="5994400" cy="1229871"/>
        </a:xfrm>
        <a:prstGeom prst="roundRect">
          <a:avLst/>
        </a:prstGeom>
        <a:solidFill>
          <a:schemeClr val="accent2">
            <a:hueOff val="4678996"/>
            <a:satOff val="26628"/>
            <a:lumOff val="8235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possibilità di varie forme organizzative (modalità dei Percorsi) </a:t>
          </a:r>
          <a:endParaRPr lang="en-US" sz="2300" kern="1200" dirty="0"/>
        </a:p>
      </dsp:txBody>
      <dsp:txXfrm>
        <a:off x="60037" y="3969747"/>
        <a:ext cx="5874326" cy="1109797"/>
      </dsp:txXfrm>
    </dsp:sp>
    <dsp:sp modelId="{F3F9218D-4459-483A-BC21-A65831204CC6}">
      <dsp:nvSpPr>
        <dsp:cNvPr id="0" name=""/>
        <dsp:cNvSpPr/>
      </dsp:nvSpPr>
      <dsp:spPr>
        <a:xfrm>
          <a:off x="0" y="5205821"/>
          <a:ext cx="5994400" cy="1229871"/>
        </a:xfrm>
        <a:prstGeom prst="roundRect">
          <a:avLst/>
        </a:prstGeom>
        <a:solidFill>
          <a:schemeClr val="accent2">
            <a:hueOff val="6238661"/>
            <a:satOff val="35504"/>
            <a:lumOff val="1098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coerenza con la Carta dei diritti e dei doveri degli studenti (decreto 195 del 3 novembre 2017).</a:t>
          </a:r>
          <a:endParaRPr lang="en-US" sz="2300" kern="1200" dirty="0"/>
        </a:p>
      </dsp:txBody>
      <dsp:txXfrm>
        <a:off x="60037" y="5265858"/>
        <a:ext cx="5874326" cy="11097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D3F7C-B236-4C38-8AF7-9D68CC992F14}">
      <dsp:nvSpPr>
        <dsp:cNvPr id="0" name=""/>
        <dsp:cNvSpPr/>
      </dsp:nvSpPr>
      <dsp:spPr>
        <a:xfrm>
          <a:off x="0" y="0"/>
          <a:ext cx="6262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72954-2931-49EB-A837-0204E6F52C71}">
      <dsp:nvSpPr>
        <dsp:cNvPr id="0" name=""/>
        <dsp:cNvSpPr/>
      </dsp:nvSpPr>
      <dsp:spPr>
        <a:xfrm>
          <a:off x="0" y="0"/>
          <a:ext cx="6262937" cy="117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/>
            <a:t>IL CONSIGLIO DI CLASSE</a:t>
          </a:r>
          <a:endParaRPr lang="en-US" sz="2300" kern="1200"/>
        </a:p>
      </dsp:txBody>
      <dsp:txXfrm>
        <a:off x="0" y="0"/>
        <a:ext cx="6262937" cy="1175310"/>
      </dsp:txXfrm>
    </dsp:sp>
    <dsp:sp modelId="{5C9DAD72-E0DC-4AF0-B068-CAEB7401ADC1}">
      <dsp:nvSpPr>
        <dsp:cNvPr id="0" name=""/>
        <dsp:cNvSpPr/>
      </dsp:nvSpPr>
      <dsp:spPr>
        <a:xfrm>
          <a:off x="0" y="1175311"/>
          <a:ext cx="6262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FA0D8-8005-4351-B3AE-A9BAF001DCDB}">
      <dsp:nvSpPr>
        <dsp:cNvPr id="0" name=""/>
        <dsp:cNvSpPr/>
      </dsp:nvSpPr>
      <dsp:spPr>
        <a:xfrm>
          <a:off x="0" y="1175310"/>
          <a:ext cx="6262937" cy="117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LA STRUTTURA OSPITANTE</a:t>
          </a:r>
          <a:endParaRPr lang="en-US" sz="2300" kern="1200" dirty="0"/>
        </a:p>
      </dsp:txBody>
      <dsp:txXfrm>
        <a:off x="0" y="1175310"/>
        <a:ext cx="6262937" cy="1175310"/>
      </dsp:txXfrm>
    </dsp:sp>
    <dsp:sp modelId="{D031FD21-B59C-4FA7-BB75-99FBDBDA63EC}">
      <dsp:nvSpPr>
        <dsp:cNvPr id="0" name=""/>
        <dsp:cNvSpPr/>
      </dsp:nvSpPr>
      <dsp:spPr>
        <a:xfrm>
          <a:off x="0" y="2350622"/>
          <a:ext cx="6262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D862D-91AF-42E1-9F31-F7AD7DEE8B52}">
      <dsp:nvSpPr>
        <dsp:cNvPr id="0" name=""/>
        <dsp:cNvSpPr/>
      </dsp:nvSpPr>
      <dsp:spPr>
        <a:xfrm>
          <a:off x="0" y="2350621"/>
          <a:ext cx="6262937" cy="117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IL TUTOR INTERNO ED ESTERNO (progettazione, monitoraggio e valutazione)</a:t>
          </a:r>
          <a:endParaRPr lang="en-US" sz="2300" kern="1200" dirty="0"/>
        </a:p>
      </dsp:txBody>
      <dsp:txXfrm>
        <a:off x="0" y="2350621"/>
        <a:ext cx="6262937" cy="1175310"/>
      </dsp:txXfrm>
    </dsp:sp>
    <dsp:sp modelId="{54CF752D-4657-40EA-8653-D4FA121D6399}">
      <dsp:nvSpPr>
        <dsp:cNvPr id="0" name=""/>
        <dsp:cNvSpPr/>
      </dsp:nvSpPr>
      <dsp:spPr>
        <a:xfrm>
          <a:off x="0" y="3525933"/>
          <a:ext cx="6262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14A2D-3E10-4080-9EE4-0A1C3986EAF5}">
      <dsp:nvSpPr>
        <dsp:cNvPr id="0" name=""/>
        <dsp:cNvSpPr/>
      </dsp:nvSpPr>
      <dsp:spPr>
        <a:xfrm>
          <a:off x="0" y="3525932"/>
          <a:ext cx="6262937" cy="117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LO STUDENTE (condivisione, contributo alla progettazione, relazione, concorso alla valutazione e validazione del percorso in termini di qualità)</a:t>
          </a:r>
          <a:endParaRPr lang="en-US" sz="2300" kern="1200" dirty="0"/>
        </a:p>
      </dsp:txBody>
      <dsp:txXfrm>
        <a:off x="0" y="3525932"/>
        <a:ext cx="6262937" cy="117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ur.gov.it/documents/20182/1306025/Linee+guida+PCTO+con+allegati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B63CA0-C527-4A6F-97EE-38EFD6C26E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Linee guida</a:t>
            </a:r>
            <a:br>
              <a:rPr lang="it-IT" dirty="0"/>
            </a:br>
            <a:r>
              <a:rPr lang="it-IT" dirty="0"/>
              <a:t>per </a:t>
            </a:r>
            <a:r>
              <a:rPr lang="it-IT" dirty="0" err="1"/>
              <a:t>pcto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406E2E2-9501-4C09-9EF5-F55ABECFB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7253" y="5979196"/>
            <a:ext cx="9263270" cy="742279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Ex Alternanza Scuola-Lavoro</a:t>
            </a:r>
          </a:p>
          <a:p>
            <a:r>
              <a:rPr lang="it-IT" dirty="0"/>
              <a:t>(ai sensi dell’articolo 1, comma 785, legge 145/2018)</a:t>
            </a:r>
          </a:p>
        </p:txBody>
      </p:sp>
    </p:spTree>
    <p:extLst>
      <p:ext uri="{BB962C8B-B14F-4D97-AF65-F5344CB8AC3E}">
        <p14:creationId xmlns:p14="http://schemas.microsoft.com/office/powerpoint/2010/main" val="3586063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3A0BB3-E416-40BB-B618-D1653DBF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6"/>
            <a:ext cx="3384329" cy="5421435"/>
          </a:xfrm>
        </p:spPr>
        <p:txBody>
          <a:bodyPr anchor="ctr">
            <a:normAutofit/>
          </a:bodyPr>
          <a:lstStyle/>
          <a:p>
            <a:r>
              <a:rPr lang="it-IT" sz="4000"/>
              <a:t>PIANIFICARE TENENDO CONTO DI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DB005682-49BD-429F-A4C1-F3E36D769E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849234"/>
              </p:ext>
            </p:extLst>
          </p:nvPr>
        </p:nvGraphicFramePr>
        <p:xfrm>
          <a:off x="5280025" y="112543"/>
          <a:ext cx="5994400" cy="6457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6263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6C49B1-2687-46C8-B266-60F9B0964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7241B5-1AF2-4C2A-9B3A-7276597A8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1B1EE2D-4356-4FB3-98C7-9BEFA4BB6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92" y="182881"/>
            <a:ext cx="10506222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17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A1B4FE-CFB3-4171-888A-92D040C71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RUOLO DEI TUTOR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8F49A7A-7BB3-4BDF-940B-05DD2ACE5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831" y="1350498"/>
            <a:ext cx="10594880" cy="5403692"/>
          </a:xfrm>
        </p:spPr>
      </p:pic>
    </p:spTree>
    <p:extLst>
      <p:ext uri="{BB962C8B-B14F-4D97-AF65-F5344CB8AC3E}">
        <p14:creationId xmlns:p14="http://schemas.microsoft.com/office/powerpoint/2010/main" val="718283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52D3C8-F319-403A-84DE-382BEBCEF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RUOLO DEI TUTOR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BA61858-8614-494A-B703-0BA5828A98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603" y="1470363"/>
            <a:ext cx="10811021" cy="4831963"/>
          </a:xfrm>
        </p:spPr>
      </p:pic>
    </p:spTree>
    <p:extLst>
      <p:ext uri="{BB962C8B-B14F-4D97-AF65-F5344CB8AC3E}">
        <p14:creationId xmlns:p14="http://schemas.microsoft.com/office/powerpoint/2010/main" val="2391360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E31A92-0D7F-4349-B19C-04DA1CDF1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INTERAZIONE TRA I DUE TUTOR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AB29E3E-5FB5-4604-9BD2-6E71221F2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678" y="1223890"/>
            <a:ext cx="10178321" cy="5468782"/>
          </a:xfrm>
        </p:spPr>
      </p:pic>
    </p:spTree>
    <p:extLst>
      <p:ext uri="{BB962C8B-B14F-4D97-AF65-F5344CB8AC3E}">
        <p14:creationId xmlns:p14="http://schemas.microsoft.com/office/powerpoint/2010/main" val="3686542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A98AD482-27A4-454E-8A3A-84F73CBDA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22422E2-F15A-43AE-98F1-7210710B0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034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E6B01CB-4662-4310-B8BB-E47F3927E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009" y="1078378"/>
            <a:ext cx="3364053" cy="4701244"/>
          </a:xfrm>
        </p:spPr>
        <p:txBody>
          <a:bodyPr anchor="ctr">
            <a:normAutofit/>
          </a:bodyPr>
          <a:lstStyle/>
          <a:p>
            <a:r>
              <a:rPr lang="it-IT" sz="3600" dirty="0"/>
              <a:t>CHI è COINVOLTO NELLA PROGETTAZIONE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BDC8164B-5FC0-4CBD-B7AE-0CB8780FF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graphicFrame>
        <p:nvGraphicFramePr>
          <p:cNvPr id="18" name="Segnaposto contenuto 2">
            <a:extLst>
              <a:ext uri="{FF2B5EF4-FFF2-40B4-BE49-F238E27FC236}">
                <a16:creationId xmlns:a16="http://schemas.microsoft.com/office/drawing/2014/main" id="{EC0C9DA5-36B2-420F-80BC-A31F92C39C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880081"/>
              </p:ext>
            </p:extLst>
          </p:nvPr>
        </p:nvGraphicFramePr>
        <p:xfrm>
          <a:off x="5167062" y="1078378"/>
          <a:ext cx="6262938" cy="4701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8598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F81014-58FD-4676-ADB3-D0A128C07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opera il consiglio di classe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073325-3F58-4459-8E15-0C641FD2E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5115339"/>
          </a:xfrm>
        </p:spPr>
        <p:txBody>
          <a:bodyPr>
            <a:normAutofit fontScale="32500" lnSpcReduction="20000"/>
          </a:bodyPr>
          <a:lstStyle/>
          <a:p>
            <a:r>
              <a:rPr lang="it-IT" dirty="0"/>
              <a:t> </a:t>
            </a:r>
            <a:r>
              <a:rPr lang="it-IT" sz="6000" dirty="0"/>
              <a:t>individuare accuratamente le competenze trasversali e/o professionali da sviluppare, in termini funzionali a favorire l’auto-orientamento dello studente;</a:t>
            </a:r>
          </a:p>
          <a:p>
            <a:r>
              <a:rPr lang="it-IT" sz="6000" dirty="0"/>
              <a:t>promuovere la riflessione degli studenti sulle loro preferenze, attitudini e attese relative all’esperienza da realizzare;</a:t>
            </a:r>
          </a:p>
          <a:p>
            <a:r>
              <a:rPr lang="it-IT" sz="6000" dirty="0"/>
              <a:t>coinvolgere gli studenti nella progettazione dei percorsi;</a:t>
            </a:r>
          </a:p>
          <a:p>
            <a:r>
              <a:rPr lang="it-IT" sz="6000" dirty="0"/>
              <a:t>attuare una efficace comunicazione per le famiglie;</a:t>
            </a:r>
          </a:p>
          <a:p>
            <a:r>
              <a:rPr lang="it-IT" sz="6000" dirty="0"/>
              <a:t>accompagnare gli studenti nell’osservazione e nella riflessione sui percorsi attivati, ivi comprese (laddove previsto) le dinamiche organizzative e i rapporti tra soggetti nell’organizzazione ospitante, </a:t>
            </a:r>
          </a:p>
          <a:p>
            <a:r>
              <a:rPr lang="it-IT" sz="6000" dirty="0"/>
              <a:t>condividere e rielaborare criticamente in aula quanto sperimentato fuori dall’aula;</a:t>
            </a:r>
          </a:p>
          <a:p>
            <a:r>
              <a:rPr lang="it-IT" sz="6000" dirty="0"/>
              <a:t>documentare l’esperienza realizzata, anche attraverso l'utilizzo degli strumenti digitali;</a:t>
            </a:r>
          </a:p>
          <a:p>
            <a:r>
              <a:rPr lang="it-IT" sz="6000" dirty="0"/>
              <a:t>disseminare e condividere i risultati dell’esperienza</a:t>
            </a:r>
          </a:p>
          <a:p>
            <a:r>
              <a:rPr lang="it-IT" sz="6000" dirty="0"/>
              <a:t>Valutare il processo formativo dello studente </a:t>
            </a:r>
          </a:p>
        </p:txBody>
      </p:sp>
    </p:spTree>
    <p:extLst>
      <p:ext uri="{BB962C8B-B14F-4D97-AF65-F5344CB8AC3E}">
        <p14:creationId xmlns:p14="http://schemas.microsoft.com/office/powerpoint/2010/main" val="1105352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DEB7B5-A651-4163-9947-B5580F07C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valutazione del </a:t>
            </a:r>
            <a:r>
              <a:rPr lang="it-IT" dirty="0" err="1"/>
              <a:t>Pcto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B28FAB2-5C64-4063-B02B-0523ACA7D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0650" y="1052179"/>
            <a:ext cx="10319350" cy="5805821"/>
          </a:xfrm>
        </p:spPr>
      </p:pic>
    </p:spTree>
    <p:extLst>
      <p:ext uri="{BB962C8B-B14F-4D97-AF65-F5344CB8AC3E}">
        <p14:creationId xmlns:p14="http://schemas.microsoft.com/office/powerpoint/2010/main" val="2967693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67A096-B7D0-4A49-8652-59662D839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Sicurezza: documenti di riferimento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00DBA4-E27A-4C4A-ADAF-28E08DECC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7648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Legge 81 del 2008 o Testo unico: studenti status di lavoratori </a:t>
            </a:r>
          </a:p>
          <a:p>
            <a:pPr marL="0" indent="0">
              <a:buNone/>
            </a:pPr>
            <a:r>
              <a:rPr lang="it-IT" dirty="0"/>
              <a:t>Carta dei diritti e dei doveri (articolo 5) </a:t>
            </a:r>
          </a:p>
          <a:p>
            <a:pPr marL="0" indent="0">
              <a:buNone/>
            </a:pPr>
            <a:r>
              <a:rPr lang="it-IT" dirty="0"/>
              <a:t>Manuale «Gestione del sistema sicurezza e cultura della prevenzione nella scuola»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La Legge 81 prevede: </a:t>
            </a:r>
          </a:p>
          <a:p>
            <a:pPr marL="0" indent="0">
              <a:buNone/>
            </a:pPr>
            <a:r>
              <a:rPr lang="it-IT" dirty="0"/>
              <a:t>	▪ Formazione alla tutela della salute e sicurezza nei luoghi di lavoro (generale e specifica)</a:t>
            </a:r>
          </a:p>
          <a:p>
            <a:pPr marL="0" indent="0">
              <a:buNone/>
            </a:pPr>
            <a:r>
              <a:rPr lang="it-IT" dirty="0"/>
              <a:t>	▪ Sorveglianza sanitaria </a:t>
            </a:r>
          </a:p>
          <a:p>
            <a:pPr marL="0" indent="0">
              <a:buNone/>
            </a:pPr>
            <a:r>
              <a:rPr lang="it-IT" dirty="0"/>
              <a:t>	▪ Dotazione di dispositivi di protezione individuali.</a:t>
            </a:r>
          </a:p>
          <a:p>
            <a:pPr lvl="2"/>
            <a:endParaRPr lang="it-IT" dirty="0"/>
          </a:p>
          <a:p>
            <a:r>
              <a:rPr lang="it-IT" dirty="0"/>
              <a:t>Proporzione numerica studenti/tutor della struttura ospitante, secondo il livello di rischio dell’attività (5 a 1 per attività a rischio alto; 8 a 1 per attività a rischio medio; 12 a 1 per attività a rischio basso) </a:t>
            </a:r>
          </a:p>
          <a:p>
            <a:pPr marL="0" indent="0">
              <a:buNone/>
            </a:pPr>
            <a:r>
              <a:rPr lang="it-IT" b="1" dirty="0"/>
              <a:t>Il dirigente scolastico ha il compito di verificare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7883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8494CB-6D6E-4035-A1B7-C1CEF6481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Sicurezza: assicurazioni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2E9648-E739-400E-8D6F-3CC5E5E1B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➢ polizza INAIL </a:t>
            </a:r>
          </a:p>
          <a:p>
            <a:r>
              <a:rPr lang="it-IT" dirty="0"/>
              <a:t>➢ polizza Responsabilità civile verso terzi stipulata dalla scuola</a:t>
            </a:r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	PER SCARICARE LE LINEE GUIDA QUI SINTETIZZATE ECCO IL LINK</a:t>
            </a:r>
          </a:p>
          <a:p>
            <a:pPr marL="0" indent="0">
              <a:buNone/>
            </a:pPr>
            <a:r>
              <a:rPr lang="it-IT" dirty="0">
                <a:hlinkClick r:id="rId2"/>
              </a:rPr>
              <a:t>https://www.miur.gov.it/documents/20182/1306025/Linee+guida+PCTO+con+allegati.pdf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2679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703A971-BD0B-42EA-8AAD-FBCDEB395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lang="it-IT" sz="4400">
                <a:solidFill>
                  <a:srgbClr val="2A1A00"/>
                </a:solidFill>
              </a:rPr>
              <a:t>PREMESSA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F29D52-E460-4EF5-A731-55A762673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271" y="1128451"/>
            <a:ext cx="4680729" cy="4566609"/>
          </a:xfrm>
        </p:spPr>
        <p:txBody>
          <a:bodyPr anchor="ctr">
            <a:normAutofit lnSpcReduction="10000"/>
          </a:bodyPr>
          <a:lstStyle/>
          <a:p>
            <a:r>
              <a:rPr lang="it-IT" dirty="0"/>
              <a:t>I percorsi di alternanza scuola-lavoro vengono ridenominati Percorsi per le Competenze Trasversali e l’Orientamento (PCTO)</a:t>
            </a:r>
          </a:p>
          <a:p>
            <a:r>
              <a:rPr lang="it-IT" dirty="0"/>
              <a:t>Le ore finanziate vengono ridotte (ma ogni Istituto può aumentarne la pianificazione). Durata minima: 210 ore professionali ▪ 150 per tecnici ▪ 90 per licei</a:t>
            </a:r>
          </a:p>
          <a:p>
            <a:r>
              <a:rPr lang="it-IT" dirty="0"/>
              <a:t>Non preparano al lavoro, ma favoriscono lo sviluppo di competenze utili ad affrontare i cambiamenti che la società ed il mondo del lavoro presenteranno nel futuro</a:t>
            </a:r>
          </a:p>
        </p:txBody>
      </p:sp>
    </p:spTree>
    <p:extLst>
      <p:ext uri="{BB962C8B-B14F-4D97-AF65-F5344CB8AC3E}">
        <p14:creationId xmlns:p14="http://schemas.microsoft.com/office/powerpoint/2010/main" val="3748532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8A8E27-B6E9-479C-B870-328E35F4C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4525"/>
            <a:ext cx="3384329" cy="6034571"/>
          </a:xfrm>
        </p:spPr>
        <p:txBody>
          <a:bodyPr anchor="ctr">
            <a:normAutofit/>
          </a:bodyPr>
          <a:lstStyle/>
          <a:p>
            <a:r>
              <a:rPr lang="it-IT" sz="3200" dirty="0"/>
              <a:t>ALTERNANZA:</a:t>
            </a:r>
            <a:br>
              <a:rPr lang="it-IT" sz="3200" dirty="0"/>
            </a:br>
            <a:r>
              <a:rPr lang="it-IT" sz="3200" dirty="0"/>
              <a:t>metodologia didattica con DIVERSE </a:t>
            </a:r>
            <a:r>
              <a:rPr lang="it-IT" sz="3200" dirty="0" err="1"/>
              <a:t>FINALITà</a:t>
            </a:r>
            <a:br>
              <a:rPr lang="it-IT" sz="3200" dirty="0"/>
            </a:br>
            <a:br>
              <a:rPr lang="it-IT" sz="3200" dirty="0"/>
            </a:br>
            <a:r>
              <a:rPr lang="it-IT" sz="3200" dirty="0"/>
              <a:t>PCTO:</a:t>
            </a:r>
            <a:br>
              <a:rPr lang="it-IT" sz="3200" dirty="0"/>
            </a:br>
            <a:r>
              <a:rPr lang="it-IT" sz="3200" dirty="0"/>
              <a:t>maggiore accento su competenze E ORIENTAMENTO</a:t>
            </a:r>
            <a:br>
              <a:rPr lang="it-IT" sz="3200" dirty="0"/>
            </a:br>
            <a:r>
              <a:rPr lang="it-IT" sz="2400" dirty="0"/>
              <a:t>Cade l’obbligo di svolgere i percorsi fuori dalla scuola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B2336FC7-A97D-45CB-B50F-22805D4A22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603516"/>
              </p:ext>
            </p:extLst>
          </p:nvPr>
        </p:nvGraphicFramePr>
        <p:xfrm>
          <a:off x="5175250" y="644525"/>
          <a:ext cx="6254750" cy="540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6175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CFC012A5-170D-4B0F-A916-A8EE2C6CE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37F40654-5E8C-468A-9596-50927AF1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59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4DEB748-1B70-4BA1-87CB-3F0533E2C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354945"/>
            <a:ext cx="2262248" cy="4148110"/>
          </a:xfrm>
        </p:spPr>
        <p:txBody>
          <a:bodyPr anchor="ctr">
            <a:normAutofit/>
          </a:bodyPr>
          <a:lstStyle/>
          <a:p>
            <a:r>
              <a:rPr lang="it-IT" sz="2800" dirty="0" err="1">
                <a:solidFill>
                  <a:srgbClr val="2A1A00"/>
                </a:solidFill>
              </a:rPr>
              <a:t>CONTINUITà</a:t>
            </a:r>
            <a:r>
              <a:rPr lang="it-IT" sz="2800" dirty="0">
                <a:solidFill>
                  <a:srgbClr val="2A1A00"/>
                </a:solidFill>
              </a:rPr>
              <a:t> NORMATIVA per alcuni aspetti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50B1BD4A-8DE6-4266-9C27-59260F938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346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0" name="Segnaposto contenuto 2">
            <a:extLst>
              <a:ext uri="{FF2B5EF4-FFF2-40B4-BE49-F238E27FC236}">
                <a16:creationId xmlns:a16="http://schemas.microsoft.com/office/drawing/2014/main" id="{932B23C4-5AC6-406F-B5B5-E82C967B8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8580" y="309488"/>
            <a:ext cx="7601419" cy="6288259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dirty="0"/>
              <a:t> Natura delle strutture ospitanti (enti, associazioni, imprese..) anche se non è più vincolante svolgere le attività al di fuori della scuola </a:t>
            </a:r>
          </a:p>
          <a:p>
            <a:pPr>
              <a:lnSpc>
                <a:spcPct val="100000"/>
              </a:lnSpc>
            </a:pPr>
            <a:r>
              <a:rPr lang="it-IT" dirty="0"/>
              <a:t> Requisiti delle strutture ospitanti che devono possedere capacità strutturali, tecnologiche e organizzative </a:t>
            </a:r>
          </a:p>
          <a:p>
            <a:pPr>
              <a:lnSpc>
                <a:spcPct val="100000"/>
              </a:lnSpc>
            </a:pPr>
            <a:r>
              <a:rPr lang="it-IT" dirty="0"/>
              <a:t>Formazione sulla sicurezza degli studenti, con la possibilità di svolgerla direttamente sulla piattaforma (https://www.alternanza.miur.gov.it/inizia-subito.html) </a:t>
            </a:r>
          </a:p>
          <a:p>
            <a:pPr>
              <a:lnSpc>
                <a:spcPct val="100000"/>
              </a:lnSpc>
            </a:pPr>
            <a:r>
              <a:rPr lang="it-IT" dirty="0"/>
              <a:t>Riferimento alla legge 81 sulla sicurezza e alla rilevazione per la valutazione dei rischi </a:t>
            </a:r>
          </a:p>
          <a:p>
            <a:pPr>
              <a:lnSpc>
                <a:spcPct val="100000"/>
              </a:lnSpc>
            </a:pPr>
            <a:r>
              <a:rPr lang="it-IT" dirty="0"/>
              <a:t>Funzioni del tutor scolastico e del tutor aziendale </a:t>
            </a:r>
          </a:p>
          <a:p>
            <a:pPr>
              <a:lnSpc>
                <a:spcPct val="100000"/>
              </a:lnSpc>
            </a:pPr>
            <a:r>
              <a:rPr lang="it-IT" dirty="0"/>
              <a:t>Ruolo della convenzione e del patto formativo </a:t>
            </a:r>
          </a:p>
          <a:p>
            <a:pPr>
              <a:lnSpc>
                <a:spcPct val="100000"/>
              </a:lnSpc>
            </a:pPr>
            <a:r>
              <a:rPr lang="it-IT" dirty="0"/>
              <a:t>Responsabilità dell’istituzione scolastica dei percorsi </a:t>
            </a:r>
          </a:p>
          <a:p>
            <a:pPr>
              <a:lnSpc>
                <a:spcPct val="100000"/>
              </a:lnSpc>
            </a:pPr>
            <a:r>
              <a:rPr lang="it-IT" dirty="0"/>
              <a:t>Importanza della coprogettazione da parte della scuola e della struttura ospitante </a:t>
            </a:r>
          </a:p>
          <a:p>
            <a:pPr>
              <a:lnSpc>
                <a:spcPct val="100000"/>
              </a:lnSpc>
            </a:pPr>
            <a:r>
              <a:rPr lang="it-IT" dirty="0"/>
              <a:t>Modalità di realizzazione dei percorsi (singolarmente o in gruppi, in Italia o all’estero, in periodi scolastici o di sospensione delle attività) </a:t>
            </a:r>
          </a:p>
          <a:p>
            <a:pPr>
              <a:lnSpc>
                <a:spcPct val="100000"/>
              </a:lnSpc>
            </a:pPr>
            <a:r>
              <a:rPr lang="it-IT" dirty="0"/>
              <a:t>Spese ammissibili</a:t>
            </a:r>
          </a:p>
        </p:txBody>
      </p:sp>
    </p:spTree>
    <p:extLst>
      <p:ext uri="{BB962C8B-B14F-4D97-AF65-F5344CB8AC3E}">
        <p14:creationId xmlns:p14="http://schemas.microsoft.com/office/powerpoint/2010/main" val="2171784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2B9E0F-1DFF-49FE-AD79-ADDA1B7B6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4525"/>
            <a:ext cx="3384329" cy="5408866"/>
          </a:xfrm>
        </p:spPr>
        <p:txBody>
          <a:bodyPr anchor="ctr">
            <a:normAutofit/>
          </a:bodyPr>
          <a:lstStyle/>
          <a:p>
            <a:r>
              <a:rPr lang="it-IT" sz="4000"/>
              <a:t>I PCTO DEVONO INTEGRARE</a:t>
            </a:r>
          </a:p>
        </p:txBody>
      </p:sp>
      <p:graphicFrame>
        <p:nvGraphicFramePr>
          <p:cNvPr id="6" name="Segnaposto contenuto 2">
            <a:extLst>
              <a:ext uri="{FF2B5EF4-FFF2-40B4-BE49-F238E27FC236}">
                <a16:creationId xmlns:a16="http://schemas.microsoft.com/office/drawing/2014/main" id="{ACEDBB0B-FFA4-4DA9-82B8-3E3AC9BE2F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4157"/>
              </p:ext>
            </p:extLst>
          </p:nvPr>
        </p:nvGraphicFramePr>
        <p:xfrm>
          <a:off x="5175250" y="291549"/>
          <a:ext cx="6254750" cy="6281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8125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0851669-7281-49C2-8BF0-67BA70EC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D3A2015-AB71-4C6C-BFB7-A547D154F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37625"/>
            <a:ext cx="8534399" cy="1716258"/>
          </a:xfrm>
        </p:spPr>
        <p:txBody>
          <a:bodyPr anchor="b">
            <a:normAutofit/>
          </a:bodyPr>
          <a:lstStyle/>
          <a:p>
            <a:pPr algn="ctr"/>
            <a:r>
              <a:rPr lang="it-IT" sz="3600" dirty="0"/>
              <a:t>Ruolo formativo: le competenze </a:t>
            </a:r>
            <a:br>
              <a:rPr lang="it-IT" sz="2400" dirty="0"/>
            </a:br>
            <a:r>
              <a:rPr lang="it-IT" sz="2400" dirty="0"/>
              <a:t>da sviluppare mediante la realizzazione di un compito reale che veda la partecipazione attiva dello studente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6992B13-74C4-4370-93C5-F5403D944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AE1F77-1EC8-47BA-A381-B6618A2FC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F2C4FD-F6CB-4A21-BE4F-E26E7D9D7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7269" y="2053884"/>
            <a:ext cx="8975186" cy="462827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endParaRPr lang="it-IT" sz="1700" dirty="0"/>
          </a:p>
          <a:p>
            <a:pPr>
              <a:lnSpc>
                <a:spcPct val="100000"/>
              </a:lnSpc>
            </a:pPr>
            <a:r>
              <a:rPr lang="it-IT" dirty="0"/>
              <a:t>SOFT SKILLS:  competenze personali, sociali, trasversali, quali autonomia, creatività, empatia, fiducia, innovazione nel gestire il compito assegnato, capacità di risolvere i problemi (</a:t>
            </a:r>
            <a:r>
              <a:rPr lang="it-IT" dirty="0" err="1"/>
              <a:t>problem</a:t>
            </a:r>
            <a:r>
              <a:rPr lang="it-IT" dirty="0"/>
              <a:t> solving), comprensione della complessità dei vari linguaggi, comunicazione, organizzazione, capacità di lavorare e saper interagire in un gruppo (team-working), flessibilità e adattabilità, precisione e resistenza allo stress,  curiosità verso il mondo…</a:t>
            </a:r>
          </a:p>
          <a:p>
            <a:pPr>
              <a:lnSpc>
                <a:spcPct val="100000"/>
              </a:lnSpc>
            </a:pPr>
            <a:r>
              <a:rPr lang="it-IT" dirty="0"/>
              <a:t>Competenze digitali e tecnologiche</a:t>
            </a:r>
          </a:p>
          <a:p>
            <a:pPr>
              <a:lnSpc>
                <a:spcPct val="100000"/>
              </a:lnSpc>
            </a:pPr>
            <a:r>
              <a:rPr lang="it-IT" dirty="0"/>
              <a:t>Competenze di cittadinanza: saper lavorare con gli altri per un interesse comune o sociale, pensiero critico e partecipazione nella soluzione dei problemi, rispetto di idee e forme culturali diverse</a:t>
            </a:r>
          </a:p>
          <a:p>
            <a:pPr>
              <a:lnSpc>
                <a:spcPct val="100000"/>
              </a:lnSpc>
            </a:pPr>
            <a:r>
              <a:rPr lang="it-IT" dirty="0"/>
              <a:t>Competenze imprenditoriali: perseveranza, creatività, iniziativa, capacità di trasformare idee in azioni, di negoziare, di gestire incertezza e rischio, di accettare la responsabilità…</a:t>
            </a:r>
          </a:p>
        </p:txBody>
      </p:sp>
    </p:spTree>
    <p:extLst>
      <p:ext uri="{BB962C8B-B14F-4D97-AF65-F5344CB8AC3E}">
        <p14:creationId xmlns:p14="http://schemas.microsoft.com/office/powerpoint/2010/main" val="184296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74BD3A9-25D1-4691-BE05-149182EC4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Freeform 10">
            <a:extLst>
              <a:ext uri="{FF2B5EF4-FFF2-40B4-BE49-F238E27FC236}">
                <a16:creationId xmlns:a16="http://schemas.microsoft.com/office/drawing/2014/main" id="{8D49CF1A-01DD-4115-A6BB-CFA8F7045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E32312A-55B8-43BB-939E-F8E0706BC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r>
              <a:rPr lang="it-IT" dirty="0"/>
              <a:t>SOFT  SKILLS E COMPETENZE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FDAFA16-9D2D-4BEC-89D0-B4EABEE9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Segnaposto contenuto 2">
            <a:extLst>
              <a:ext uri="{FF2B5EF4-FFF2-40B4-BE49-F238E27FC236}">
                <a16:creationId xmlns:a16="http://schemas.microsoft.com/office/drawing/2014/main" id="{1B0DAB24-3CD2-4785-A700-A1009D26E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123100"/>
            <a:ext cx="6306309" cy="4734900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chemeClr val="tx1"/>
                </a:solidFill>
              </a:rPr>
              <a:t>Perché? </a:t>
            </a:r>
            <a:r>
              <a:rPr lang="it-IT" sz="2400" dirty="0">
                <a:solidFill>
                  <a:schemeClr val="tx1"/>
                </a:solidFill>
              </a:rPr>
              <a:t>Si caratterizzano per alto grado di trasferibilità in compiti e ambienti diversi. Preparano alla vita e ai diversi contesti </a:t>
            </a:r>
          </a:p>
          <a:p>
            <a:endParaRPr lang="it-IT" sz="2400" dirty="0">
              <a:solidFill>
                <a:schemeClr val="tx1"/>
              </a:solidFill>
            </a:endParaRPr>
          </a:p>
          <a:p>
            <a:r>
              <a:rPr lang="it-IT" sz="2400" b="1" dirty="0">
                <a:solidFill>
                  <a:schemeClr val="tx1"/>
                </a:solidFill>
              </a:rPr>
              <a:t>Come? </a:t>
            </a:r>
            <a:r>
              <a:rPr lang="it-IT" sz="2400" dirty="0">
                <a:solidFill>
                  <a:schemeClr val="tx1"/>
                </a:solidFill>
              </a:rPr>
              <a:t>Il consiglio di classe deve predisporre strumenti (griglie e rubriche) di osservazioni e valutazione: </a:t>
            </a:r>
          </a:p>
          <a:p>
            <a:pPr lvl="1"/>
            <a:r>
              <a:rPr lang="it-IT" sz="2400" dirty="0">
                <a:solidFill>
                  <a:schemeClr val="tx1"/>
                </a:solidFill>
              </a:rPr>
              <a:t> colloqui individuali e di gruppo </a:t>
            </a:r>
          </a:p>
          <a:p>
            <a:pPr lvl="1"/>
            <a:r>
              <a:rPr lang="it-IT" sz="2400" dirty="0">
                <a:solidFill>
                  <a:schemeClr val="tx1"/>
                </a:solidFill>
              </a:rPr>
              <a:t>simulazioni </a:t>
            </a:r>
          </a:p>
          <a:p>
            <a:pPr lvl="1"/>
            <a:r>
              <a:rPr lang="it-IT" sz="2400" dirty="0">
                <a:solidFill>
                  <a:schemeClr val="tx1"/>
                </a:solidFill>
              </a:rPr>
              <a:t>project work e </a:t>
            </a:r>
            <a:r>
              <a:rPr lang="it-IT" sz="2400" dirty="0" err="1">
                <a:solidFill>
                  <a:schemeClr val="tx1"/>
                </a:solidFill>
              </a:rPr>
              <a:t>role</a:t>
            </a:r>
            <a:r>
              <a:rPr lang="it-IT" sz="2400" dirty="0">
                <a:solidFill>
                  <a:schemeClr val="tx1"/>
                </a:solidFill>
              </a:rPr>
              <a:t> playing.</a:t>
            </a:r>
          </a:p>
        </p:txBody>
      </p:sp>
      <p:pic>
        <p:nvPicPr>
          <p:cNvPr id="5" name="Picture 4" descr="Strumenti di lavoro assortiti">
            <a:extLst>
              <a:ext uri="{FF2B5EF4-FFF2-40B4-BE49-F238E27FC236}">
                <a16:creationId xmlns:a16="http://schemas.microsoft.com/office/drawing/2014/main" id="{E06CE679-B225-474C-ABC9-6BAB294A20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06" r="35253"/>
          <a:stretch/>
        </p:blipFill>
        <p:spPr>
          <a:xfrm>
            <a:off x="8108443" y="484632"/>
            <a:ext cx="3541269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81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37BF25-AC3D-4AD5-AA31-52743406A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727" y="382385"/>
            <a:ext cx="6335338" cy="1492132"/>
          </a:xfrm>
        </p:spPr>
        <p:txBody>
          <a:bodyPr>
            <a:normAutofit/>
          </a:bodyPr>
          <a:lstStyle/>
          <a:p>
            <a:r>
              <a:rPr lang="it-IT" dirty="0"/>
              <a:t>Ruolo orientativo</a:t>
            </a:r>
            <a:br>
              <a:rPr lang="it-IT" dirty="0"/>
            </a:br>
            <a:r>
              <a:rPr lang="it-IT" sz="3600" dirty="0"/>
              <a:t>come</a:t>
            </a:r>
            <a:endParaRPr lang="it-IT" dirty="0"/>
          </a:p>
        </p:txBody>
      </p:sp>
      <p:pic>
        <p:nvPicPr>
          <p:cNvPr id="5" name="Picture 4" descr="Una barchetta di carta arancione che guida un gruppo di barchette di carta bianche">
            <a:extLst>
              <a:ext uri="{FF2B5EF4-FFF2-40B4-BE49-F238E27FC236}">
                <a16:creationId xmlns:a16="http://schemas.microsoft.com/office/drawing/2014/main" id="{F2EACA03-B977-4834-8BE0-9FE073F519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16" r="43043"/>
          <a:stretch/>
        </p:blipFill>
        <p:spPr>
          <a:xfrm>
            <a:off x="688434" y="-9525"/>
            <a:ext cx="4129822" cy="6867525"/>
          </a:xfrm>
          <a:prstGeom prst="rect">
            <a:avLst/>
          </a:prstGeom>
        </p:spPr>
      </p:pic>
      <p:sp>
        <p:nvSpPr>
          <p:cNvPr id="9" name="Freeform 6">
            <a:extLst>
              <a:ext uri="{FF2B5EF4-FFF2-40B4-BE49-F238E27FC236}">
                <a16:creationId xmlns:a16="http://schemas.microsoft.com/office/drawing/2014/main" id="{5402222E-F041-43A0-81BC-1B3F2EF76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B56535-1EFD-4A9D-B5D8-EE4062A8D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727" y="1874517"/>
            <a:ext cx="6335338" cy="4005075"/>
          </a:xfrm>
        </p:spPr>
        <p:txBody>
          <a:bodyPr>
            <a:normAutofit/>
          </a:bodyPr>
          <a:lstStyle/>
          <a:p>
            <a:r>
              <a:rPr lang="it-IT" dirty="0"/>
              <a:t>Formazione dei docenti sul tema dell’orientamento permanente</a:t>
            </a:r>
          </a:p>
          <a:p>
            <a:r>
              <a:rPr lang="it-IT" dirty="0"/>
              <a:t>Docente facilitatore di orientamento, “processo continuo che mette in grado i cittadini di ogni età, nell'arco della vita, di identificare le proprie capacità, le proprie competenze e i propri interessi, prendere decisioni in materia di istruzione, formazione e occupazione, nonché gestire i propri percorsi personali”</a:t>
            </a:r>
          </a:p>
          <a:p>
            <a:r>
              <a:rPr lang="it-IT" dirty="0"/>
              <a:t>Collaborazione tra contesto, scuola, studente, famiglia</a:t>
            </a:r>
          </a:p>
          <a:p>
            <a:r>
              <a:rPr lang="it-IT" dirty="0"/>
              <a:t>Sviluppo di auto-orientamento dello studente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D28A2-8EA4-4EF0-9056-3BDAA7290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8485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37BF25-AC3D-4AD5-AA31-52743406A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727" y="382385"/>
            <a:ext cx="6335338" cy="1492132"/>
          </a:xfrm>
        </p:spPr>
        <p:txBody>
          <a:bodyPr>
            <a:normAutofit/>
          </a:bodyPr>
          <a:lstStyle/>
          <a:p>
            <a:r>
              <a:rPr lang="it-IT" dirty="0"/>
              <a:t>Ruolo orientativo</a:t>
            </a:r>
            <a:br>
              <a:rPr lang="it-IT" dirty="0"/>
            </a:br>
            <a:r>
              <a:rPr lang="it-IT" sz="3600" dirty="0"/>
              <a:t>modalità</a:t>
            </a:r>
            <a:endParaRPr lang="it-IT" dirty="0"/>
          </a:p>
        </p:txBody>
      </p:sp>
      <p:pic>
        <p:nvPicPr>
          <p:cNvPr id="5" name="Picture 4" descr="Una barchetta di carta arancione che guida un gruppo di barchette di carta bianche">
            <a:extLst>
              <a:ext uri="{FF2B5EF4-FFF2-40B4-BE49-F238E27FC236}">
                <a16:creationId xmlns:a16="http://schemas.microsoft.com/office/drawing/2014/main" id="{F2EACA03-B977-4834-8BE0-9FE073F519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16" r="43043"/>
          <a:stretch/>
        </p:blipFill>
        <p:spPr>
          <a:xfrm>
            <a:off x="688434" y="-9525"/>
            <a:ext cx="4129822" cy="6867525"/>
          </a:xfrm>
          <a:prstGeom prst="rect">
            <a:avLst/>
          </a:prstGeom>
        </p:spPr>
      </p:pic>
      <p:sp>
        <p:nvSpPr>
          <p:cNvPr id="9" name="Freeform 6">
            <a:extLst>
              <a:ext uri="{FF2B5EF4-FFF2-40B4-BE49-F238E27FC236}">
                <a16:creationId xmlns:a16="http://schemas.microsoft.com/office/drawing/2014/main" id="{5402222E-F041-43A0-81BC-1B3F2EF76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B56535-1EFD-4A9D-B5D8-EE4062A8D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727" y="1874517"/>
            <a:ext cx="6335338" cy="4005075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Partecipazione a eventi/saloni </a:t>
            </a:r>
          </a:p>
          <a:p>
            <a:r>
              <a:rPr lang="it-IT" dirty="0"/>
              <a:t>Corsi in aula </a:t>
            </a:r>
          </a:p>
          <a:p>
            <a:r>
              <a:rPr lang="it-IT" dirty="0"/>
              <a:t>Presentazione da parte dei maestri di mestiere delle peculiarità e dei settori professionali </a:t>
            </a:r>
          </a:p>
          <a:p>
            <a:r>
              <a:rPr lang="it-IT" dirty="0"/>
              <a:t>Didattiche </a:t>
            </a:r>
          </a:p>
          <a:p>
            <a:r>
              <a:rPr lang="it-IT" dirty="0"/>
              <a:t>Ricerca sul campo</a:t>
            </a:r>
          </a:p>
          <a:p>
            <a:r>
              <a:rPr lang="it-IT" dirty="0"/>
              <a:t>Job </a:t>
            </a:r>
            <a:r>
              <a:rPr lang="it-IT" dirty="0" err="1"/>
              <a:t>shadow</a:t>
            </a:r>
            <a:r>
              <a:rPr lang="it-IT" dirty="0"/>
              <a:t> </a:t>
            </a:r>
          </a:p>
          <a:p>
            <a:r>
              <a:rPr lang="it-IT" dirty="0"/>
              <a:t>IFS  (Impresa Formativa Simulata); IA (Impresa in Azione)</a:t>
            </a:r>
          </a:p>
          <a:p>
            <a:r>
              <a:rPr lang="it-IT" dirty="0"/>
              <a:t>Service learning</a:t>
            </a:r>
          </a:p>
          <a:p>
            <a:r>
              <a:rPr lang="it-IT" dirty="0"/>
              <a:t>Progetti di autoimprenditorialità </a:t>
            </a:r>
          </a:p>
          <a:p>
            <a:r>
              <a:rPr lang="it-IT" dirty="0"/>
              <a:t>Tirocini presso enti e imprese</a:t>
            </a:r>
          </a:p>
          <a:p>
            <a:r>
              <a:rPr lang="it-IT" dirty="0"/>
              <a:t>Percorsi nei sistemi museali e culturali</a:t>
            </a:r>
          </a:p>
          <a:p>
            <a:r>
              <a:rPr lang="it-IT" dirty="0"/>
              <a:t>Interculturalità (full immersion anche all’estero)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D28A2-8EA4-4EF0-9056-3BDAA7290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149997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246</TotalTime>
  <Words>1174</Words>
  <Application>Microsoft Office PowerPoint</Application>
  <PresentationFormat>Widescreen</PresentationFormat>
  <Paragraphs>102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Gill Sans MT</vt:lpstr>
      <vt:lpstr>Impact</vt:lpstr>
      <vt:lpstr>Badge</vt:lpstr>
      <vt:lpstr>Linee guida per pcto</vt:lpstr>
      <vt:lpstr>PREMESSA</vt:lpstr>
      <vt:lpstr>ALTERNANZA: metodologia didattica con DIVERSE FINALITà  PCTO: maggiore accento su competenze E ORIENTAMENTO Cade l’obbligo di svolgere i percorsi fuori dalla scuola</vt:lpstr>
      <vt:lpstr>CONTINUITà NORMATIVA per alcuni aspetti</vt:lpstr>
      <vt:lpstr>I PCTO DEVONO INTEGRARE</vt:lpstr>
      <vt:lpstr>Ruolo formativo: le competenze  da sviluppare mediante la realizzazione di un compito reale che veda la partecipazione attiva dello studente</vt:lpstr>
      <vt:lpstr>SOFT  SKILLS E COMPETENZE</vt:lpstr>
      <vt:lpstr>Ruolo orientativo come</vt:lpstr>
      <vt:lpstr>Ruolo orientativo modalità</vt:lpstr>
      <vt:lpstr>PIANIFICARE TENENDO CONTO DI</vt:lpstr>
      <vt:lpstr>Presentazione standard di PowerPoint</vt:lpstr>
      <vt:lpstr>RUOLO DEI TUTOR</vt:lpstr>
      <vt:lpstr>RUOLO DEI TUTOR</vt:lpstr>
      <vt:lpstr>INTERAZIONE TRA I DUE TUTOR</vt:lpstr>
      <vt:lpstr>CHI è COINVOLTO NELLA PROGETTAZIONE</vt:lpstr>
      <vt:lpstr>Come opera il consiglio di classe</vt:lpstr>
      <vt:lpstr>La valutazione del Pcto</vt:lpstr>
      <vt:lpstr>Sicurezza: documenti di riferimento</vt:lpstr>
      <vt:lpstr>Sicurezza: assicurazioni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Linee guida per pcto</dc:title>
  <dc:creator>CoorCoGe</dc:creator>
  <cp:lastModifiedBy>CoorCoGe</cp:lastModifiedBy>
  <cp:revision>17</cp:revision>
  <dcterms:created xsi:type="dcterms:W3CDTF">2022-02-05T22:20:27Z</dcterms:created>
  <dcterms:modified xsi:type="dcterms:W3CDTF">2022-02-06T02:26:33Z</dcterms:modified>
</cp:coreProperties>
</file>