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notesMasterIdLst>
    <p:notesMasterId r:id="rId17"/>
  </p:notesMasterIdLst>
  <p:sldIdLst>
    <p:sldId id="256" r:id="rId2"/>
    <p:sldId id="559" r:id="rId3"/>
    <p:sldId id="568" r:id="rId4"/>
    <p:sldId id="472" r:id="rId5"/>
    <p:sldId id="320" r:id="rId6"/>
    <p:sldId id="319" r:id="rId7"/>
    <p:sldId id="563" r:id="rId8"/>
    <p:sldId id="530" r:id="rId9"/>
    <p:sldId id="565" r:id="rId10"/>
    <p:sldId id="557" r:id="rId11"/>
    <p:sldId id="558" r:id="rId12"/>
    <p:sldId id="571" r:id="rId13"/>
    <p:sldId id="572" r:id="rId14"/>
    <p:sldId id="573" r:id="rId15"/>
    <p:sldId id="464" r:id="rId1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63265" autoAdjust="0"/>
  </p:normalViewPr>
  <p:slideViewPr>
    <p:cSldViewPr snapToGrid="0">
      <p:cViewPr varScale="1">
        <p:scale>
          <a:sx n="45" d="100"/>
          <a:sy n="45" d="100"/>
        </p:scale>
        <p:origin x="972" y="54"/>
      </p:cViewPr>
      <p:guideLst/>
    </p:cSldViewPr>
  </p:slideViewPr>
  <p:notesTextViewPr>
    <p:cViewPr>
      <p:scale>
        <a:sx n="1" d="1"/>
        <a:sy n="1" d="1"/>
      </p:scale>
      <p:origin x="0" y="0"/>
    </p:cViewPr>
  </p:notesTextViewPr>
  <p:notesViewPr>
    <p:cSldViewPr snapToGrid="0">
      <p:cViewPr>
        <p:scale>
          <a:sx n="49" d="100"/>
          <a:sy n="49" d="100"/>
        </p:scale>
        <p:origin x="210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FEF4-F7AA-464B-B4C7-EEEE4E64E76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52D99F32-77A4-4426-BAFE-3C3FCC73F643}">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30 NOVEMBRE – 31 DICEMBRE</a:t>
          </a:r>
        </a:p>
      </dgm:t>
    </dgm:pt>
    <dgm:pt modelId="{CC01D974-031F-4AF0-8218-DB4B60E1E26A}" type="parTrans" cxnId="{4CC23398-FF61-493B-994E-A573A67A1916}">
      <dgm:prSet/>
      <dgm:spPr/>
      <dgm:t>
        <a:bodyPr/>
        <a:lstStyle/>
        <a:p>
          <a:endParaRPr lang="it-IT"/>
        </a:p>
      </dgm:t>
    </dgm:pt>
    <dgm:pt modelId="{F9010D3E-CA41-4C92-8E0C-04AFF29C1715}" type="sibTrans" cxnId="{4CC23398-FF61-493B-994E-A573A67A1916}">
      <dgm:prSet/>
      <dgm:spPr/>
      <dgm:t>
        <a:bodyPr/>
        <a:lstStyle/>
        <a:p>
          <a:endParaRPr lang="it-IT"/>
        </a:p>
      </dgm:t>
    </dgm:pt>
    <dgm:pt modelId="{FAD7CC5F-D6C3-4A95-9C30-2035EF9EC146}">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PREDISPOSIZIONE DEL PROGRAMMA</a:t>
          </a:r>
        </a:p>
      </dgm:t>
    </dgm:pt>
    <dgm:pt modelId="{7675800A-1C72-4AB2-AF05-13DC51CFE13E}" type="parTrans" cxnId="{05205778-9FAA-4B1C-8BF8-E3BA0848A32B}">
      <dgm:prSet/>
      <dgm:spPr/>
      <dgm:t>
        <a:bodyPr/>
        <a:lstStyle/>
        <a:p>
          <a:endParaRPr lang="it-IT"/>
        </a:p>
      </dgm:t>
    </dgm:pt>
    <dgm:pt modelId="{2C99382D-22BC-4BB6-9EE4-2F0677282459}" type="sibTrans" cxnId="{05205778-9FAA-4B1C-8BF8-E3BA0848A32B}">
      <dgm:prSet/>
      <dgm:spPr/>
      <dgm:t>
        <a:bodyPr/>
        <a:lstStyle/>
        <a:p>
          <a:endParaRPr lang="it-IT"/>
        </a:p>
      </dgm:t>
    </dgm:pt>
    <dgm:pt modelId="{600263D9-78E3-4A3F-8D95-7CB61D5F0D91}">
      <dgm:prSet phldrT="[Testo]" custT="1"/>
      <dgm:spPr>
        <a:solidFill>
          <a:srgbClr val="FFFF00"/>
        </a:solidFill>
      </dgm:spPr>
      <dgm:t>
        <a:bodyPr/>
        <a:lstStyle/>
        <a:p>
          <a:r>
            <a:rPr 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30 GIUGNO</a:t>
          </a:r>
        </a:p>
      </dgm:t>
    </dgm:pt>
    <dgm:pt modelId="{CDA43874-13D2-40DB-9DEA-6339B692D7EF}" type="parTrans" cxnId="{6BFE0F61-6C23-4A9B-A3B9-3A754622D60B}">
      <dgm:prSet/>
      <dgm:spPr/>
      <dgm:t>
        <a:bodyPr/>
        <a:lstStyle/>
        <a:p>
          <a:endParaRPr lang="it-IT"/>
        </a:p>
      </dgm:t>
    </dgm:pt>
    <dgm:pt modelId="{A6C19BD3-92CF-45D3-836F-67553E341131}" type="sibTrans" cxnId="{6BFE0F61-6C23-4A9B-A3B9-3A754622D60B}">
      <dgm:prSet/>
      <dgm:spPr/>
      <dgm:t>
        <a:bodyPr/>
        <a:lstStyle/>
        <a:p>
          <a:endParaRPr lang="it-IT"/>
        </a:p>
      </dgm:t>
    </dgm:pt>
    <dgm:pt modelId="{FCD5A986-0817-4048-BBDB-F75E59F35603}">
      <dgm:prSet phldrT="[Testo]" custT="1"/>
      <dgm:spPr>
        <a:solidFill>
          <a:srgbClr val="FFFF00"/>
        </a:solidFill>
      </dgm:spPr>
      <dgm:t>
        <a:bodyPr/>
        <a:lstStyle/>
        <a:p>
          <a:r>
            <a:rPr 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VERIFICA DELLO STATO DI ATTUAZIONE DEL PROGRAMMA</a:t>
          </a:r>
        </a:p>
      </dgm:t>
    </dgm:pt>
    <dgm:pt modelId="{15EE685E-5BC9-4775-AB1A-0CA2816A0BDC}" type="parTrans" cxnId="{8820DF54-E767-49E4-841A-BD531A78A182}">
      <dgm:prSet/>
      <dgm:spPr/>
      <dgm:t>
        <a:bodyPr/>
        <a:lstStyle/>
        <a:p>
          <a:endParaRPr lang="it-IT"/>
        </a:p>
      </dgm:t>
    </dgm:pt>
    <dgm:pt modelId="{4C54E3CB-BD2A-42F7-A5CD-C8D353A0332D}" type="sibTrans" cxnId="{8820DF54-E767-49E4-841A-BD531A78A182}">
      <dgm:prSet/>
      <dgm:spPr/>
      <dgm:t>
        <a:bodyPr/>
        <a:lstStyle/>
        <a:p>
          <a:endParaRPr lang="it-IT"/>
        </a:p>
      </dgm:t>
    </dgm:pt>
    <dgm:pt modelId="{72D8FB85-A958-4AAD-B5C6-84E8E28B0930}">
      <dgm:prSet phldrT="[Testo]" custT="1"/>
      <dgm:spPr>
        <a:solidFill>
          <a:srgbClr val="FFFF00"/>
        </a:solidFill>
      </dgm:spPr>
      <dgm:t>
        <a:bodyPr/>
        <a:lstStyle/>
        <a:p>
          <a:r>
            <a:rPr 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RELAZIONE DIRIGENTE (E DSGA)</a:t>
          </a:r>
        </a:p>
      </dgm:t>
    </dgm:pt>
    <dgm:pt modelId="{59F701B8-014E-43A2-879E-095B74960A53}" type="parTrans" cxnId="{AFB48A29-31B9-4DEA-B0BF-C53A5C03683C}">
      <dgm:prSet/>
      <dgm:spPr/>
      <dgm:t>
        <a:bodyPr/>
        <a:lstStyle/>
        <a:p>
          <a:endParaRPr lang="it-IT"/>
        </a:p>
      </dgm:t>
    </dgm:pt>
    <dgm:pt modelId="{25C5A16A-9CBA-4E32-8188-0E1579C453D4}" type="sibTrans" cxnId="{AFB48A29-31B9-4DEA-B0BF-C53A5C03683C}">
      <dgm:prSet/>
      <dgm:spPr/>
      <dgm:t>
        <a:bodyPr/>
        <a:lstStyle/>
        <a:p>
          <a:endParaRPr lang="it-IT"/>
        </a:p>
      </dgm:t>
    </dgm:pt>
    <dgm:pt modelId="{439F69F2-0F57-4FD1-B6B3-B653E66DBEF2}">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15 MARZO -30 APRILE</a:t>
          </a:r>
        </a:p>
      </dgm:t>
    </dgm:pt>
    <dgm:pt modelId="{E4155F4C-9FAC-4EAB-8228-D9683BD0FC08}" type="parTrans" cxnId="{C3F71E9E-4A92-47CD-8D8F-8101DC0AF4ED}">
      <dgm:prSet/>
      <dgm:spPr/>
      <dgm:t>
        <a:bodyPr/>
        <a:lstStyle/>
        <a:p>
          <a:endParaRPr lang="it-IT"/>
        </a:p>
      </dgm:t>
    </dgm:pt>
    <dgm:pt modelId="{40C8458A-FB59-4540-998A-C0FDA6E75992}" type="sibTrans" cxnId="{C3F71E9E-4A92-47CD-8D8F-8101DC0AF4ED}">
      <dgm:prSet/>
      <dgm:spPr/>
      <dgm:t>
        <a:bodyPr/>
        <a:lstStyle/>
        <a:p>
          <a:endParaRPr lang="it-IT"/>
        </a:p>
      </dgm:t>
    </dgm:pt>
    <dgm:pt modelId="{DE655D04-5812-4335-9913-FBAA9962568B}">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DELIBERA CONTO CONSUNTIVO</a:t>
          </a:r>
        </a:p>
      </dgm:t>
    </dgm:pt>
    <dgm:pt modelId="{094FBD2C-7073-48BF-8EFF-5C5B44817427}" type="parTrans" cxnId="{E39DA5C4-97A8-4947-84B3-90B1842F6325}">
      <dgm:prSet/>
      <dgm:spPr/>
      <dgm:t>
        <a:bodyPr/>
        <a:lstStyle/>
        <a:p>
          <a:endParaRPr lang="it-IT"/>
        </a:p>
      </dgm:t>
    </dgm:pt>
    <dgm:pt modelId="{31CC7B38-EF6B-40D3-84D9-90D668A4CD7B}" type="sibTrans" cxnId="{E39DA5C4-97A8-4947-84B3-90B1842F6325}">
      <dgm:prSet/>
      <dgm:spPr/>
      <dgm:t>
        <a:bodyPr/>
        <a:lstStyle/>
        <a:p>
          <a:endParaRPr lang="it-IT"/>
        </a:p>
      </dgm:t>
    </dgm:pt>
    <dgm:pt modelId="{A7CA31BC-11C9-4A92-BD4C-17EA52994B18}">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RELAZIONE DEL DIRIGENTE (E DSGA)</a:t>
          </a:r>
        </a:p>
      </dgm:t>
    </dgm:pt>
    <dgm:pt modelId="{2FC138CD-F7F3-461F-9BB7-952AAB0A575E}" type="parTrans" cxnId="{FB02F1E9-D7B7-4B82-8FF3-854061D732B1}">
      <dgm:prSet/>
      <dgm:spPr/>
      <dgm:t>
        <a:bodyPr/>
        <a:lstStyle/>
        <a:p>
          <a:endParaRPr lang="it-IT"/>
        </a:p>
      </dgm:t>
    </dgm:pt>
    <dgm:pt modelId="{CA6AFC7A-69CC-434B-930F-DF7EB541802D}" type="sibTrans" cxnId="{FB02F1E9-D7B7-4B82-8FF3-854061D732B1}">
      <dgm:prSet/>
      <dgm:spPr/>
      <dgm:t>
        <a:bodyPr/>
        <a:lstStyle/>
        <a:p>
          <a:endParaRPr lang="it-IT"/>
        </a:p>
      </dgm:t>
    </dgm:pt>
    <dgm:pt modelId="{6723FFF3-B984-4247-8B1A-4487C7F53BEE}">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RELAZIONE DEL DIRIGENTE</a:t>
          </a:r>
        </a:p>
      </dgm:t>
    </dgm:pt>
    <dgm:pt modelId="{9AD01D88-224B-4BCC-A887-73DE0F68E847}" type="parTrans" cxnId="{44631E4E-4CBC-4EED-A06B-F3865E641A3A}">
      <dgm:prSet/>
      <dgm:spPr/>
      <dgm:t>
        <a:bodyPr/>
        <a:lstStyle/>
        <a:p>
          <a:endParaRPr lang="it-IT"/>
        </a:p>
      </dgm:t>
    </dgm:pt>
    <dgm:pt modelId="{EBEF2A0A-CC47-4E35-984E-CC5FE2B5ABF8}" type="sibTrans" cxnId="{44631E4E-4CBC-4EED-A06B-F3865E641A3A}">
      <dgm:prSet/>
      <dgm:spPr/>
      <dgm:t>
        <a:bodyPr/>
        <a:lstStyle/>
        <a:p>
          <a:endParaRPr lang="it-IT"/>
        </a:p>
      </dgm:t>
    </dgm:pt>
    <dgm:pt modelId="{D3E15704-B5AD-4D89-9077-029434E3A4D5}" type="pres">
      <dgm:prSet presAssocID="{590EFEF4-F7AA-464B-B4C7-EEEE4E64E763}" presName="linear" presStyleCnt="0">
        <dgm:presLayoutVars>
          <dgm:dir/>
          <dgm:resizeHandles val="exact"/>
        </dgm:presLayoutVars>
      </dgm:prSet>
      <dgm:spPr/>
    </dgm:pt>
    <dgm:pt modelId="{97361451-86C1-4B10-AEA3-A6E8B3ABBE20}" type="pres">
      <dgm:prSet presAssocID="{52D99F32-77A4-4426-BAFE-3C3FCC73F643}" presName="comp" presStyleCnt="0"/>
      <dgm:spPr/>
    </dgm:pt>
    <dgm:pt modelId="{2364AD7E-39DD-4343-9692-A5C962850475}" type="pres">
      <dgm:prSet presAssocID="{52D99F32-77A4-4426-BAFE-3C3FCC73F643}" presName="box" presStyleLbl="node1" presStyleIdx="0" presStyleCnt="3" custLinFactNeighborY="3902"/>
      <dgm:spPr/>
    </dgm:pt>
    <dgm:pt modelId="{FAEF4544-8702-4E90-9AAE-4682D46938F2}" type="pres">
      <dgm:prSet presAssocID="{52D99F32-77A4-4426-BAFE-3C3FCC73F64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FAF13B85-5715-454E-863D-F378798F525F}" type="pres">
      <dgm:prSet presAssocID="{52D99F32-77A4-4426-BAFE-3C3FCC73F643}" presName="text" presStyleLbl="node1" presStyleIdx="0" presStyleCnt="3">
        <dgm:presLayoutVars>
          <dgm:bulletEnabled val="1"/>
        </dgm:presLayoutVars>
      </dgm:prSet>
      <dgm:spPr/>
    </dgm:pt>
    <dgm:pt modelId="{956836B5-0861-4A25-BD8F-C5A9429628F2}" type="pres">
      <dgm:prSet presAssocID="{F9010D3E-CA41-4C92-8E0C-04AFF29C1715}" presName="spacer" presStyleCnt="0"/>
      <dgm:spPr/>
    </dgm:pt>
    <dgm:pt modelId="{BCADBD9D-B86D-415E-A7EE-6B57AF030CFC}" type="pres">
      <dgm:prSet presAssocID="{600263D9-78E3-4A3F-8D95-7CB61D5F0D91}" presName="comp" presStyleCnt="0"/>
      <dgm:spPr/>
    </dgm:pt>
    <dgm:pt modelId="{3834FD3D-C833-4714-9C33-83E74651FDA3}" type="pres">
      <dgm:prSet presAssocID="{600263D9-78E3-4A3F-8D95-7CB61D5F0D91}" presName="box" presStyleLbl="node1" presStyleIdx="1" presStyleCnt="3" custLinFactNeighborX="-561" custLinFactNeighborY="4443"/>
      <dgm:spPr/>
    </dgm:pt>
    <dgm:pt modelId="{42595C19-6DB9-41B8-A58C-E96511DF72C4}" type="pres">
      <dgm:prSet presAssocID="{600263D9-78E3-4A3F-8D95-7CB61D5F0D91}"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BD7C4E02-493A-41D0-9D4C-131D1288BD1C}" type="pres">
      <dgm:prSet presAssocID="{600263D9-78E3-4A3F-8D95-7CB61D5F0D91}" presName="text" presStyleLbl="node1" presStyleIdx="1" presStyleCnt="3">
        <dgm:presLayoutVars>
          <dgm:bulletEnabled val="1"/>
        </dgm:presLayoutVars>
      </dgm:prSet>
      <dgm:spPr/>
    </dgm:pt>
    <dgm:pt modelId="{F5D6098F-C542-4B38-A500-50CAB9551A5A}" type="pres">
      <dgm:prSet presAssocID="{A6C19BD3-92CF-45D3-836F-67553E341131}" presName="spacer" presStyleCnt="0"/>
      <dgm:spPr/>
    </dgm:pt>
    <dgm:pt modelId="{F0AE37A1-ED40-4D0D-8308-C9E3C80C6CC1}" type="pres">
      <dgm:prSet presAssocID="{439F69F2-0F57-4FD1-B6B3-B653E66DBEF2}" presName="comp" presStyleCnt="0"/>
      <dgm:spPr/>
    </dgm:pt>
    <dgm:pt modelId="{5C697FD4-BD2A-4966-B67D-0A2D0D7BF62C}" type="pres">
      <dgm:prSet presAssocID="{439F69F2-0F57-4FD1-B6B3-B653E66DBEF2}" presName="box" presStyleLbl="node1" presStyleIdx="2" presStyleCnt="3"/>
      <dgm:spPr/>
    </dgm:pt>
    <dgm:pt modelId="{CECA4F3D-BE4E-41D9-94EA-BE165163DCFD}" type="pres">
      <dgm:prSet presAssocID="{439F69F2-0F57-4FD1-B6B3-B653E66DBEF2}"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F6F8B794-4BF0-44D8-8C62-6CD056945F6D}" type="pres">
      <dgm:prSet presAssocID="{439F69F2-0F57-4FD1-B6B3-B653E66DBEF2}" presName="text" presStyleLbl="node1" presStyleIdx="2" presStyleCnt="3">
        <dgm:presLayoutVars>
          <dgm:bulletEnabled val="1"/>
        </dgm:presLayoutVars>
      </dgm:prSet>
      <dgm:spPr/>
    </dgm:pt>
  </dgm:ptLst>
  <dgm:cxnLst>
    <dgm:cxn modelId="{2D220E0C-ED21-4E85-BFCF-0C914EE86269}" type="presOf" srcId="{439F69F2-0F57-4FD1-B6B3-B653E66DBEF2}" destId="{F6F8B794-4BF0-44D8-8C62-6CD056945F6D}" srcOrd="1" destOrd="0" presId="urn:microsoft.com/office/officeart/2005/8/layout/vList4"/>
    <dgm:cxn modelId="{00E5AA10-2C96-4FD9-B1A5-629C6E34AE1A}" type="presOf" srcId="{600263D9-78E3-4A3F-8D95-7CB61D5F0D91}" destId="{BD7C4E02-493A-41D0-9D4C-131D1288BD1C}" srcOrd="1" destOrd="0" presId="urn:microsoft.com/office/officeart/2005/8/layout/vList4"/>
    <dgm:cxn modelId="{AFB48A29-31B9-4DEA-B0BF-C53A5C03683C}" srcId="{600263D9-78E3-4A3F-8D95-7CB61D5F0D91}" destId="{72D8FB85-A958-4AAD-B5C6-84E8E28B0930}" srcOrd="1" destOrd="0" parTransId="{59F701B8-014E-43A2-879E-095B74960A53}" sibTransId="{25C5A16A-9CBA-4E32-8188-0E1579C453D4}"/>
    <dgm:cxn modelId="{6F9CF23A-810F-4781-9962-D66AFCEF1EFB}" type="presOf" srcId="{600263D9-78E3-4A3F-8D95-7CB61D5F0D91}" destId="{3834FD3D-C833-4714-9C33-83E74651FDA3}" srcOrd="0" destOrd="0" presId="urn:microsoft.com/office/officeart/2005/8/layout/vList4"/>
    <dgm:cxn modelId="{0B3C6E40-5444-4C3D-898F-46FE1F829027}" type="presOf" srcId="{52D99F32-77A4-4426-BAFE-3C3FCC73F643}" destId="{2364AD7E-39DD-4343-9692-A5C962850475}" srcOrd="0" destOrd="0" presId="urn:microsoft.com/office/officeart/2005/8/layout/vList4"/>
    <dgm:cxn modelId="{6BFE0F61-6C23-4A9B-A3B9-3A754622D60B}" srcId="{590EFEF4-F7AA-464B-B4C7-EEEE4E64E763}" destId="{600263D9-78E3-4A3F-8D95-7CB61D5F0D91}" srcOrd="1" destOrd="0" parTransId="{CDA43874-13D2-40DB-9DEA-6339B692D7EF}" sibTransId="{A6C19BD3-92CF-45D3-836F-67553E341131}"/>
    <dgm:cxn modelId="{AA34C741-F4D3-4699-9196-A4565A8E2584}" type="presOf" srcId="{72D8FB85-A958-4AAD-B5C6-84E8E28B0930}" destId="{BD7C4E02-493A-41D0-9D4C-131D1288BD1C}" srcOrd="1" destOrd="2" presId="urn:microsoft.com/office/officeart/2005/8/layout/vList4"/>
    <dgm:cxn modelId="{1AF9E765-CD30-4B4C-951C-058D0723B185}" type="presOf" srcId="{6723FFF3-B984-4247-8B1A-4487C7F53BEE}" destId="{2364AD7E-39DD-4343-9692-A5C962850475}" srcOrd="0" destOrd="2" presId="urn:microsoft.com/office/officeart/2005/8/layout/vList4"/>
    <dgm:cxn modelId="{C8D4846C-7F05-41AC-988B-43E018395A1D}" type="presOf" srcId="{FAD7CC5F-D6C3-4A95-9C30-2035EF9EC146}" destId="{2364AD7E-39DD-4343-9692-A5C962850475}" srcOrd="0" destOrd="1" presId="urn:microsoft.com/office/officeart/2005/8/layout/vList4"/>
    <dgm:cxn modelId="{44631E4E-4CBC-4EED-A06B-F3865E641A3A}" srcId="{52D99F32-77A4-4426-BAFE-3C3FCC73F643}" destId="{6723FFF3-B984-4247-8B1A-4487C7F53BEE}" srcOrd="1" destOrd="0" parTransId="{9AD01D88-224B-4BCC-A887-73DE0F68E847}" sibTransId="{EBEF2A0A-CC47-4E35-984E-CC5FE2B5ABF8}"/>
    <dgm:cxn modelId="{8820DF54-E767-49E4-841A-BD531A78A182}" srcId="{600263D9-78E3-4A3F-8D95-7CB61D5F0D91}" destId="{FCD5A986-0817-4048-BBDB-F75E59F35603}" srcOrd="0" destOrd="0" parTransId="{15EE685E-5BC9-4775-AB1A-0CA2816A0BDC}" sibTransId="{4C54E3CB-BD2A-42F7-A5CD-C8D353A0332D}"/>
    <dgm:cxn modelId="{05205778-9FAA-4B1C-8BF8-E3BA0848A32B}" srcId="{52D99F32-77A4-4426-BAFE-3C3FCC73F643}" destId="{FAD7CC5F-D6C3-4A95-9C30-2035EF9EC146}" srcOrd="0" destOrd="0" parTransId="{7675800A-1C72-4AB2-AF05-13DC51CFE13E}" sibTransId="{2C99382D-22BC-4BB6-9EE4-2F0677282459}"/>
    <dgm:cxn modelId="{1105DF7A-AD64-420D-9165-8CD11841249A}" type="presOf" srcId="{72D8FB85-A958-4AAD-B5C6-84E8E28B0930}" destId="{3834FD3D-C833-4714-9C33-83E74651FDA3}" srcOrd="0" destOrd="2" presId="urn:microsoft.com/office/officeart/2005/8/layout/vList4"/>
    <dgm:cxn modelId="{EE924A7D-398F-41DE-9DA9-98B6939B4717}" type="presOf" srcId="{A7CA31BC-11C9-4A92-BD4C-17EA52994B18}" destId="{F6F8B794-4BF0-44D8-8C62-6CD056945F6D}" srcOrd="1" destOrd="2" presId="urn:microsoft.com/office/officeart/2005/8/layout/vList4"/>
    <dgm:cxn modelId="{EACAC47F-FC89-4A9C-94E9-240E9D278235}" type="presOf" srcId="{DE655D04-5812-4335-9913-FBAA9962568B}" destId="{5C697FD4-BD2A-4966-B67D-0A2D0D7BF62C}" srcOrd="0" destOrd="1" presId="urn:microsoft.com/office/officeart/2005/8/layout/vList4"/>
    <dgm:cxn modelId="{4CC23398-FF61-493B-994E-A573A67A1916}" srcId="{590EFEF4-F7AA-464B-B4C7-EEEE4E64E763}" destId="{52D99F32-77A4-4426-BAFE-3C3FCC73F643}" srcOrd="0" destOrd="0" parTransId="{CC01D974-031F-4AF0-8218-DB4B60E1E26A}" sibTransId="{F9010D3E-CA41-4C92-8E0C-04AFF29C1715}"/>
    <dgm:cxn modelId="{C3F71E9E-4A92-47CD-8D8F-8101DC0AF4ED}" srcId="{590EFEF4-F7AA-464B-B4C7-EEEE4E64E763}" destId="{439F69F2-0F57-4FD1-B6B3-B653E66DBEF2}" srcOrd="2" destOrd="0" parTransId="{E4155F4C-9FAC-4EAB-8228-D9683BD0FC08}" sibTransId="{40C8458A-FB59-4540-998A-C0FDA6E75992}"/>
    <dgm:cxn modelId="{56790AA5-2031-4C7B-B1D4-A4537802EE23}" type="presOf" srcId="{DE655D04-5812-4335-9913-FBAA9962568B}" destId="{F6F8B794-4BF0-44D8-8C62-6CD056945F6D}" srcOrd="1" destOrd="1" presId="urn:microsoft.com/office/officeart/2005/8/layout/vList4"/>
    <dgm:cxn modelId="{EA0618A9-F92A-4801-BB9E-DEBF8761FA23}" type="presOf" srcId="{FAD7CC5F-D6C3-4A95-9C30-2035EF9EC146}" destId="{FAF13B85-5715-454E-863D-F378798F525F}" srcOrd="1" destOrd="1" presId="urn:microsoft.com/office/officeart/2005/8/layout/vList4"/>
    <dgm:cxn modelId="{94250DAB-5AFF-44CB-8B5E-A7A8FB9BA01A}" type="presOf" srcId="{6723FFF3-B984-4247-8B1A-4487C7F53BEE}" destId="{FAF13B85-5715-454E-863D-F378798F525F}" srcOrd="1" destOrd="2" presId="urn:microsoft.com/office/officeart/2005/8/layout/vList4"/>
    <dgm:cxn modelId="{4BB765AC-C137-4492-AA0F-7444E91B3716}" type="presOf" srcId="{439F69F2-0F57-4FD1-B6B3-B653E66DBEF2}" destId="{5C697FD4-BD2A-4966-B67D-0A2D0D7BF62C}" srcOrd="0" destOrd="0" presId="urn:microsoft.com/office/officeart/2005/8/layout/vList4"/>
    <dgm:cxn modelId="{79112FB2-28A1-4542-842B-5AC3CA2A1E78}" type="presOf" srcId="{FCD5A986-0817-4048-BBDB-F75E59F35603}" destId="{3834FD3D-C833-4714-9C33-83E74651FDA3}" srcOrd="0" destOrd="1" presId="urn:microsoft.com/office/officeart/2005/8/layout/vList4"/>
    <dgm:cxn modelId="{E39DA5C4-97A8-4947-84B3-90B1842F6325}" srcId="{439F69F2-0F57-4FD1-B6B3-B653E66DBEF2}" destId="{DE655D04-5812-4335-9913-FBAA9962568B}" srcOrd="0" destOrd="0" parTransId="{094FBD2C-7073-48BF-8EFF-5C5B44817427}" sibTransId="{31CC7B38-EF6B-40D3-84D9-90D668A4CD7B}"/>
    <dgm:cxn modelId="{989A8CC5-CAAE-4CD7-BFC9-9444D94B5CE9}" type="presOf" srcId="{52D99F32-77A4-4426-BAFE-3C3FCC73F643}" destId="{FAF13B85-5715-454E-863D-F378798F525F}" srcOrd="1" destOrd="0" presId="urn:microsoft.com/office/officeart/2005/8/layout/vList4"/>
    <dgm:cxn modelId="{C44B1FDE-8BA4-4764-81A9-DC97DFB9DC67}" type="presOf" srcId="{590EFEF4-F7AA-464B-B4C7-EEEE4E64E763}" destId="{D3E15704-B5AD-4D89-9077-029434E3A4D5}" srcOrd="0" destOrd="0" presId="urn:microsoft.com/office/officeart/2005/8/layout/vList4"/>
    <dgm:cxn modelId="{19C927E5-B00E-4AFB-8797-606E4AC20B1B}" type="presOf" srcId="{FCD5A986-0817-4048-BBDB-F75E59F35603}" destId="{BD7C4E02-493A-41D0-9D4C-131D1288BD1C}" srcOrd="1" destOrd="1" presId="urn:microsoft.com/office/officeart/2005/8/layout/vList4"/>
    <dgm:cxn modelId="{D5D8EDE8-964F-4863-B7F7-6E41ADA6C510}" type="presOf" srcId="{A7CA31BC-11C9-4A92-BD4C-17EA52994B18}" destId="{5C697FD4-BD2A-4966-B67D-0A2D0D7BF62C}" srcOrd="0" destOrd="2" presId="urn:microsoft.com/office/officeart/2005/8/layout/vList4"/>
    <dgm:cxn modelId="{FB02F1E9-D7B7-4B82-8FF3-854061D732B1}" srcId="{439F69F2-0F57-4FD1-B6B3-B653E66DBEF2}" destId="{A7CA31BC-11C9-4A92-BD4C-17EA52994B18}" srcOrd="1" destOrd="0" parTransId="{2FC138CD-F7F3-461F-9BB7-952AAB0A575E}" sibTransId="{CA6AFC7A-69CC-434B-930F-DF7EB541802D}"/>
    <dgm:cxn modelId="{F3F34E21-DC6A-4505-90A2-1F9C4CC9FC4A}" type="presParOf" srcId="{D3E15704-B5AD-4D89-9077-029434E3A4D5}" destId="{97361451-86C1-4B10-AEA3-A6E8B3ABBE20}" srcOrd="0" destOrd="0" presId="urn:microsoft.com/office/officeart/2005/8/layout/vList4"/>
    <dgm:cxn modelId="{27B0785D-403B-4130-B343-2BEE436F0EE8}" type="presParOf" srcId="{97361451-86C1-4B10-AEA3-A6E8B3ABBE20}" destId="{2364AD7E-39DD-4343-9692-A5C962850475}" srcOrd="0" destOrd="0" presId="urn:microsoft.com/office/officeart/2005/8/layout/vList4"/>
    <dgm:cxn modelId="{FB599E91-06CF-43EC-B481-B6492BF059CC}" type="presParOf" srcId="{97361451-86C1-4B10-AEA3-A6E8B3ABBE20}" destId="{FAEF4544-8702-4E90-9AAE-4682D46938F2}" srcOrd="1" destOrd="0" presId="urn:microsoft.com/office/officeart/2005/8/layout/vList4"/>
    <dgm:cxn modelId="{1633A643-91B8-4752-BAFB-0083C7ABFA6A}" type="presParOf" srcId="{97361451-86C1-4B10-AEA3-A6E8B3ABBE20}" destId="{FAF13B85-5715-454E-863D-F378798F525F}" srcOrd="2" destOrd="0" presId="urn:microsoft.com/office/officeart/2005/8/layout/vList4"/>
    <dgm:cxn modelId="{5E982963-221A-43E0-B378-8728CCA381BF}" type="presParOf" srcId="{D3E15704-B5AD-4D89-9077-029434E3A4D5}" destId="{956836B5-0861-4A25-BD8F-C5A9429628F2}" srcOrd="1" destOrd="0" presId="urn:microsoft.com/office/officeart/2005/8/layout/vList4"/>
    <dgm:cxn modelId="{ED3765A2-A800-435B-9E77-1769B190938B}" type="presParOf" srcId="{D3E15704-B5AD-4D89-9077-029434E3A4D5}" destId="{BCADBD9D-B86D-415E-A7EE-6B57AF030CFC}" srcOrd="2" destOrd="0" presId="urn:microsoft.com/office/officeart/2005/8/layout/vList4"/>
    <dgm:cxn modelId="{07E7C624-BC7E-4AE2-8762-0F3F26F96DC2}" type="presParOf" srcId="{BCADBD9D-B86D-415E-A7EE-6B57AF030CFC}" destId="{3834FD3D-C833-4714-9C33-83E74651FDA3}" srcOrd="0" destOrd="0" presId="urn:microsoft.com/office/officeart/2005/8/layout/vList4"/>
    <dgm:cxn modelId="{D4110836-28B1-4E3B-834E-40BF8A90DBBD}" type="presParOf" srcId="{BCADBD9D-B86D-415E-A7EE-6B57AF030CFC}" destId="{42595C19-6DB9-41B8-A58C-E96511DF72C4}" srcOrd="1" destOrd="0" presId="urn:microsoft.com/office/officeart/2005/8/layout/vList4"/>
    <dgm:cxn modelId="{17AF36AA-D60C-4F30-AFCF-6088D7B1BC96}" type="presParOf" srcId="{BCADBD9D-B86D-415E-A7EE-6B57AF030CFC}" destId="{BD7C4E02-493A-41D0-9D4C-131D1288BD1C}" srcOrd="2" destOrd="0" presId="urn:microsoft.com/office/officeart/2005/8/layout/vList4"/>
    <dgm:cxn modelId="{8E297D81-229B-4E3A-A5FC-8E009F99B996}" type="presParOf" srcId="{D3E15704-B5AD-4D89-9077-029434E3A4D5}" destId="{F5D6098F-C542-4B38-A500-50CAB9551A5A}" srcOrd="3" destOrd="0" presId="urn:microsoft.com/office/officeart/2005/8/layout/vList4"/>
    <dgm:cxn modelId="{33C7CB1A-CDBA-4D1D-A8B9-7B0994C3F255}" type="presParOf" srcId="{D3E15704-B5AD-4D89-9077-029434E3A4D5}" destId="{F0AE37A1-ED40-4D0D-8308-C9E3C80C6CC1}" srcOrd="4" destOrd="0" presId="urn:microsoft.com/office/officeart/2005/8/layout/vList4"/>
    <dgm:cxn modelId="{1B4CAA2E-8C3E-4B29-A9EE-DD2368F934EB}" type="presParOf" srcId="{F0AE37A1-ED40-4D0D-8308-C9E3C80C6CC1}" destId="{5C697FD4-BD2A-4966-B67D-0A2D0D7BF62C}" srcOrd="0" destOrd="0" presId="urn:microsoft.com/office/officeart/2005/8/layout/vList4"/>
    <dgm:cxn modelId="{2A03C177-98CE-4558-A922-C8315D3AAD8F}" type="presParOf" srcId="{F0AE37A1-ED40-4D0D-8308-C9E3C80C6CC1}" destId="{CECA4F3D-BE4E-41D9-94EA-BE165163DCFD}" srcOrd="1" destOrd="0" presId="urn:microsoft.com/office/officeart/2005/8/layout/vList4"/>
    <dgm:cxn modelId="{B2296BAD-31BF-484C-9C67-AED4AD72DD7D}" type="presParOf" srcId="{F0AE37A1-ED40-4D0D-8308-C9E3C80C6CC1}" destId="{F6F8B794-4BF0-44D8-8C62-6CD056945F6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4AD7E-39DD-4343-9692-A5C962850475}">
      <dsp:nvSpPr>
        <dsp:cNvPr id="0" name=""/>
        <dsp:cNvSpPr/>
      </dsp:nvSpPr>
      <dsp:spPr>
        <a:xfrm>
          <a:off x="0" y="62491"/>
          <a:ext cx="10738883" cy="1601528"/>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30 NOVEMBRE – 31 DICEMBRE</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PREDISPOSIZIONE DEL PROGRAMMA</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RELAZIONE DEL DIRIGENTE</a:t>
          </a:r>
        </a:p>
      </dsp:txBody>
      <dsp:txXfrm>
        <a:off x="2307929" y="62491"/>
        <a:ext cx="8430954" cy="1601528"/>
      </dsp:txXfrm>
    </dsp:sp>
    <dsp:sp modelId="{FAEF4544-8702-4E90-9AAE-4682D46938F2}">
      <dsp:nvSpPr>
        <dsp:cNvPr id="0" name=""/>
        <dsp:cNvSpPr/>
      </dsp:nvSpPr>
      <dsp:spPr>
        <a:xfrm>
          <a:off x="160152" y="160152"/>
          <a:ext cx="2147776" cy="12812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4FD3D-C833-4714-9C33-83E74651FDA3}">
      <dsp:nvSpPr>
        <dsp:cNvPr id="0" name=""/>
        <dsp:cNvSpPr/>
      </dsp:nvSpPr>
      <dsp:spPr>
        <a:xfrm>
          <a:off x="0" y="1832837"/>
          <a:ext cx="10738883" cy="1601528"/>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30 GIUGNO</a:t>
          </a:r>
        </a:p>
        <a:p>
          <a:pPr marL="228600" lvl="1" indent="-228600" algn="l" defTabSz="1066800">
            <a:lnSpc>
              <a:spcPct val="90000"/>
            </a:lnSpc>
            <a:spcBef>
              <a:spcPct val="0"/>
            </a:spcBef>
            <a:spcAft>
              <a:spcPct val="15000"/>
            </a:spcAft>
            <a:buChar char="•"/>
          </a:pPr>
          <a:r>
            <a:rPr lang="it-IT" sz="2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VERIFICA DELLO STATO DI ATTUAZIONE DEL PROGRAMMA</a:t>
          </a:r>
        </a:p>
        <a:p>
          <a:pPr marL="228600" lvl="1" indent="-228600" algn="l" defTabSz="1066800">
            <a:lnSpc>
              <a:spcPct val="90000"/>
            </a:lnSpc>
            <a:spcBef>
              <a:spcPct val="0"/>
            </a:spcBef>
            <a:spcAft>
              <a:spcPct val="15000"/>
            </a:spcAft>
            <a:buChar char="•"/>
          </a:pPr>
          <a:r>
            <a:rPr lang="it-IT" sz="2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RELAZIONE DIRIGENTE (E DSGA)</a:t>
          </a:r>
        </a:p>
      </dsp:txBody>
      <dsp:txXfrm>
        <a:off x="2307929" y="1832837"/>
        <a:ext cx="8430954" cy="1601528"/>
      </dsp:txXfrm>
    </dsp:sp>
    <dsp:sp modelId="{42595C19-6DB9-41B8-A58C-E96511DF72C4}">
      <dsp:nvSpPr>
        <dsp:cNvPr id="0" name=""/>
        <dsp:cNvSpPr/>
      </dsp:nvSpPr>
      <dsp:spPr>
        <a:xfrm>
          <a:off x="160152" y="1921834"/>
          <a:ext cx="2147776" cy="12812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97FD4-BD2A-4966-B67D-0A2D0D7BF62C}">
      <dsp:nvSpPr>
        <dsp:cNvPr id="0" name=""/>
        <dsp:cNvSpPr/>
      </dsp:nvSpPr>
      <dsp:spPr>
        <a:xfrm>
          <a:off x="0" y="3523363"/>
          <a:ext cx="10738883" cy="1601528"/>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15 MARZO -30 APRILE</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DELIBERA CONTO CONSUNTIVO</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RELAZIONE DEL DIRIGENTE (E DSGA)</a:t>
          </a:r>
        </a:p>
      </dsp:txBody>
      <dsp:txXfrm>
        <a:off x="2307929" y="3523363"/>
        <a:ext cx="8430954" cy="1601528"/>
      </dsp:txXfrm>
    </dsp:sp>
    <dsp:sp modelId="{CECA4F3D-BE4E-41D9-94EA-BE165163DCFD}">
      <dsp:nvSpPr>
        <dsp:cNvPr id="0" name=""/>
        <dsp:cNvSpPr/>
      </dsp:nvSpPr>
      <dsp:spPr>
        <a:xfrm>
          <a:off x="160152" y="3683516"/>
          <a:ext cx="2147776" cy="12812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787C987-0DB8-4675-874A-80DAE79977E9}" type="datetimeFigureOut">
              <a:rPr lang="it-IT" smtClean="0"/>
              <a:t>29/10/2021</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E5C3A07-00CE-49E9-8803-780C5F60D8A9}" type="slidenum">
              <a:rPr lang="it-IT" smtClean="0"/>
              <a:t>‹N›</a:t>
            </a:fld>
            <a:endParaRPr lang="it-IT"/>
          </a:p>
        </p:txBody>
      </p:sp>
    </p:spTree>
    <p:extLst>
      <p:ext uri="{BB962C8B-B14F-4D97-AF65-F5344CB8AC3E}">
        <p14:creationId xmlns:p14="http://schemas.microsoft.com/office/powerpoint/2010/main" val="428191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orcoge.bergamo.it/miur-usr-altre-regioni/2015/06/12/rav-guida-al-rap&#8230;-autovalutazio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Organi Collegiali della scuola sono stati istituiti nel 1974. quasi 50 anni fa e mostrano tutta la loro età. Da allora si sono sovrapposte norme, anche contrapposte, che non rendono facile consegnare una «ricetta» chiara per l’uso. Il maggior testo di riferimento è il Testo Unico della scuola del 1994, che raccoglie le norme fino ad allora vigenti.</a:t>
            </a:r>
          </a:p>
          <a:p>
            <a:r>
              <a:rPr lang="it-IT" dirty="0"/>
              <a:t>Dal 1999 però è introdotta l’autonomia scolastica che consente margini di autoregolamentazione degli istituti scolastici (sempre dentro i limiti di legge).</a:t>
            </a:r>
          </a:p>
          <a:p>
            <a:endParaRPr lang="it-IT" dirty="0"/>
          </a:p>
          <a:p>
            <a:r>
              <a:rPr lang="it-IT" dirty="0"/>
              <a:t>Il ruolo della collegialità non è  cambiato: consentire che l’intera comunità scolastica partecipi e condivida i processi che portano al successo formativo di ragazzi e ragazze, cittadini pronti ad entrare nel mondo</a:t>
            </a:r>
          </a:p>
        </p:txBody>
      </p:sp>
      <p:sp>
        <p:nvSpPr>
          <p:cNvPr id="4" name="Segnaposto numero diapositiva 3"/>
          <p:cNvSpPr>
            <a:spLocks noGrp="1"/>
          </p:cNvSpPr>
          <p:nvPr>
            <p:ph type="sldNum" sz="quarter" idx="5"/>
          </p:nvPr>
        </p:nvSpPr>
        <p:spPr/>
        <p:txBody>
          <a:bodyPr/>
          <a:lstStyle/>
          <a:p>
            <a:fld id="{CE5C3A07-00CE-49E9-8803-780C5F60D8A9}" type="slidenum">
              <a:rPr lang="it-IT" smtClean="0"/>
              <a:t>1</a:t>
            </a:fld>
            <a:endParaRPr lang="it-IT"/>
          </a:p>
        </p:txBody>
      </p:sp>
    </p:spTree>
    <p:extLst>
      <p:ext uri="{BB962C8B-B14F-4D97-AF65-F5344CB8AC3E}">
        <p14:creationId xmlns:p14="http://schemas.microsoft.com/office/powerpoint/2010/main" val="283695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A578C6DB-C1BA-4D89-9433-7559D78DEE03}"/>
              </a:ext>
            </a:extLst>
          </p:cNvPr>
          <p:cNvSpPr>
            <a:spLocks noGrp="1" noRot="1" noChangeAspect="1" noChangeArrowheads="1" noTextEdit="1"/>
          </p:cNvSpPr>
          <p:nvPr>
            <p:ph type="sldImg"/>
          </p:nvPr>
        </p:nvSpPr>
        <p:spPr>
          <a:ln/>
        </p:spPr>
      </p:sp>
      <p:sp>
        <p:nvSpPr>
          <p:cNvPr id="46083" name="Segnaposto note 2">
            <a:extLst>
              <a:ext uri="{FF2B5EF4-FFF2-40B4-BE49-F238E27FC236}">
                <a16:creationId xmlns:a16="http://schemas.microsoft.com/office/drawing/2014/main" id="{A55B3081-2032-492D-8766-7D4B868FC5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t>APPROVA IL PTOF (PIANO TRIENNALE DELL’OFFERTA FORMATIVA) OGNI TRE ANNI E ANNUALMENTE LE SUE VARIAZIONI (eventuali)</a:t>
            </a:r>
          </a:p>
          <a:p>
            <a:endParaRPr lang="it-IT" altLang="it-IT" dirty="0"/>
          </a:p>
          <a:p>
            <a:pPr defTabSz="990752"/>
            <a:r>
              <a:rPr lang="it-IT" altLang="it-IT" dirty="0"/>
              <a:t>Il documento principale della scuola, quello che la racconta e ne rappresenta la carta d’identità didattica, educativa, progettuale, di visione, che ne definisce le priorità, gli assi portanti….è il PTOF che parte sempre con l’analisi di contesto, le finalità e gli obiettivi che si vogliono raggiungere, le attività e i progetti formativi dell’istituto. Non somma di progetti, scelti in base alla gratuità: pensiero educativo complessivo rispetto ai contesti e ai bisogni che il Collegio docenti</a:t>
            </a:r>
          </a:p>
          <a:p>
            <a:endParaRPr lang="it-IT" altLang="it-IT" dirty="0"/>
          </a:p>
          <a:p>
            <a:r>
              <a:rPr lang="it-IT" altLang="it-IT" dirty="0"/>
              <a:t>Quasi tutto negli organi collegiali ruota in modo più o meno consapevole e coerente attorno al PTOF.</a:t>
            </a:r>
          </a:p>
          <a:p>
            <a:r>
              <a:rPr lang="it-IT" altLang="it-IT" dirty="0"/>
              <a:t>Tutti i PTOF delle scuole italiane sono pubblicati sul portale «Scuola in chiaro» del Ministero</a:t>
            </a:r>
          </a:p>
          <a:p>
            <a:endParaRPr lang="it-IT" altLang="it-IT" dirty="0"/>
          </a:p>
          <a:p>
            <a:r>
              <a:rPr lang="it-IT" altLang="it-IT" dirty="0"/>
              <a:t>Il termine del mese di ottobre  per deliberare modifiche è ordinatorio (significa «di norma»), non perentorio. Il PTOF può comunque essere aggiornato solo fino alla data delle iscrizioni per consentire all’utenza di conoscere l’offerta formativa dell’istituto.</a:t>
            </a:r>
          </a:p>
          <a:p>
            <a:r>
              <a:rPr lang="it-IT" altLang="it-IT" dirty="0"/>
              <a:t>Il CDI uscente ha già deliberato eventuali modifiche.</a:t>
            </a:r>
          </a:p>
          <a:p>
            <a:r>
              <a:rPr lang="it-IT" altLang="it-IT" dirty="0"/>
              <a:t>Il documento va letto, per capire come deliberare  in consiglio di istituto il prossimo documento: il programma annuale (attribuisce le risorse in modo coerente al PTOF)</a:t>
            </a:r>
          </a:p>
          <a:p>
            <a:endParaRPr lang="it-IT" altLang="it-IT" dirty="0"/>
          </a:p>
        </p:txBody>
      </p:sp>
      <p:sp>
        <p:nvSpPr>
          <p:cNvPr id="46084" name="Segnaposto numero diapositiva 3">
            <a:extLst>
              <a:ext uri="{FF2B5EF4-FFF2-40B4-BE49-F238E27FC236}">
                <a16:creationId xmlns:a16="http://schemas.microsoft.com/office/drawing/2014/main" id="{2794B404-D90D-444D-91A8-AE5559F886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37C483B-CE14-4F10-91F6-9BD2291FFFC0}" type="slidenum">
              <a:rPr lang="it-IT" altLang="it-IT" sz="1400">
                <a:latin typeface="Tahoma" panose="020B0604030504040204" pitchFamily="34" charset="0"/>
              </a:rPr>
              <a:pPr>
                <a:spcBef>
                  <a:spcPct val="0"/>
                </a:spcBef>
              </a:pPr>
              <a:t>10</a:t>
            </a:fld>
            <a:endParaRPr lang="it-IT" altLang="it-IT" sz="140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ACA10689-3D18-4190-9048-EE87B1426DFD}"/>
              </a:ext>
            </a:extLst>
          </p:cNvPr>
          <p:cNvSpPr>
            <a:spLocks noGrp="1" noRot="1" noChangeAspect="1" noChangeArrowheads="1" noTextEdit="1"/>
          </p:cNvSpPr>
          <p:nvPr>
            <p:ph type="sldImg"/>
          </p:nvPr>
        </p:nvSpPr>
        <p:spPr>
          <a:ln/>
        </p:spPr>
      </p:sp>
      <p:sp>
        <p:nvSpPr>
          <p:cNvPr id="50179" name="Segnaposto note 2">
            <a:extLst>
              <a:ext uri="{FF2B5EF4-FFF2-40B4-BE49-F238E27FC236}">
                <a16:creationId xmlns:a16="http://schemas.microsoft.com/office/drawing/2014/main" id="{83D51B91-A6D9-4A41-A71A-B44FDEF197A2}"/>
              </a:ext>
            </a:extLst>
          </p:cNvPr>
          <p:cNvSpPr>
            <a:spLocks noGrp="1" noChangeArrowheads="1"/>
          </p:cNvSpPr>
          <p:nvPr>
            <p:ph type="body" idx="1"/>
          </p:nvPr>
        </p:nvSpPr>
        <p:spPr>
          <a:xfrm>
            <a:off x="381711" y="4925407"/>
            <a:ext cx="6460809" cy="4682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t>Il Consiglio di Istituto delibera il programma annuale, cioè decide come impiegare le risorse a sua disposizione per rendere possibile il miglioramento dell’istituto e la realizzazione della progettualità prevista nel PTOF (PIANO TRIENNALE DELL’OFFERTA FORMATIVA)</a:t>
            </a:r>
          </a:p>
          <a:p>
            <a:endParaRPr lang="it-IT" altLang="it-IT" dirty="0"/>
          </a:p>
          <a:p>
            <a:r>
              <a:rPr lang="it-IT" altLang="it-IT" dirty="0"/>
              <a:t>Anche questo è un percorso circolare: che prevede per step diversi documenti della scuola</a:t>
            </a:r>
          </a:p>
          <a:p>
            <a:endParaRPr lang="it-IT" altLang="it-IT" dirty="0"/>
          </a:p>
          <a:p>
            <a:r>
              <a:rPr lang="it-IT" altLang="it-IT" dirty="0"/>
              <a:t>-il RAV, rapporto di autovalutazione. La scuola descrive i suoi dati di contesto, i suoi punti di forza e i suoi punti critici a partire da indicatori fissati dal ministero. </a:t>
            </a:r>
          </a:p>
          <a:p>
            <a:r>
              <a:rPr lang="it-IT" altLang="it-IT" b="1" dirty="0">
                <a:solidFill>
                  <a:srgbClr val="002060"/>
                </a:solidFill>
                <a:hlinkClick r:id="rId3"/>
              </a:rPr>
              <a:t>https://www.coorcoge.bergamo.it/miur-usr-altre-regioni/2015/06/12/rav-guida-al-rap…-autovalutazione/</a:t>
            </a:r>
            <a:r>
              <a:rPr lang="it-IT" altLang="it-IT" b="1" dirty="0">
                <a:solidFill>
                  <a:srgbClr val="002060"/>
                </a:solidFill>
              </a:rPr>
              <a:t> </a:t>
            </a:r>
            <a:r>
              <a:rPr lang="it-IT" altLang="it-IT" dirty="0">
                <a:solidFill>
                  <a:srgbClr val="002060"/>
                </a:solidFill>
              </a:rPr>
              <a:t> </a:t>
            </a:r>
            <a:r>
              <a:rPr lang="it-IT" altLang="it-IT" dirty="0"/>
              <a:t>Utile per una lettura da diversi punti di vista</a:t>
            </a:r>
          </a:p>
          <a:p>
            <a:endParaRPr lang="it-IT" altLang="it-IT" dirty="0"/>
          </a:p>
          <a:p>
            <a:r>
              <a:rPr lang="it-IT" altLang="it-IT" dirty="0"/>
              <a:t>-il PDM, piano di miglioramento, che esplicita i punti su cui l’istituto intende investire per ottenere miglioramenti nell’anno, nel triennio</a:t>
            </a:r>
          </a:p>
          <a:p>
            <a:endParaRPr lang="it-IT" altLang="it-IT" dirty="0"/>
          </a:p>
          <a:p>
            <a:pPr marL="185766" indent="-185766">
              <a:buFontTx/>
              <a:buChar char="-"/>
            </a:pPr>
            <a:r>
              <a:rPr lang="it-IT" altLang="it-IT" dirty="0"/>
              <a:t>Il PTOF definisce la carta di identità della scuola, il suo contesto, le sue risorse, la sua organizzazione, le sue finalità ed obiettivi, i progetti ed i percorsi per raggiungerli….tenendo conto anche delle proposte degli organismi dei genitori e degli studenti.</a:t>
            </a:r>
          </a:p>
          <a:p>
            <a:pPr marL="185766" indent="-185766">
              <a:buFontTx/>
              <a:buChar char="-"/>
            </a:pPr>
            <a:r>
              <a:rPr lang="it-IT" altLang="it-IT" dirty="0"/>
              <a:t>Il PAI, piano annuale per l’inclusione, accompagna il PTOF pianificando gli interventi per includere chi ha bisogni educativi speciali (BES)</a:t>
            </a:r>
          </a:p>
          <a:p>
            <a:pPr marL="185766" indent="-185766">
              <a:buFontTx/>
              <a:buChar char="-"/>
            </a:pPr>
            <a:r>
              <a:rPr lang="it-IT" altLang="it-IT" dirty="0"/>
              <a:t>Il piano didattico-educativo delle classi esprime il curricolo che traduce il PTOF per quella specifica classe</a:t>
            </a:r>
          </a:p>
          <a:p>
            <a:pPr marL="185766" indent="-185766">
              <a:buFontTx/>
              <a:buChar char="-"/>
            </a:pPr>
            <a:endParaRPr lang="it-IT" altLang="it-IT" dirty="0"/>
          </a:p>
          <a:p>
            <a:r>
              <a:rPr lang="it-IT" altLang="it-IT" dirty="0"/>
              <a:t>IL PROGRAMMA ANNUALE programma le entrate e le spese, in ordine a priorità e obiettivi chiari, dichiarati  nel PTOF. </a:t>
            </a:r>
          </a:p>
          <a:p>
            <a:endParaRPr lang="it-IT" altLang="it-IT" dirty="0">
              <a:solidFill>
                <a:srgbClr val="002060"/>
              </a:solidFill>
            </a:endParaRPr>
          </a:p>
          <a:p>
            <a:r>
              <a:rPr lang="it-IT" altLang="it-IT" dirty="0">
                <a:solidFill>
                  <a:srgbClr val="002060"/>
                </a:solidFill>
              </a:rPr>
              <a:t> </a:t>
            </a:r>
          </a:p>
        </p:txBody>
      </p:sp>
      <p:sp>
        <p:nvSpPr>
          <p:cNvPr id="50180" name="Segnaposto numero diapositiva 3">
            <a:extLst>
              <a:ext uri="{FF2B5EF4-FFF2-40B4-BE49-F238E27FC236}">
                <a16:creationId xmlns:a16="http://schemas.microsoft.com/office/drawing/2014/main" id="{DD6AF2E1-03D9-4D19-A4DF-216BFEE5A9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4DB9D22-90D8-4849-AE59-887B9FD88FA7}" type="slidenum">
              <a:rPr lang="it-IT" altLang="it-IT" sz="1400">
                <a:latin typeface="Tahoma" panose="020B0604030504040204" pitchFamily="34" charset="0"/>
              </a:rPr>
              <a:pPr>
                <a:spcBef>
                  <a:spcPct val="0"/>
                </a:spcBef>
              </a:pPr>
              <a:t>11</a:t>
            </a:fld>
            <a:endParaRPr lang="it-IT" altLang="it-IT" sz="140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SUL PROGRAMMA ANNUALE: 3 momenti fondamentali per il CDI, tre momenti in cui il Dirigente relaziona PER SCRITTO al Consiglio di istituto sulla situazione degli obiettivi e dei progetti programmati.</a:t>
            </a:r>
          </a:p>
          <a:p>
            <a:endParaRPr lang="it-IT" dirty="0"/>
          </a:p>
          <a:p>
            <a:r>
              <a:rPr lang="it-IT" dirty="0"/>
              <a:t>Nel primo si prevede, si enunciano  le intenzioni dando poi al dirigente la possibilità di gestire secondo le indicazioni deliberate.</a:t>
            </a:r>
          </a:p>
          <a:p>
            <a:r>
              <a:rPr lang="it-IT" dirty="0"/>
              <a:t>Nel secondo, a fine anno scolastico,  si fa un primo bilancio e possono essere segnalati progetti che hanno molto funzionato, progetti che sono mancati, che non hanno dato risultati. E’ la fase della valutazione, per introdurre i possibili correttivi  da settembre. </a:t>
            </a:r>
          </a:p>
          <a:p>
            <a:pPr defTabSz="990752">
              <a:defRPr/>
            </a:pPr>
            <a:r>
              <a:rPr lang="it-IT" dirty="0"/>
              <a:t>Con il Comitato genitori è possibile un buon lavoro di bilancio e rilancio da portare come contributo ai lavori del Consiglio</a:t>
            </a:r>
          </a:p>
          <a:p>
            <a:endParaRPr lang="it-IT" dirty="0"/>
          </a:p>
          <a:p>
            <a:r>
              <a:rPr lang="it-IT" dirty="0"/>
              <a:t>La terza fase è ancora più fondamentale per la valutazione, perché si relazione su ciò che è davvero avvenuto (c’è stato equilibrio tra le classi, i corsi, i plessi? Ci sono stati vuoti? Possono essere fatte proposte diverse per il prossimo PTOF o i prossimi progetti? Quali attenzioni sottolineare? …)</a:t>
            </a:r>
          </a:p>
          <a:p>
            <a:endParaRPr lang="it-IT" dirty="0"/>
          </a:p>
          <a:p>
            <a:r>
              <a:rPr lang="it-IT" dirty="0"/>
              <a:t>Tenere conto di queste date consente di analizzare l’offerta formativa, i progetti ed i risultati con il Comitato genitori, con una più ampia riflessione sui bisogni degli alunni e degli studenti (e sulle contraddizioni ancora esistenti, definendo lo spazio di miglioramento possibile o necessario)</a:t>
            </a:r>
          </a:p>
        </p:txBody>
      </p:sp>
      <p:sp>
        <p:nvSpPr>
          <p:cNvPr id="4" name="Segnaposto numero diapositiva 3"/>
          <p:cNvSpPr>
            <a:spLocks noGrp="1"/>
          </p:cNvSpPr>
          <p:nvPr>
            <p:ph type="sldNum" sz="quarter" idx="5"/>
          </p:nvPr>
        </p:nvSpPr>
        <p:spPr/>
        <p:txBody>
          <a:bodyPr/>
          <a:lstStyle/>
          <a:p>
            <a:fld id="{CE5C3A07-00CE-49E9-8803-780C5F60D8A9}" type="slidenum">
              <a:rPr lang="it-IT" smtClean="0"/>
              <a:t>12</a:t>
            </a:fld>
            <a:endParaRPr lang="it-IT"/>
          </a:p>
        </p:txBody>
      </p:sp>
    </p:spTree>
    <p:extLst>
      <p:ext uri="{BB962C8B-B14F-4D97-AF65-F5344CB8AC3E}">
        <p14:creationId xmlns:p14="http://schemas.microsoft.com/office/powerpoint/2010/main" val="5631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Stabilisce </a:t>
            </a:r>
            <a:r>
              <a:rPr lang="it-IT" dirty="0"/>
              <a:t>tutte le regole di funzionamento della scuola, nella sua autonomia. </a:t>
            </a:r>
          </a:p>
          <a:p>
            <a:r>
              <a:rPr lang="it-IT" dirty="0"/>
              <a:t>Entrata e uscita, funzionamento degli organi collegiali, regolamento di disciplina, per le uscite, per l’utilizzo degli spazi, per viaggi e visite di istruzione, per la partecipazione….. sono esempi di temi regolamentati su cui delibera il Consiglio di Istituto.</a:t>
            </a:r>
          </a:p>
          <a:p>
            <a:endParaRPr lang="it-IT" dirty="0"/>
          </a:p>
          <a:p>
            <a:r>
              <a:rPr lang="it-IT" dirty="0"/>
              <a:t>Da ultimo il regolamento per l’emergenza Covid, sulla traccia dei decreti governativi. Steso dal Dirigente, si può chiedere legittimamente un passaggio in </a:t>
            </a:r>
            <a:r>
              <a:rPr lang="it-IT" dirty="0" err="1"/>
              <a:t>CdI</a:t>
            </a:r>
            <a:r>
              <a:rPr lang="it-IT" dirty="0"/>
              <a:t>.</a:t>
            </a:r>
          </a:p>
        </p:txBody>
      </p:sp>
      <p:sp>
        <p:nvSpPr>
          <p:cNvPr id="4" name="Segnaposto numero diapositiva 3"/>
          <p:cNvSpPr>
            <a:spLocks noGrp="1"/>
          </p:cNvSpPr>
          <p:nvPr>
            <p:ph type="sldNum" sz="quarter" idx="5"/>
          </p:nvPr>
        </p:nvSpPr>
        <p:spPr/>
        <p:txBody>
          <a:bodyPr/>
          <a:lstStyle/>
          <a:p>
            <a:fld id="{CE5C3A07-00CE-49E9-8803-780C5F60D8A9}" type="slidenum">
              <a:rPr lang="it-IT" smtClean="0"/>
              <a:t>13</a:t>
            </a:fld>
            <a:endParaRPr lang="it-IT"/>
          </a:p>
        </p:txBody>
      </p:sp>
    </p:spTree>
    <p:extLst>
      <p:ext uri="{BB962C8B-B14F-4D97-AF65-F5344CB8AC3E}">
        <p14:creationId xmlns:p14="http://schemas.microsoft.com/office/powerpoint/2010/main" val="179169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Cosa preparare per le elezioni: sentire la Segreteria dell’istituto che può informare su scadenze ,  modelli da </a:t>
            </a:r>
            <a:r>
              <a:rPr lang="it-IT"/>
              <a:t>compilare., </a:t>
            </a:r>
            <a:r>
              <a:rPr lang="it-IT" dirty="0"/>
              <a:t>procedure.</a:t>
            </a:r>
          </a:p>
          <a:p>
            <a:endParaRPr lang="it-IT" dirty="0"/>
          </a:p>
        </p:txBody>
      </p:sp>
      <p:sp>
        <p:nvSpPr>
          <p:cNvPr id="4" name="Segnaposto numero diapositiva 3"/>
          <p:cNvSpPr>
            <a:spLocks noGrp="1"/>
          </p:cNvSpPr>
          <p:nvPr>
            <p:ph type="sldNum" sz="quarter" idx="5"/>
          </p:nvPr>
        </p:nvSpPr>
        <p:spPr/>
        <p:txBody>
          <a:bodyPr/>
          <a:lstStyle/>
          <a:p>
            <a:fld id="{CE5C3A07-00CE-49E9-8803-780C5F60D8A9}" type="slidenum">
              <a:rPr lang="it-IT" smtClean="0"/>
              <a:t>14</a:t>
            </a:fld>
            <a:endParaRPr lang="it-IT"/>
          </a:p>
        </p:txBody>
      </p:sp>
    </p:spTree>
    <p:extLst>
      <p:ext uri="{BB962C8B-B14F-4D97-AF65-F5344CB8AC3E}">
        <p14:creationId xmlns:p14="http://schemas.microsoft.com/office/powerpoint/2010/main" val="81702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69180DA-2A60-425D-A07C-BFA05D1C1AD2}"/>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6854BEF-C593-4658-BABB-052A07032F7A}"/>
              </a:ext>
            </a:extLst>
          </p:cNvPr>
          <p:cNvSpPr>
            <a:spLocks noGrp="1" noChangeArrowheads="1"/>
          </p:cNvSpPr>
          <p:nvPr>
            <p:ph type="body" idx="1"/>
          </p:nvPr>
        </p:nvSpPr>
        <p:spPr>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dirty="0"/>
              <a:t>Contatti CoorCoGe e CAOS</a:t>
            </a:r>
          </a:p>
          <a:p>
            <a:pPr eaLnBrk="1" hangingPunct="1"/>
            <a:endParaRPr lang="it-IT" altLang="it-IT" dirty="0"/>
          </a:p>
          <a:p>
            <a:pPr eaLnBrk="1" hangingPunct="1"/>
            <a:r>
              <a:rPr lang="it-IT" altLang="it-IT" dirty="0"/>
              <a:t>Sportello EDSCUOLA: trovate </a:t>
            </a:r>
            <a:r>
              <a:rPr lang="it-IT" altLang="it-IT" dirty="0" err="1"/>
              <a:t>faq</a:t>
            </a:r>
            <a:r>
              <a:rPr lang="it-IT" altLang="it-IT" dirty="0"/>
              <a:t> su molti temi della scuola, compresi gli Organi Collegiali</a:t>
            </a:r>
          </a:p>
          <a:p>
            <a:pPr eaLnBrk="1" hangingPunct="1"/>
            <a:r>
              <a:rPr lang="it-IT" altLang="it-IT" dirty="0"/>
              <a:t>Piattaforma SCUOLA IN CHIARO del Ministero: trovate tutte le scuole, quindi anche la vostra e i loro documenti navigabili on line (il Rapporto di autovalutazione, il Piano dell’offerta formativa e, in molti casi, anche il bilancio sociale)</a:t>
            </a:r>
          </a:p>
          <a:p>
            <a:pPr eaLnBrk="1" hangingPunct="1"/>
            <a:endParaRPr lang="it-IT" altLang="it-IT" dirty="0"/>
          </a:p>
          <a:p>
            <a:pPr eaLnBrk="1" hangingPunct="1"/>
            <a:endParaRPr lang="it-IT"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90148B7-1BFA-4192-8D98-53D0100C831F}"/>
              </a:ext>
            </a:extLst>
          </p:cNvPr>
          <p:cNvSpPr txBox="1">
            <a:spLocks noGrp="1" noChangeArrowheads="1"/>
          </p:cNvSpPr>
          <p:nvPr/>
        </p:nvSpPr>
        <p:spPr bwMode="auto">
          <a:xfrm>
            <a:off x="4017415" y="10611304"/>
            <a:ext cx="3073493" cy="55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7" tIns="49524" rIns="99047" bIns="49524" anchor="b"/>
          <a:lstStyle>
            <a:lvl1pPr>
              <a:spcBef>
                <a:spcPct val="30000"/>
              </a:spcBef>
              <a:defRPr sz="1200">
                <a:solidFill>
                  <a:schemeClr val="tx1"/>
                </a:solidFill>
                <a:latin typeface="Times New Roman" panose="02020603050405020304" pitchFamily="18" charset="0"/>
              </a:defRPr>
            </a:lvl1pPr>
            <a:lvl2pPr marL="720725" indent="-276225">
              <a:spcBef>
                <a:spcPct val="30000"/>
              </a:spcBef>
              <a:defRPr sz="1200">
                <a:solidFill>
                  <a:schemeClr val="tx1"/>
                </a:solidFill>
                <a:latin typeface="Times New Roman" panose="02020603050405020304" pitchFamily="18" charset="0"/>
              </a:defRPr>
            </a:lvl2pPr>
            <a:lvl3pPr marL="1109663" indent="-222250">
              <a:spcBef>
                <a:spcPct val="30000"/>
              </a:spcBef>
              <a:defRPr sz="1200">
                <a:solidFill>
                  <a:schemeClr val="tx1"/>
                </a:solidFill>
                <a:latin typeface="Times New Roman" panose="02020603050405020304" pitchFamily="18" charset="0"/>
              </a:defRPr>
            </a:lvl3pPr>
            <a:lvl4pPr marL="1552575" indent="-220663">
              <a:spcBef>
                <a:spcPct val="30000"/>
              </a:spcBef>
              <a:defRPr sz="1200">
                <a:solidFill>
                  <a:schemeClr val="tx1"/>
                </a:solidFill>
                <a:latin typeface="Times New Roman" panose="02020603050405020304" pitchFamily="18" charset="0"/>
              </a:defRPr>
            </a:lvl4pPr>
            <a:lvl5pPr marL="1997075" indent="-222250">
              <a:spcBef>
                <a:spcPct val="30000"/>
              </a:spcBef>
              <a:defRPr sz="1200">
                <a:solidFill>
                  <a:schemeClr val="tx1"/>
                </a:solidFill>
                <a:latin typeface="Times New Roman" panose="02020603050405020304" pitchFamily="18" charset="0"/>
              </a:defRPr>
            </a:lvl5pPr>
            <a:lvl6pPr marL="2454275" indent="-22225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11475" indent="-22225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368675" indent="-22225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25875" indent="-22225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0AF38DB-BA26-44E7-9B3D-B67FC99AD909}" type="slidenum">
              <a:rPr lang="it-IT" altLang="it-IT">
                <a:solidFill>
                  <a:srgbClr val="000000"/>
                </a:solidFill>
                <a:latin typeface="Arial" panose="020B0604020202020204" pitchFamily="34" charset="0"/>
              </a:rPr>
              <a:pPr algn="r" eaLnBrk="1" hangingPunct="1">
                <a:spcBef>
                  <a:spcPct val="0"/>
                </a:spcBef>
              </a:pPr>
              <a:t>2</a:t>
            </a:fld>
            <a:endParaRPr lang="it-IT" altLang="it-IT">
              <a:solidFill>
                <a:srgbClr val="000000"/>
              </a:solidFill>
              <a:latin typeface="Arial" panose="020B0604020202020204" pitchFamily="34" charset="0"/>
            </a:endParaRPr>
          </a:p>
        </p:txBody>
      </p:sp>
      <p:sp>
        <p:nvSpPr>
          <p:cNvPr id="35843" name="Rectangle 2">
            <a:extLst>
              <a:ext uri="{FF2B5EF4-FFF2-40B4-BE49-F238E27FC236}">
                <a16:creationId xmlns:a16="http://schemas.microsoft.com/office/drawing/2014/main" id="{FAC1CD06-13D8-4DB9-B1B1-EF2E6A19231D}"/>
              </a:ext>
            </a:extLst>
          </p:cNvPr>
          <p:cNvSpPr>
            <a:spLocks noGrp="1" noRot="1" noChangeAspect="1" noChangeArrowheads="1" noTextEdit="1"/>
          </p:cNvSpPr>
          <p:nvPr>
            <p:ph type="sldImg"/>
          </p:nvPr>
        </p:nvSpPr>
        <p:spPr>
          <a:xfrm>
            <a:off x="0" y="1089025"/>
            <a:ext cx="6996113" cy="3937000"/>
          </a:xfrm>
          <a:ln/>
        </p:spPr>
      </p:sp>
      <p:sp>
        <p:nvSpPr>
          <p:cNvPr id="35844" name="Rectangle 3">
            <a:extLst>
              <a:ext uri="{FF2B5EF4-FFF2-40B4-BE49-F238E27FC236}">
                <a16:creationId xmlns:a16="http://schemas.microsoft.com/office/drawing/2014/main" id="{9511A43B-0C6C-4036-A7AC-91B3C062C159}"/>
              </a:ext>
            </a:extLst>
          </p:cNvPr>
          <p:cNvSpPr>
            <a:spLocks noGrp="1" noChangeArrowheads="1"/>
          </p:cNvSpPr>
          <p:nvPr>
            <p:ph type="body" idx="1"/>
          </p:nvPr>
        </p:nvSpPr>
        <p:spPr>
          <a:xfrm>
            <a:off x="103602" y="5207927"/>
            <a:ext cx="6888638" cy="5026687"/>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9047" tIns="49524" rIns="99047" bIns="49524"/>
          <a:lstStyle/>
          <a:p>
            <a:pPr eaLnBrk="1" hangingPunct="1"/>
            <a:r>
              <a:rPr lang="it-IT" altLang="it-IT" dirty="0"/>
              <a:t>Il CDI è Organo Collegiale: tutte le componenti della comunità scolastica ne fanno parte, tutti i ruoli sono presenti. </a:t>
            </a:r>
          </a:p>
          <a:p>
            <a:pPr eaLnBrk="1" hangingPunct="1"/>
            <a:endParaRPr lang="it-IT" altLang="it-IT" dirty="0"/>
          </a:p>
          <a:p>
            <a:pPr eaLnBrk="1" hangingPunct="1"/>
            <a:r>
              <a:rPr lang="it-IT" altLang="it-IT" dirty="0"/>
              <a:t>Il CDI come cuore pulsante, come «Laboratorio di partecipazione»,  luogo della riflessione condivisa, della elaborazione di diverse spinte, di condivisione della direzione che l’istituto prenderà, di delibere consapevoli rispetto a ciò che serve agli studenti, alla loro formazione, al loro futuro. In un mondo complesso.</a:t>
            </a:r>
          </a:p>
          <a:p>
            <a:pPr eaLnBrk="1" hangingPunct="1"/>
            <a:endParaRPr lang="it-IT" altLang="it-IT" dirty="0"/>
          </a:p>
          <a:p>
            <a:pPr eaLnBrk="1" hangingPunct="1"/>
            <a:r>
              <a:rPr lang="it-IT" altLang="it-IT" dirty="0"/>
              <a:t>La scuola dell’autonomia può avere diversi stili, anche banalmente quello burocratico-formale. In questo caso si delibera dopo una rendicontazione verticistica, un dibattito veloce e poco tempo per l’approfondimento. </a:t>
            </a:r>
          </a:p>
          <a:p>
            <a:pPr eaLnBrk="1" hangingPunct="1"/>
            <a:r>
              <a:rPr lang="it-IT" altLang="it-IT" b="1" dirty="0"/>
              <a:t>Il Consiglio ha un ruolo non solo burocratico se riesce a sviluppare un circuito decisionale più partecipato e condiviso, quando i componenti del Consiglio e lo stesso dirigente ricevono </a:t>
            </a:r>
            <a:r>
              <a:rPr lang="it-IT" altLang="it-IT" dirty="0"/>
              <a:t>informazioni, pareri, proposte, dati di analisi (da chi? Dirigente, Collegio Docenti, Comitato Genitori, Comitato studentesco, Dipartimenti dell’Istituto, Reti a cui l’istituto aderisce, Ministero, realtà del territorio…..) rimandando orientamenti, linee guida, criteri, indirizzi, priorità, DELIBERE (a chi, come? Cosa e come arriva a docenti, genitori e studenti?). </a:t>
            </a:r>
          </a:p>
          <a:p>
            <a:pPr eaLnBrk="1" hangingPunct="1"/>
            <a:endParaRPr lang="it-IT" altLang="it-IT" dirty="0"/>
          </a:p>
          <a:p>
            <a:pPr eaLnBrk="1" hangingPunct="1"/>
            <a:r>
              <a:rPr lang="it-IT" altLang="it-IT" b="1" dirty="0"/>
              <a:t>Il contesto territoriale sta diventando sempre più un influencer della scuola: è fonte di opportunità (per i Comprensivi basta pensare alla ricchezza del piano per il diritto allo studio che l’amministrazione porta a scuola e alunni; per le superiori basta pensare all’influsso del mondo del lavoro, ai progetti culturali e non solo che il territorio offre)</a:t>
            </a:r>
          </a:p>
          <a:p>
            <a:pPr eaLnBrk="1" hangingPunct="1"/>
            <a:r>
              <a:rPr lang="it-IT" altLang="it-IT" b="1" dirty="0"/>
              <a:t>A volte il contesto territoriale impatta sull’organizzazione scolastica (basta pensare ai trasporti)</a:t>
            </a:r>
            <a:endParaRPr lang="it-IT" alt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questo consegniamo due parole: tempo e relazioni</a:t>
            </a:r>
          </a:p>
          <a:p>
            <a:endParaRPr lang="it-IT" dirty="0"/>
          </a:p>
          <a:p>
            <a:r>
              <a:rPr lang="it-IT" dirty="0"/>
              <a:t>Essere dentro la scuola e darsi il tempo, anche con umiltà (di chi non sa ancora, NON di chi è poco esigente!), per capire come è QUEL Consiglio di Istituto e come ci si può muovere è un buon atteggiamento. Conoscere le norme aiuta,  ma si impara facendo. Facendo insieme</a:t>
            </a:r>
          </a:p>
          <a:p>
            <a:endParaRPr lang="it-IT" dirty="0"/>
          </a:p>
          <a:p>
            <a:r>
              <a:rPr lang="it-IT" dirty="0"/>
              <a:t>Costruire relazioni nel frattempo è il secondo strumento. Con Chi? I colleghi genitori, il dirigente, il DSGA, i docenti….con un occhio di riguardo agli studenti e alla loro voce dentro il Consiglio. Stanno agendo la cittadinanza e la rappresentanza, stanno mettendosi in gioco con una loro visione di miglioramento: possiamo fare in modo che sia una esperienza significativa.</a:t>
            </a:r>
          </a:p>
          <a:p>
            <a:endParaRPr lang="it-IT" dirty="0"/>
          </a:p>
          <a:p>
            <a:r>
              <a:rPr lang="it-IT" dirty="0"/>
              <a:t>Relazione privilegiata con il Comitato Genitori e/o l’Associazione dove è presente: serve a costruirsi uno sguardo d’insieme, oltre la propria classe (o il proprio plesso); serve ad acquisire pareri e proposte per decisioni da portare al dibattito in Consiglio, serve per far conoscere ai genitori su quali temi si sta lavorando.</a:t>
            </a:r>
          </a:p>
          <a:p>
            <a:endParaRPr lang="it-IT" dirty="0"/>
          </a:p>
          <a:p>
            <a:r>
              <a:rPr lang="it-IT" dirty="0"/>
              <a:t>Sostegno dai genitori «esperti» delle reti provinciali che possono aiutare nei dubbi, nelle domande, per un confronto tra norme e prassi,…… CONTATTI NELL’ULTIMA SLIDE</a:t>
            </a:r>
          </a:p>
        </p:txBody>
      </p:sp>
      <p:sp>
        <p:nvSpPr>
          <p:cNvPr id="4" name="Segnaposto numero diapositiva 3"/>
          <p:cNvSpPr>
            <a:spLocks noGrp="1"/>
          </p:cNvSpPr>
          <p:nvPr>
            <p:ph type="sldNum" sz="quarter" idx="5"/>
          </p:nvPr>
        </p:nvSpPr>
        <p:spPr/>
        <p:txBody>
          <a:bodyPr/>
          <a:lstStyle/>
          <a:p>
            <a:fld id="{CE5C3A07-00CE-49E9-8803-780C5F60D8A9}" type="slidenum">
              <a:rPr lang="it-IT" smtClean="0"/>
              <a:t>3</a:t>
            </a:fld>
            <a:endParaRPr lang="it-IT"/>
          </a:p>
        </p:txBody>
      </p:sp>
    </p:spTree>
    <p:extLst>
      <p:ext uri="{BB962C8B-B14F-4D97-AF65-F5344CB8AC3E}">
        <p14:creationId xmlns:p14="http://schemas.microsoft.com/office/powerpoint/2010/main" val="417840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non essere giocatori soli, ma sentirsi parte di una squadra.</a:t>
            </a:r>
          </a:p>
        </p:txBody>
      </p:sp>
      <p:sp>
        <p:nvSpPr>
          <p:cNvPr id="4" name="Segnaposto numero diapositiva 3"/>
          <p:cNvSpPr>
            <a:spLocks noGrp="1"/>
          </p:cNvSpPr>
          <p:nvPr>
            <p:ph type="sldNum" sz="quarter" idx="5"/>
          </p:nvPr>
        </p:nvSpPr>
        <p:spPr/>
        <p:txBody>
          <a:bodyPr/>
          <a:lstStyle/>
          <a:p>
            <a:fld id="{9635E61E-B3A8-47B3-BFA1-2B0D4F7490C5}" type="slidenum">
              <a:rPr lang="it-IT" smtClean="0"/>
              <a:t>4</a:t>
            </a:fld>
            <a:endParaRPr lang="it-IT"/>
          </a:p>
        </p:txBody>
      </p:sp>
    </p:spTree>
    <p:extLst>
      <p:ext uri="{BB962C8B-B14F-4D97-AF65-F5344CB8AC3E}">
        <p14:creationId xmlns:p14="http://schemas.microsoft.com/office/powerpoint/2010/main" val="62882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E365EC4C-3036-4F2E-A334-784E62CB1746}"/>
              </a:ext>
            </a:extLst>
          </p:cNvPr>
          <p:cNvSpPr>
            <a:spLocks noGrp="1" noRot="1" noChangeAspect="1" noChangeArrowheads="1" noTextEdit="1"/>
          </p:cNvSpPr>
          <p:nvPr>
            <p:ph type="sldImg"/>
          </p:nvPr>
        </p:nvSpPr>
        <p:spPr>
          <a:xfrm>
            <a:off x="481013" y="1220788"/>
            <a:ext cx="6142037" cy="3454400"/>
          </a:xfrm>
          <a:ln/>
        </p:spPr>
      </p:sp>
      <p:sp>
        <p:nvSpPr>
          <p:cNvPr id="60420" name="Rectangle 3">
            <a:extLst>
              <a:ext uri="{FF2B5EF4-FFF2-40B4-BE49-F238E27FC236}">
                <a16:creationId xmlns:a16="http://schemas.microsoft.com/office/drawing/2014/main" id="{31F73CF9-E479-4E88-9359-A06EC90BF1CA}"/>
              </a:ext>
            </a:extLst>
          </p:cNvPr>
          <p:cNvSpPr>
            <a:spLocks noGrp="1" noChangeArrowheads="1"/>
          </p:cNvSpPr>
          <p:nvPr>
            <p:ph type="body" idx="1"/>
          </p:nvPr>
        </p:nvSpPr>
        <p:spPr>
          <a:xfrm>
            <a:off x="243870" y="4902740"/>
            <a:ext cx="6616321" cy="5075120"/>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it-IT" altLang="it-IT" sz="900" b="1" dirty="0">
              <a:solidFill>
                <a:srgbClr val="FF0000"/>
              </a:solidFill>
              <a:latin typeface="Arial" panose="020B0604020202020204" pitchFamily="34" charset="0"/>
            </a:endParaRPr>
          </a:p>
          <a:p>
            <a:pPr eaLnBrk="1" hangingPunct="1"/>
            <a:r>
              <a:rPr lang="it-IT" altLang="it-IT" b="1" dirty="0"/>
              <a:t>Ruolo importante nel Consiglio è del genitore presidente, il cui voto vale doppio in caso di parità</a:t>
            </a:r>
          </a:p>
          <a:p>
            <a:pPr eaLnBrk="1" hangingPunct="1"/>
            <a:r>
              <a:rPr lang="it-IT" altLang="it-IT" b="1" dirty="0"/>
              <a:t>Il Presidente del Consiglio di Istituto: poteri diritti e responsabilità </a:t>
            </a:r>
          </a:p>
          <a:p>
            <a:pPr eaLnBrk="1" hangingPunct="1">
              <a:lnSpc>
                <a:spcPct val="90000"/>
              </a:lnSpc>
            </a:pPr>
            <a:r>
              <a:rPr lang="it-IT" altLang="it-IT" b="1" dirty="0"/>
              <a:t>È scelto fra i genitori, con un riconoscimento forte della rappresentanza e dell’importanza della componente genitoriale</a:t>
            </a:r>
          </a:p>
          <a:p>
            <a:pPr eaLnBrk="1" hangingPunct="1">
              <a:lnSpc>
                <a:spcPct val="90000"/>
              </a:lnSpc>
            </a:pPr>
            <a:r>
              <a:rPr lang="it-IT" altLang="it-IT" dirty="0"/>
              <a:t>Spesso capita di incontrare genitori che non sanno chi è il loro presidente di CDI, cosa fa il CDI, </a:t>
            </a:r>
          </a:p>
          <a:p>
            <a:pPr eaLnBrk="1" hangingPunct="1">
              <a:lnSpc>
                <a:spcPct val="90000"/>
              </a:lnSpc>
            </a:pPr>
            <a:r>
              <a:rPr lang="it-IT" altLang="it-IT" dirty="0"/>
              <a:t>Spesso la banalizzazione dei ruoli e degli stessi Organi Collegiali passa proprio da essere trasparenti perché ci si accontenta del rito delle elezioni, perdendo subito i contatti con chi si rappresenta e con la realtà viva dell’istituto. Ci si occupa solo di un rapporto personale con il Dirigente (peraltro fondamentale) o dei temi che arrivano in qualche modo in consiglio già “decisi” . Spesso sull’urgenza di scadenze inderogabili</a:t>
            </a:r>
          </a:p>
          <a:p>
            <a:pPr eaLnBrk="1" hangingPunct="1">
              <a:lnSpc>
                <a:spcPct val="90000"/>
              </a:lnSpc>
            </a:pPr>
            <a:r>
              <a:rPr lang="it-IT" altLang="it-IT" dirty="0"/>
              <a:t>Ovviamente non è ciò che vogliamo. La formazione al ruolo è necessaria</a:t>
            </a:r>
            <a:endParaRPr lang="it-IT" altLang="it-IT" b="1" dirty="0">
              <a:latin typeface="Arial" panose="020B0604020202020204" pitchFamily="34" charset="0"/>
            </a:endParaRPr>
          </a:p>
          <a:p>
            <a:pPr eaLnBrk="1" hangingPunct="1">
              <a:lnSpc>
                <a:spcPct val="90000"/>
              </a:lnSpc>
            </a:pPr>
            <a:r>
              <a:rPr lang="it-IT" altLang="it-IT" sz="1100" b="1" dirty="0">
                <a:latin typeface="Arial" panose="020B0604020202020204" pitchFamily="34" charset="0"/>
              </a:rPr>
              <a:t>Il Presidente convoca il Consiglio stesso predisponendo l’ordine del giorno </a:t>
            </a:r>
            <a:r>
              <a:rPr lang="it-IT" altLang="it-IT" sz="1100" dirty="0"/>
              <a:t>su richiesta del presidente della giunta esecutiva (il Dirigente),  su richiesta di almeno un terzo dei membri del Consiglio. su sua iniziativa se la richiesta proviene da meno di un terzo dei membri del consiglio. Quasi sempre l’ordine del giorno viene formulato dal Dirigente in qualità di presidente della giunta (che prepara i lavori del Consiglio), tuttavia il  genitore Presidente ha potere di aggiungere punti o variare l’ordine prima di firmare. Buona prassi è concordare tra Dirigente e presidente del Consiglio questa operazione, anche solo telefonicamente.</a:t>
            </a:r>
          </a:p>
          <a:p>
            <a:pPr eaLnBrk="1" hangingPunct="1">
              <a:lnSpc>
                <a:spcPct val="90000"/>
              </a:lnSpc>
              <a:spcBef>
                <a:spcPct val="50000"/>
              </a:spcBef>
              <a:buClr>
                <a:schemeClr val="tx2"/>
              </a:buClr>
              <a:buFont typeface="Wingdings" panose="05000000000000000000" pitchFamily="2" charset="2"/>
              <a:buChar char="§"/>
            </a:pPr>
            <a:endParaRPr lang="it-IT" altLang="it-IT" sz="1100" b="1" dirty="0">
              <a:latin typeface="Arial" panose="020B0604020202020204" pitchFamily="34" charset="0"/>
            </a:endParaRPr>
          </a:p>
          <a:p>
            <a:pPr eaLnBrk="1" hangingPunct="1">
              <a:lnSpc>
                <a:spcPct val="90000"/>
              </a:lnSpc>
            </a:pPr>
            <a:r>
              <a:rPr lang="it-IT" altLang="it-IT" sz="1100" b="1" dirty="0">
                <a:latin typeface="Arial" panose="020B0604020202020204" pitchFamily="34" charset="0"/>
              </a:rPr>
              <a:t>Alla convocazione dovrebbero(!) essere allegati anche i documenti che devono essere discussi. Altrimenti come è possibile per i membri poter dare un giudizio e deliberare? Il Presidente del CDI può rinviare la votazione su punti non adeguatamente documentati o sospendere la seduta per consentire a ciascuno di analizzare i materiali</a:t>
            </a:r>
            <a:endParaRPr lang="it-IT" altLang="it-IT" sz="1100" dirty="0">
              <a:latin typeface="Arial" panose="020B0604020202020204" pitchFamily="34" charset="0"/>
            </a:endParaRPr>
          </a:p>
          <a:p>
            <a:pPr eaLnBrk="1" hangingPunct="1">
              <a:lnSpc>
                <a:spcPct val="90000"/>
              </a:lnSpc>
            </a:pPr>
            <a:r>
              <a:rPr lang="it-IT" altLang="it-IT" sz="1100" dirty="0">
                <a:latin typeface="Arial" panose="020B0604020202020204" pitchFamily="34" charset="0"/>
              </a:rPr>
              <a:t>Anche l’argomento  dell’invio della documentazione può essere regolamentato (ed è opportuno che lo sia!)</a:t>
            </a:r>
          </a:p>
          <a:p>
            <a:pPr eaLnBrk="1" hangingPunct="1">
              <a:lnSpc>
                <a:spcPct val="90000"/>
              </a:lnSpc>
            </a:pPr>
            <a:endParaRPr lang="it-IT" altLang="it-IT" sz="1100" dirty="0">
              <a:latin typeface="Arial" panose="020B0604020202020204" pitchFamily="34" charset="0"/>
            </a:endParaRPr>
          </a:p>
          <a:p>
            <a:pPr eaLnBrk="1" hangingPunct="1">
              <a:lnSpc>
                <a:spcPct val="90000"/>
              </a:lnSpc>
            </a:pPr>
            <a:r>
              <a:rPr lang="it-IT" altLang="it-IT" sz="1100" b="1" dirty="0">
                <a:latin typeface="Arial" panose="020B0604020202020204" pitchFamily="34" charset="0"/>
              </a:rPr>
              <a:t>C’ è la possibilità per il Presidente di accedere, mediante una password fornita dall’INVALSI tramite la scuola, ai dati aggregati delle prove di valutazione nazionali. </a:t>
            </a:r>
            <a:r>
              <a:rPr lang="it-IT" altLang="it-IT" sz="1100" b="1" dirty="0"/>
              <a:t>Vedi il portale del Ministero «Scuola In Chiaro», dove si trovano informazioni numeriche e descrittive del proprio istituto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5B5F404-6968-4826-9152-66A6CDC670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780906" indent="-299290" defTabSz="1044075">
              <a:spcBef>
                <a:spcPct val="30000"/>
              </a:spcBef>
              <a:defRPr sz="1300">
                <a:solidFill>
                  <a:schemeClr val="tx1"/>
                </a:solidFill>
                <a:latin typeface="Times New Roman" panose="02020603050405020304" pitchFamily="18" charset="0"/>
              </a:defRPr>
            </a:lvl2pPr>
            <a:lvl3pPr marL="1202320" indent="-240808" defTabSz="1044075">
              <a:spcBef>
                <a:spcPct val="30000"/>
              </a:spcBef>
              <a:defRPr sz="1300">
                <a:solidFill>
                  <a:schemeClr val="tx1"/>
                </a:solidFill>
                <a:latin typeface="Times New Roman" panose="02020603050405020304" pitchFamily="18" charset="0"/>
              </a:defRPr>
            </a:lvl3pPr>
            <a:lvl4pPr marL="1682215" indent="-239088" defTabSz="1044075">
              <a:spcBef>
                <a:spcPct val="30000"/>
              </a:spcBef>
              <a:defRPr sz="1300">
                <a:solidFill>
                  <a:schemeClr val="tx1"/>
                </a:solidFill>
                <a:latin typeface="Times New Roman" panose="02020603050405020304" pitchFamily="18" charset="0"/>
              </a:defRPr>
            </a:lvl4pPr>
            <a:lvl5pPr marL="2163831" indent="-240808" defTabSz="1044075">
              <a:spcBef>
                <a:spcPct val="30000"/>
              </a:spcBef>
              <a:defRPr sz="1300">
                <a:solidFill>
                  <a:schemeClr val="tx1"/>
                </a:solidFill>
                <a:latin typeface="Times New Roman" panose="02020603050405020304" pitchFamily="18" charset="0"/>
              </a:defRPr>
            </a:lvl5pPr>
            <a:lvl6pPr marL="2659207" indent="-24080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154583" indent="-24080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649959" indent="-24080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145336" indent="-24080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F90AE67-1C73-4449-928F-D9CD5362337B}" type="slidenum">
              <a:rPr lang="it-IT" altLang="it-IT" sz="1400">
                <a:latin typeface="Tahoma" panose="020B0604030504040204" pitchFamily="34" charset="0"/>
              </a:rPr>
              <a:pPr>
                <a:spcBef>
                  <a:spcPct val="0"/>
                </a:spcBef>
              </a:pPr>
              <a:t>6</a:t>
            </a:fld>
            <a:endParaRPr lang="it-IT" altLang="it-IT" sz="1400">
              <a:latin typeface="Tahoma" panose="020B0604030504040204" pitchFamily="34" charset="0"/>
            </a:endParaRPr>
          </a:p>
        </p:txBody>
      </p:sp>
      <p:sp>
        <p:nvSpPr>
          <p:cNvPr id="62467" name="Rectangle 2">
            <a:extLst>
              <a:ext uri="{FF2B5EF4-FFF2-40B4-BE49-F238E27FC236}">
                <a16:creationId xmlns:a16="http://schemas.microsoft.com/office/drawing/2014/main" id="{97B7EEB7-A4A4-466D-A44B-09C75CAF2BF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7436AA3-5A02-40DF-BE6C-10ED79738E67}"/>
              </a:ext>
            </a:extLst>
          </p:cNvPr>
          <p:cNvSpPr>
            <a:spLocks noGrp="1" noChangeArrowheads="1"/>
          </p:cNvSpPr>
          <p:nvPr>
            <p:ph type="body" idx="1"/>
          </p:nvPr>
        </p:nvSpPr>
        <p:spPr>
          <a:xfrm>
            <a:off x="409986" y="5117308"/>
            <a:ext cx="6432534" cy="4603799"/>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it-IT" altLang="it-IT" sz="1400" b="1" dirty="0">
                <a:latin typeface="Arial" panose="020B0604020202020204" pitchFamily="34" charset="0"/>
              </a:rPr>
              <a:t>Il Consiglio di Istituto è aiutato nei suoi lavori dalla giunta esecutiva. Ha funzione di preparazione dei lavori, di raccordo, di verifica nell’esecuzione delle delibere</a:t>
            </a:r>
          </a:p>
          <a:p>
            <a:pPr eaLnBrk="1" hangingPunct="1">
              <a:lnSpc>
                <a:spcPct val="90000"/>
              </a:lnSpc>
            </a:pPr>
            <a:endParaRPr lang="it-IT" altLang="it-IT" sz="1400" b="1" dirty="0">
              <a:latin typeface="Arial" panose="020B0604020202020204" pitchFamily="34" charset="0"/>
            </a:endParaRPr>
          </a:p>
          <a:p>
            <a:pPr eaLnBrk="1" hangingPunct="1">
              <a:lnSpc>
                <a:spcPct val="90000"/>
              </a:lnSpc>
            </a:pPr>
            <a:r>
              <a:rPr lang="it-IT" altLang="it-IT" sz="1400" dirty="0">
                <a:latin typeface="Arial" panose="020B0604020202020204" pitchFamily="34" charset="0"/>
              </a:rPr>
              <a:t> I membri della Giunta hanno quindi un ruolo delicato e fondamentale nel tenere la rete con i loro rappresentati e nel </a:t>
            </a:r>
            <a:r>
              <a:rPr lang="it-IT" altLang="it-IT" sz="1400" b="1" dirty="0">
                <a:latin typeface="Arial" panose="020B0604020202020204" pitchFamily="34" charset="0"/>
              </a:rPr>
              <a:t>chiedere/fornire la documentazione necessaria</a:t>
            </a:r>
            <a:r>
              <a:rPr lang="it-IT" altLang="it-IT" sz="1400" dirty="0">
                <a:latin typeface="Arial" panose="020B0604020202020204" pitchFamily="34" charset="0"/>
              </a:rPr>
              <a:t> sui punti all’ordine del giorno. I punti da discutere in Consiglio sono proposti sicuramente dal dirigente, dalla giunta, dalle componenti, dal presidente, da un terzo dei componenti del CDI, ma la definizione ultima dell’ordine del giorno è del presidente, che convoca.</a:t>
            </a:r>
          </a:p>
          <a:p>
            <a:pPr eaLnBrk="1" hangingPunct="1">
              <a:lnSpc>
                <a:spcPct val="90000"/>
              </a:lnSpc>
            </a:pPr>
            <a:endParaRPr lang="it-IT" altLang="it-IT" sz="1400" dirty="0">
              <a:latin typeface="Arial" panose="020B0604020202020204" pitchFamily="34" charset="0"/>
            </a:endParaRPr>
          </a:p>
          <a:p>
            <a:pPr eaLnBrk="1" hangingPunct="1">
              <a:lnSpc>
                <a:spcPct val="90000"/>
              </a:lnSpc>
            </a:pPr>
            <a:r>
              <a:rPr lang="it-IT" altLang="it-IT" b="1" dirty="0">
                <a:solidFill>
                  <a:srgbClr val="FF0000"/>
                </a:solidFill>
              </a:rPr>
              <a:t>Art 10 del Testo Unico per la scuola, </a:t>
            </a:r>
            <a:r>
              <a:rPr lang="it-IT" altLang="it-IT" b="1" dirty="0" err="1">
                <a:solidFill>
                  <a:srgbClr val="FF0000"/>
                </a:solidFill>
              </a:rPr>
              <a:t>DLeg.vo</a:t>
            </a:r>
            <a:r>
              <a:rPr lang="it-IT" altLang="it-IT" b="1" dirty="0">
                <a:solidFill>
                  <a:srgbClr val="FF0000"/>
                </a:solidFill>
              </a:rPr>
              <a:t> 297/1994. La giunta esecutiva predispone il bilancio preventivo e il conto consuntivo; prepara i lavori del consiglio di circolo o di istituto, fermo restando il diritto di iniziativa del consiglio stesso, e cura l'esecuzione delle relative delibere.</a:t>
            </a:r>
            <a:r>
              <a:rPr lang="it-IT" altLang="it-IT" dirty="0">
                <a:solidFill>
                  <a:srgbClr val="FF0000"/>
                </a:solidFill>
              </a:rPr>
              <a:t> </a:t>
            </a:r>
          </a:p>
          <a:p>
            <a:pPr eaLnBrk="1" hangingPunct="1">
              <a:lnSpc>
                <a:spcPct val="90000"/>
              </a:lnSpc>
            </a:pPr>
            <a:endParaRPr lang="it-IT" altLang="it-IT" sz="1400" dirty="0">
              <a:solidFill>
                <a:srgbClr val="FF0000"/>
              </a:solidFill>
              <a:latin typeface="Arial" panose="020B0604020202020204" pitchFamily="34" charset="0"/>
            </a:endParaRPr>
          </a:p>
          <a:p>
            <a:pPr eaLnBrk="1" hangingPunct="1">
              <a:lnSpc>
                <a:spcPct val="90000"/>
              </a:lnSpc>
            </a:pPr>
            <a:r>
              <a:rPr lang="it-IT" altLang="it-IT" sz="1400" dirty="0">
                <a:latin typeface="Arial" panose="020B0604020202020204" pitchFamily="34" charset="0"/>
              </a:rPr>
              <a:t>La riunione di Giunta non è sempre obbligatoria, ma il dibattito preparatorio che non avviene in quel contesto potrebbe richiedere tempi più lunghi in Consiglio.</a:t>
            </a:r>
          </a:p>
          <a:p>
            <a:pPr eaLnBrk="1" hangingPunct="1">
              <a:lnSpc>
                <a:spcPct val="90000"/>
              </a:lnSpc>
            </a:pPr>
            <a:endParaRPr lang="it-IT" altLang="it-IT" sz="1400" dirty="0">
              <a:latin typeface="Arial" panose="020B0604020202020204" pitchFamily="34" charset="0"/>
            </a:endParaRPr>
          </a:p>
          <a:p>
            <a:pPr eaLnBrk="1" hangingPunct="1">
              <a:lnSpc>
                <a:spcPct val="90000"/>
              </a:lnSpc>
            </a:pPr>
            <a:r>
              <a:rPr lang="it-IT" altLang="it-IT" sz="1400" dirty="0">
                <a:latin typeface="Arial" panose="020B0604020202020204" pitchFamily="34" charset="0"/>
              </a:rPr>
              <a:t>La documentazione da approvare va messa a disposizione dei Consiglieri in tempo utile, di solito 5 giorni prima con la convocazione. Anche questo non sempre succede.  Se non avviene, è possibile segnalare di non aver avuto modo di studiare i documenti e chiedere ci sia una sospensione dei lavori per farlo. </a:t>
            </a:r>
          </a:p>
          <a:p>
            <a:pPr eaLnBrk="1" hangingPunct="1">
              <a:lnSpc>
                <a:spcPct val="90000"/>
              </a:lnSpc>
            </a:pPr>
            <a:endParaRPr lang="it-IT" altLang="it-IT"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92757822-962D-41FC-8765-0D87137836DA}"/>
              </a:ext>
            </a:extLst>
          </p:cNvPr>
          <p:cNvSpPr>
            <a:spLocks noGrp="1" noRot="1" noChangeAspect="1" noChangeArrowheads="1" noTextEdit="1"/>
          </p:cNvSpPr>
          <p:nvPr>
            <p:ph type="sldImg"/>
          </p:nvPr>
        </p:nvSpPr>
        <p:spPr>
          <a:ln/>
        </p:spPr>
      </p:sp>
      <p:sp>
        <p:nvSpPr>
          <p:cNvPr id="3" name="Segnaposto note 2">
            <a:extLst>
              <a:ext uri="{FF2B5EF4-FFF2-40B4-BE49-F238E27FC236}">
                <a16:creationId xmlns:a16="http://schemas.microsoft.com/office/drawing/2014/main" id="{7022C661-EDD4-4CEF-9CEC-2A434CC905BB}"/>
              </a:ext>
            </a:extLst>
          </p:cNvPr>
          <p:cNvSpPr>
            <a:spLocks noGrp="1"/>
          </p:cNvSpPr>
          <p:nvPr>
            <p:ph type="body" idx="1"/>
          </p:nvPr>
        </p:nvSpPr>
        <p:spPr>
          <a:xfrm>
            <a:off x="395849" y="4925407"/>
            <a:ext cx="6347710" cy="4471512"/>
          </a:xfrm>
        </p:spPr>
        <p:txBody>
          <a:bodyPr/>
          <a:lstStyle/>
          <a:p>
            <a:pPr>
              <a:defRPr/>
            </a:pPr>
            <a:r>
              <a:rPr lang="it-IT" dirty="0"/>
              <a:t>ESEMPIO DI PRIMA CONVOCAZIONE, con le elezioni e le nomine dovute.</a:t>
            </a:r>
          </a:p>
          <a:p>
            <a:pPr>
              <a:defRPr/>
            </a:pPr>
            <a:r>
              <a:rPr lang="it-IT" dirty="0"/>
              <a:t>Non sempre si elegge un vicepresidente, per sostituire il presidente in caso di assenza. Se il vice manca, la seduta è presieduta dal Consigliere più anziano, escluso il Dirigente.</a:t>
            </a:r>
          </a:p>
          <a:p>
            <a:pPr>
              <a:defRPr/>
            </a:pPr>
            <a:endParaRPr lang="it-IT" dirty="0"/>
          </a:p>
          <a:p>
            <a:pPr>
              <a:defRPr/>
            </a:pPr>
            <a:r>
              <a:rPr lang="it-IT" dirty="0"/>
              <a:t>Il primo incontro è importante per condividere alcune regole di funzionamento, come si vuole operare, anche con i dovuti margini di flessibilità:</a:t>
            </a:r>
          </a:p>
          <a:p>
            <a:pPr>
              <a:defRPr/>
            </a:pPr>
            <a:r>
              <a:rPr lang="it-IT" dirty="0"/>
              <a:t>- c’è già un regolamento di funzionamento del CDI? Cosa dice?</a:t>
            </a:r>
          </a:p>
          <a:p>
            <a:pPr marL="185766" indent="-185766">
              <a:buFontTx/>
              <a:buChar char="-"/>
              <a:defRPr/>
            </a:pPr>
            <a:r>
              <a:rPr lang="it-IT" dirty="0"/>
              <a:t>In quali orari ci convochiamo? Definiamo una durata massima per ogni incontro?</a:t>
            </a:r>
          </a:p>
          <a:p>
            <a:pPr marL="185766" indent="-185766">
              <a:buFontTx/>
              <a:buChar char="-"/>
              <a:defRPr/>
            </a:pPr>
            <a:r>
              <a:rPr lang="it-IT" dirty="0"/>
              <a:t>Quante riunioni saranno all’incirca? storico. Riusciamo a definire un possibile calendario in base alle principali scadenze?</a:t>
            </a:r>
          </a:p>
          <a:p>
            <a:pPr marL="185766" indent="-185766">
              <a:buFontTx/>
              <a:buChar char="-"/>
              <a:defRPr/>
            </a:pPr>
            <a:r>
              <a:rPr lang="it-IT" dirty="0"/>
              <a:t>Come comunicano Presidente e Dirigente per costruire l’ordine del giorno? Ci si sente almeno telefonicamente tra dirigente (presidente della Giunta) e presidente del Consiglio di Istituto per la firma della convocazione?</a:t>
            </a:r>
          </a:p>
          <a:p>
            <a:pPr marL="185766" indent="-185766">
              <a:buFontTx/>
              <a:buChar char="-"/>
              <a:defRPr/>
            </a:pPr>
            <a:r>
              <a:rPr lang="it-IT" dirty="0"/>
              <a:t>Come si riunisce la giunta?</a:t>
            </a:r>
          </a:p>
          <a:p>
            <a:pPr marL="185766" indent="-185766">
              <a:buFontTx/>
              <a:buChar char="-"/>
              <a:defRPr/>
            </a:pPr>
            <a:r>
              <a:rPr lang="it-IT" dirty="0"/>
              <a:t>Come i consiglieri ricevono la convocazione ed i materiali utili per i punti in discussione?</a:t>
            </a:r>
          </a:p>
          <a:p>
            <a:pPr marL="185766" indent="-185766">
              <a:buFontTx/>
              <a:buChar char="-"/>
              <a:defRPr/>
            </a:pPr>
            <a:r>
              <a:rPr lang="it-IT" b="1" dirty="0"/>
              <a:t>Come ciascuna componente </a:t>
            </a:r>
            <a:r>
              <a:rPr lang="it-IT" dirty="0"/>
              <a:t> </a:t>
            </a:r>
            <a:r>
              <a:rPr lang="it-IT" b="1" dirty="0"/>
              <a:t>possa e debba sentirsi libera di portare punti di vista, pareri e proposte sui temi all’ordine del giorno, con particolare attenzione e riguardo agli studenti…..</a:t>
            </a:r>
          </a:p>
          <a:p>
            <a:pPr marL="185766" indent="-185766">
              <a:buFontTx/>
              <a:buChar char="-"/>
              <a:defRPr/>
            </a:pPr>
            <a:endParaRPr lang="it-IT" b="1" dirty="0"/>
          </a:p>
          <a:p>
            <a:pPr marL="185766" indent="-185766">
              <a:buFontTx/>
              <a:buChar char="-"/>
              <a:defRPr/>
            </a:pPr>
            <a:r>
              <a:rPr lang="it-IT" b="1" dirty="0"/>
              <a:t>Consigliabile leggere le convocazioni (o i verbali) dell’anno precedente, per farsi un’idea del compito. Si chiede l’accesso agli atti in Segreteria.</a:t>
            </a:r>
          </a:p>
          <a:p>
            <a:pPr marL="185766" indent="-185766">
              <a:buFontTx/>
              <a:buChar char="-"/>
              <a:defRPr/>
            </a:pPr>
            <a:endParaRPr lang="it-IT" b="1" dirty="0"/>
          </a:p>
          <a:p>
            <a:pPr marL="185766" indent="-185766">
              <a:buFontTx/>
              <a:buChar char="-"/>
              <a:defRPr/>
            </a:pPr>
            <a:r>
              <a:rPr lang="it-IT" b="1" dirty="0"/>
              <a:t>- Può essere utile una chiacchierata informale con il presidente uscente</a:t>
            </a:r>
          </a:p>
          <a:p>
            <a:pPr marL="185766" indent="-185766">
              <a:buFontTx/>
              <a:buChar char="-"/>
              <a:defRPr/>
            </a:pPr>
            <a:endParaRPr lang="it-IT" b="1" dirty="0"/>
          </a:p>
          <a:p>
            <a:pPr marL="185766" indent="-185766">
              <a:buFontTx/>
              <a:buChar char="-"/>
              <a:defRPr/>
            </a:pPr>
            <a:endParaRPr lang="it-IT" dirty="0"/>
          </a:p>
        </p:txBody>
      </p:sp>
      <p:sp>
        <p:nvSpPr>
          <p:cNvPr id="64516" name="Segnaposto numero diapositiva 3">
            <a:extLst>
              <a:ext uri="{FF2B5EF4-FFF2-40B4-BE49-F238E27FC236}">
                <a16:creationId xmlns:a16="http://schemas.microsoft.com/office/drawing/2014/main" id="{DB6ADF88-3B1B-4CBD-BC2C-54E2E1C610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3A5FCC6-F82E-4607-B02B-F804E303BF86}" type="slidenum">
              <a:rPr lang="it-IT" altLang="it-IT" sz="1400">
                <a:latin typeface="Tahoma" panose="020B0604030504040204" pitchFamily="34" charset="0"/>
              </a:rPr>
              <a:pPr>
                <a:spcBef>
                  <a:spcPct val="0"/>
                </a:spcBef>
              </a:pPr>
              <a:t>7</a:t>
            </a:fld>
            <a:endParaRPr lang="it-IT" altLang="it-IT" sz="140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a:extLst>
              <a:ext uri="{FF2B5EF4-FFF2-40B4-BE49-F238E27FC236}">
                <a16:creationId xmlns:a16="http://schemas.microsoft.com/office/drawing/2014/main" id="{6C4E7543-00D8-49DA-9134-312756D5B3EF}"/>
              </a:ext>
            </a:extLst>
          </p:cNvPr>
          <p:cNvSpPr>
            <a:spLocks noGrp="1" noRot="1" noChangeAspect="1" noChangeArrowheads="1" noTextEdit="1"/>
          </p:cNvSpPr>
          <p:nvPr>
            <p:ph type="sldImg"/>
          </p:nvPr>
        </p:nvSpPr>
        <p:spPr>
          <a:ln/>
        </p:spPr>
      </p:sp>
      <p:sp>
        <p:nvSpPr>
          <p:cNvPr id="68611" name="Segnaposto note 2">
            <a:extLst>
              <a:ext uri="{FF2B5EF4-FFF2-40B4-BE49-F238E27FC236}">
                <a16:creationId xmlns:a16="http://schemas.microsoft.com/office/drawing/2014/main" id="{1B219FBB-4906-4B44-A6DF-9F69C243A82D}"/>
              </a:ext>
            </a:extLst>
          </p:cNvPr>
          <p:cNvSpPr>
            <a:spLocks noGrp="1" noChangeArrowheads="1"/>
          </p:cNvSpPr>
          <p:nvPr>
            <p:ph type="body" idx="1"/>
          </p:nvPr>
        </p:nvSpPr>
        <p:spPr>
          <a:xfrm>
            <a:off x="311024" y="4925407"/>
            <a:ext cx="6581095" cy="5201232"/>
          </a:xfrm>
        </p:spPr>
        <p:txBody>
          <a:bodyPr/>
          <a:lstStyle/>
          <a:p>
            <a:pPr>
              <a:defRPr/>
            </a:pPr>
            <a:r>
              <a:rPr lang="it-IT" altLang="it-IT" dirty="0"/>
              <a:t>ORDINE DEL GIORNO</a:t>
            </a:r>
          </a:p>
          <a:p>
            <a:pPr>
              <a:defRPr/>
            </a:pPr>
            <a:r>
              <a:rPr lang="it-IT" altLang="it-IT" dirty="0"/>
              <a:t>Ma come è un ordine del giorno, di solito?</a:t>
            </a:r>
          </a:p>
          <a:p>
            <a:pPr>
              <a:defRPr/>
            </a:pPr>
            <a:r>
              <a:rPr lang="it-IT" altLang="it-IT" dirty="0"/>
              <a:t>Questo è denso di delibere da discutere e, se anche la Giunta avesse già svolto un ottimo lavoro preparatorio, questo Consiglio può essere preso a deliberare per sfinimento.</a:t>
            </a:r>
          </a:p>
          <a:p>
            <a:pPr>
              <a:defRPr/>
            </a:pPr>
            <a:r>
              <a:rPr lang="it-IT" altLang="it-IT" dirty="0"/>
              <a:t>Il presidente può, definita collegialmente la durata massima di ogni incontro, aggiornare la seduta.  Meglio distribuire meglio i punti nei consigli dell’anno in intesa con il dirigente</a:t>
            </a:r>
          </a:p>
          <a:p>
            <a:pPr>
              <a:defRPr/>
            </a:pPr>
            <a:endParaRPr lang="it-IT" altLang="it-IT" dirty="0"/>
          </a:p>
          <a:p>
            <a:pPr>
              <a:defRPr/>
            </a:pPr>
            <a:r>
              <a:rPr lang="it-IT" altLang="it-IT" dirty="0"/>
              <a:t>Alcune espressioni sono spesso poco note ai genitori: eccone alcuni esempi</a:t>
            </a:r>
          </a:p>
          <a:p>
            <a:pPr marL="185766" indent="-185766">
              <a:buFontTx/>
              <a:buChar char="-"/>
              <a:defRPr/>
            </a:pPr>
            <a:r>
              <a:rPr lang="it-IT" altLang="it-IT" dirty="0"/>
              <a:t>Surroga: subentro di un nuovo consigliere per un posto rimasto vacante. Entra il primo dei non eletti</a:t>
            </a:r>
          </a:p>
          <a:p>
            <a:pPr marL="185766" indent="-185766">
              <a:buFontTx/>
              <a:buChar char="-"/>
              <a:defRPr/>
            </a:pPr>
            <a:r>
              <a:rPr lang="it-IT" altLang="it-IT" dirty="0"/>
              <a:t>Atto di indirizzo del dirigente scolastico: si tratta degli indirizzi per il </a:t>
            </a:r>
            <a:r>
              <a:rPr lang="it-IT" altLang="it-IT" dirty="0" err="1"/>
              <a:t>ptof</a:t>
            </a:r>
            <a:r>
              <a:rPr lang="it-IT" altLang="it-IT" dirty="0"/>
              <a:t>. Il dirigente non ha obbligo di condivisione (e non possono essere deliberati), ma questo punto indica una volontà di condivisione dei processi che fa bene alle dinamiche partecipative! È una buona pratica</a:t>
            </a:r>
          </a:p>
          <a:p>
            <a:pPr marL="185766" indent="-185766">
              <a:buFontTx/>
              <a:buChar char="-"/>
              <a:defRPr/>
            </a:pPr>
            <a:r>
              <a:rPr lang="it-IT" altLang="it-IT" dirty="0"/>
              <a:t>Istruzione domiciliare: riguarda l’attivazione di modalità che consentano a ragazzini che per qualsiasi motivo medico non potessero frequentare regolarmente le lezioni per un lungo periodo (ad es. per convalescenze lunghe, ospedalizzazioni….) di seguire le lezioni della propria classe da casa</a:t>
            </a:r>
          </a:p>
          <a:p>
            <a:pPr marL="185766" indent="-185766">
              <a:buFontTx/>
              <a:buChar char="-"/>
              <a:defRPr/>
            </a:pPr>
            <a:r>
              <a:rPr lang="it-IT" altLang="it-IT" dirty="0"/>
              <a:t>Organo di garanzia: organo a garanzia dell’alunno o dello studente per ricorsi in caso di sanzioni valutate come ingiuste o scorrette. Dura tre anni come il CDI e vi partecipano genitori e studente. Delibera sui ricorsi. disciplinari</a:t>
            </a:r>
          </a:p>
          <a:p>
            <a:pPr marL="185766" indent="-185766">
              <a:buFontTx/>
              <a:buChar char="-"/>
              <a:defRPr/>
            </a:pPr>
            <a:r>
              <a:rPr lang="it-IT" altLang="it-IT" dirty="0"/>
              <a:t>GLI: gruppo di lavoro per l’inclusione che si occupa di monitorare il piano annuale per l’inclusione, tra le altre questioni. Si parla di BES (Bisogni Educativi Speciali), ossia tutte quelle fatiche generali o temporanee che rendono particolarmente disagiato per qualche alunno il percorso scolastico. I membri sono nominati dal Dirigente, la norma non prevede la presenza di genitori e studenti, ma la prassi o il regolamento di istituto può consentirlo senza diritto di voto</a:t>
            </a:r>
          </a:p>
          <a:p>
            <a:pPr marL="185766" indent="-185766">
              <a:buFontTx/>
              <a:buChar char="-"/>
              <a:defRPr/>
            </a:pPr>
            <a:r>
              <a:rPr lang="it-IT" altLang="it-IT" dirty="0"/>
              <a:t>Regolamento di istituto: tutte le regole che riguardano la vita organizzativa della scuola. Una parte spesso sconosciuta riguarda il regolamento di disciplina (richiami, note, sospensioni, ….)</a:t>
            </a:r>
          </a:p>
          <a:p>
            <a:pPr marL="185766" indent="-185766">
              <a:buFontTx/>
              <a:buChar char="-"/>
              <a:defRPr/>
            </a:pPr>
            <a:r>
              <a:rPr lang="it-IT" altLang="it-IT" dirty="0"/>
              <a:t>Modalità per la raccolta dei contributi nelle classi (dovrebbe prendere sempre più piede PAGOPA, ossia la possibilità di effettuare pagamenti online)</a:t>
            </a:r>
          </a:p>
          <a:p>
            <a:pPr marL="185766" indent="-185766">
              <a:buFontTx/>
              <a:buChar char="-"/>
              <a:defRPr/>
            </a:pPr>
            <a:endParaRPr lang="it-IT" altLang="it-IT" dirty="0"/>
          </a:p>
          <a:p>
            <a:pPr marL="185766" indent="-185766">
              <a:buFontTx/>
              <a:buChar char="-"/>
              <a:defRPr/>
            </a:pPr>
            <a:endParaRPr lang="it-IT" altLang="it-IT" dirty="0"/>
          </a:p>
          <a:p>
            <a:pPr marL="185766" indent="-185766">
              <a:buFontTx/>
              <a:buChar char="-"/>
              <a:defRPr/>
            </a:pPr>
            <a:endParaRPr lang="it-IT" altLang="it-IT" dirty="0"/>
          </a:p>
        </p:txBody>
      </p:sp>
      <p:sp>
        <p:nvSpPr>
          <p:cNvPr id="68612" name="Segnaposto numero diapositiva 3">
            <a:extLst>
              <a:ext uri="{FF2B5EF4-FFF2-40B4-BE49-F238E27FC236}">
                <a16:creationId xmlns:a16="http://schemas.microsoft.com/office/drawing/2014/main" id="{61CEFE72-9622-4647-B367-ED0D278B97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994783E4-58A0-461A-A3ED-D9D5A17C3CB6}" type="slidenum">
              <a:rPr lang="it-IT" altLang="it-IT" sz="1400">
                <a:solidFill>
                  <a:srgbClr val="000000"/>
                </a:solidFill>
                <a:latin typeface="Tahoma" panose="020B0604030504040204" pitchFamily="34" charset="0"/>
              </a:rPr>
              <a:pPr>
                <a:spcBef>
                  <a:spcPct val="0"/>
                </a:spcBef>
              </a:pPr>
              <a:t>8</a:t>
            </a:fld>
            <a:endParaRPr lang="it-IT" altLang="it-IT" sz="1400">
              <a:solidFill>
                <a:srgbClr val="000000"/>
              </a:solidFill>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00967D3E-A737-4846-B047-BFC19E67C6EF}"/>
              </a:ext>
            </a:extLst>
          </p:cNvPr>
          <p:cNvSpPr>
            <a:spLocks noGrp="1" noRot="1" noChangeAspect="1" noChangeArrowheads="1" noTextEdit="1"/>
          </p:cNvSpPr>
          <p:nvPr>
            <p:ph type="sldImg"/>
          </p:nvPr>
        </p:nvSpPr>
        <p:spPr>
          <a:ln/>
        </p:spPr>
      </p:sp>
      <p:sp>
        <p:nvSpPr>
          <p:cNvPr id="56323" name="Segnaposto note 2">
            <a:extLst>
              <a:ext uri="{FF2B5EF4-FFF2-40B4-BE49-F238E27FC236}">
                <a16:creationId xmlns:a16="http://schemas.microsoft.com/office/drawing/2014/main" id="{0FCC9EDC-A17E-48B4-AE7D-D5A661B935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t>Quali temi? STABILISCE LINEE DI INDIRIZZO PER IL CONTRIBUTO VOLONTARIO</a:t>
            </a:r>
          </a:p>
          <a:p>
            <a:r>
              <a:rPr lang="it-IT" altLang="it-IT" dirty="0"/>
              <a:t>Una voce di bilancio importante, per la qualità della scuola,  in particolare nelle scuole superiori, è il contributo volontario versato dalle famiglie che ha consentito e consente l’ampliamento dell’offerta formativa, il potenziamento dei laboratori e dell’innovazione didattica…tutto ciò che offre ai ragazzi la possibilità di mettersi meglio in gioco con molteplici esperienze.</a:t>
            </a:r>
          </a:p>
          <a:p>
            <a:endParaRPr lang="it-IT" altLang="it-IT" dirty="0"/>
          </a:p>
          <a:p>
            <a:r>
              <a:rPr lang="it-IT" altLang="it-IT" dirty="0"/>
              <a:t>Il contributo volontario è importantissimo per la scuola ma è andato calando in questi anni. Alcuni dirigenti  hanno invertito il trend descrivendo a preventivo o a consuntivo alle famiglie, tutti i progetti finanziati con il contributo delle famiglie. Dal 2018 l’obbligo di rendere esplicito e rendicontato il contributo volontario è inserito nelle norme di bilancio</a:t>
            </a:r>
          </a:p>
          <a:p>
            <a:endParaRPr lang="it-IT" altLang="it-IT" dirty="0"/>
          </a:p>
          <a:p>
            <a:r>
              <a:rPr lang="it-IT" altLang="it-IT" dirty="0"/>
              <a:t>Al Vittorio Emanuele hanno ideato il bilancio partecipativo: studenti e genitori propongono on line idee di progetti da finanziare, tramite il contributo volontario, su cui poi votano. </a:t>
            </a:r>
          </a:p>
        </p:txBody>
      </p:sp>
      <p:sp>
        <p:nvSpPr>
          <p:cNvPr id="56324" name="Segnaposto numero diapositiva 3">
            <a:extLst>
              <a:ext uri="{FF2B5EF4-FFF2-40B4-BE49-F238E27FC236}">
                <a16:creationId xmlns:a16="http://schemas.microsoft.com/office/drawing/2014/main" id="{D3D568AD-A26C-476E-A1B9-0025227055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FB3AC1F-71CF-4018-BD17-B6245B0EE27E}" type="slidenum">
              <a:rPr lang="it-IT" altLang="it-IT" sz="1400">
                <a:latin typeface="Tahoma" panose="020B0604030504040204" pitchFamily="34" charset="0"/>
              </a:rPr>
              <a:pPr>
                <a:spcBef>
                  <a:spcPct val="0"/>
                </a:spcBef>
              </a:pPr>
              <a:t>9</a:t>
            </a:fld>
            <a:endParaRPr lang="it-IT" altLang="it-IT" sz="140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28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840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54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70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46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28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13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544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82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594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64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5099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68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40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29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91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1640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84429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20.png"/><Relationship Id="rId4" Type="http://schemas.openxmlformats.org/officeDocument/2006/relationships/hyperlink" Target="http://www.edscuola.eu/wordpress/?p=1225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6E33B-8C3C-4538-AD3A-B8941EBE1795}"/>
              </a:ext>
            </a:extLst>
          </p:cNvPr>
          <p:cNvSpPr>
            <a:spLocks noGrp="1"/>
          </p:cNvSpPr>
          <p:nvPr>
            <p:ph type="ctrTitle"/>
          </p:nvPr>
        </p:nvSpPr>
        <p:spPr/>
        <p:txBody>
          <a:bodyPr/>
          <a:lstStyle/>
          <a:p>
            <a:r>
              <a:rPr lang="it-IT" dirty="0">
                <a:latin typeface="Tahoma" panose="020B0604030504040204" pitchFamily="34" charset="0"/>
                <a:ea typeface="Tahoma" panose="020B0604030504040204" pitchFamily="34" charset="0"/>
                <a:cs typeface="Tahoma" panose="020B0604030504040204" pitchFamily="34" charset="0"/>
              </a:rPr>
              <a:t>IL CONSIGLIO DI ISTITUTO</a:t>
            </a:r>
          </a:p>
        </p:txBody>
      </p:sp>
      <p:sp>
        <p:nvSpPr>
          <p:cNvPr id="3" name="Sottotitolo 2">
            <a:extLst>
              <a:ext uri="{FF2B5EF4-FFF2-40B4-BE49-F238E27FC236}">
                <a16:creationId xmlns:a16="http://schemas.microsoft.com/office/drawing/2014/main" id="{9DE6B713-2768-464E-BA71-D764D30BE26A}"/>
              </a:ext>
            </a:extLst>
          </p:cNvPr>
          <p:cNvSpPr>
            <a:spLocks noGrp="1"/>
          </p:cNvSpPr>
          <p:nvPr>
            <p:ph type="subTitle" idx="1"/>
          </p:nvPr>
        </p:nvSpPr>
        <p:spPr>
          <a:xfrm>
            <a:off x="2692398" y="3803069"/>
            <a:ext cx="6815669" cy="1320802"/>
          </a:xfrm>
        </p:spPr>
        <p:txBody>
          <a:bodyPr>
            <a:normAutofit fontScale="92500" lnSpcReduction="10000"/>
          </a:bodyPr>
          <a:lstStyle/>
          <a:p>
            <a:r>
              <a:rPr lang="it-IT" sz="2800" dirty="0">
                <a:latin typeface="Tahoma" panose="020B0604030504040204" pitchFamily="34" charset="0"/>
                <a:ea typeface="Tahoma" panose="020B0604030504040204" pitchFamily="34" charset="0"/>
                <a:cs typeface="Tahoma" panose="020B0604030504040204" pitchFamily="34" charset="0"/>
              </a:rPr>
              <a:t>RUOLI E COMPITI</a:t>
            </a:r>
          </a:p>
          <a:p>
            <a:endParaRPr lang="it-IT" dirty="0">
              <a:latin typeface="Tahoma" panose="020B0604030504040204" pitchFamily="34" charset="0"/>
              <a:ea typeface="Tahoma" panose="020B0604030504040204" pitchFamily="34" charset="0"/>
              <a:cs typeface="Tahoma" panose="020B0604030504040204" pitchFamily="34" charset="0"/>
            </a:endParaRPr>
          </a:p>
          <a:p>
            <a:r>
              <a:rPr lang="it-IT" dirty="0">
                <a:latin typeface="Tahoma" panose="020B0604030504040204" pitchFamily="34" charset="0"/>
                <a:ea typeface="Tahoma" panose="020B0604030504040204" pitchFamily="34" charset="0"/>
                <a:cs typeface="Tahoma" panose="020B0604030504040204" pitchFamily="34" charset="0"/>
              </a:rPr>
              <a:t>BERGAMO 28 OTTOBRE 2021</a:t>
            </a:r>
          </a:p>
        </p:txBody>
      </p:sp>
    </p:spTree>
    <p:extLst>
      <p:ext uri="{BB962C8B-B14F-4D97-AF65-F5344CB8AC3E}">
        <p14:creationId xmlns:p14="http://schemas.microsoft.com/office/powerpoint/2010/main" val="294794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938" name="Titolo 1">
            <a:extLst>
              <a:ext uri="{FF2B5EF4-FFF2-40B4-BE49-F238E27FC236}">
                <a16:creationId xmlns:a16="http://schemas.microsoft.com/office/drawing/2014/main" id="{354D9BA6-C2B8-4F20-948F-CB2FB36A1DC1}"/>
              </a:ext>
            </a:extLst>
          </p:cNvPr>
          <p:cNvSpPr>
            <a:spLocks noGrp="1" noChangeArrowheads="1"/>
          </p:cNvSpPr>
          <p:nvPr>
            <p:ph type="title"/>
          </p:nvPr>
        </p:nvSpPr>
        <p:spPr>
          <a:xfrm>
            <a:off x="3522515" y="624858"/>
            <a:ext cx="6455314" cy="1280571"/>
          </a:xfrm>
        </p:spPr>
        <p:txBody>
          <a:bodyPr rtlCol="0">
            <a:normAutofit/>
          </a:bodyPr>
          <a:lstStyle/>
          <a:p>
            <a:pPr algn="ctr" defTabSz="447908">
              <a:defRPr/>
            </a:pPr>
            <a:r>
              <a:rPr lang="it-IT" altLang="it-IT" sz="3527">
                <a:solidFill>
                  <a:schemeClr val="tx1">
                    <a:lumMod val="85000"/>
                    <a:lumOff val="15000"/>
                  </a:schemeClr>
                </a:solidFill>
              </a:rPr>
              <a:t>Centralità del</a:t>
            </a:r>
          </a:p>
        </p:txBody>
      </p:sp>
      <p:pic>
        <p:nvPicPr>
          <p:cNvPr id="45059" name="Picture 2" descr="Risultati immagini per ptof">
            <a:extLst>
              <a:ext uri="{FF2B5EF4-FFF2-40B4-BE49-F238E27FC236}">
                <a16:creationId xmlns:a16="http://schemas.microsoft.com/office/drawing/2014/main" id="{27F5C3A6-6486-40CD-8BBB-5C9E692A28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06139" y="502584"/>
            <a:ext cx="3979721" cy="1976746"/>
          </a:xfrm>
          <a:noFill/>
        </p:spPr>
      </p:pic>
      <p:pic>
        <p:nvPicPr>
          <p:cNvPr id="45060" name="Immagine 4">
            <a:extLst>
              <a:ext uri="{FF2B5EF4-FFF2-40B4-BE49-F238E27FC236}">
                <a16:creationId xmlns:a16="http://schemas.microsoft.com/office/drawing/2014/main" id="{DF3791C7-8105-47BD-B1C5-AC58BA4D42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544" r="43" b="-115016"/>
          <a:stretch/>
        </p:blipFill>
        <p:spPr bwMode="auto">
          <a:xfrm>
            <a:off x="1611958" y="2601604"/>
            <a:ext cx="8968082" cy="974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87C82-5063-4ED9-896A-1D8771C6306D}"/>
              </a:ext>
            </a:extLst>
          </p:cNvPr>
          <p:cNvSpPr>
            <a:spLocks noGrp="1"/>
          </p:cNvSpPr>
          <p:nvPr>
            <p:ph type="title"/>
          </p:nvPr>
        </p:nvSpPr>
        <p:spPr>
          <a:xfrm>
            <a:off x="1124910" y="304973"/>
            <a:ext cx="9942180" cy="1496571"/>
          </a:xfrm>
        </p:spPr>
        <p:txBody>
          <a:bodyPr rtlCol="0">
            <a:normAutofit/>
          </a:bodyPr>
          <a:lstStyle/>
          <a:p>
            <a:pPr algn="ctr" defTabSz="447908">
              <a:defRPr/>
            </a:pPr>
            <a:br>
              <a:rPr lang="it-IT"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4000" dirty="0">
                <a:solidFill>
                  <a:schemeClr val="bg1"/>
                </a:solidFill>
                <a:latin typeface="Tahoma" panose="020B0604030504040204" pitchFamily="34" charset="0"/>
                <a:ea typeface="Tahoma" panose="020B0604030504040204" pitchFamily="34" charset="0"/>
                <a:cs typeface="Tahoma" panose="020B0604030504040204" pitchFamily="34" charset="0"/>
              </a:rPr>
              <a:t>Una comunità autoriflessiva …coerente</a:t>
            </a:r>
          </a:p>
        </p:txBody>
      </p:sp>
      <p:pic>
        <p:nvPicPr>
          <p:cNvPr id="49155" name="Immagine 3">
            <a:extLst>
              <a:ext uri="{FF2B5EF4-FFF2-40B4-BE49-F238E27FC236}">
                <a16:creationId xmlns:a16="http://schemas.microsoft.com/office/drawing/2014/main" id="{80B7BF1F-7D7B-428F-9BBF-7AA81E22C1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89" t="-6223" r="-4514" b="-3915"/>
          <a:stretch/>
        </p:blipFill>
        <p:spPr bwMode="auto">
          <a:xfrm>
            <a:off x="319228" y="3705847"/>
            <a:ext cx="10575253" cy="2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A2189016-3F7C-4BB9-A260-AE6F54C998DF}"/>
              </a:ext>
            </a:extLst>
          </p:cNvPr>
          <p:cNvSpPr/>
          <p:nvPr/>
        </p:nvSpPr>
        <p:spPr>
          <a:xfrm>
            <a:off x="2500745" y="1753023"/>
            <a:ext cx="7190509" cy="270121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dirty="0">
                <a:solidFill>
                  <a:schemeClr val="bg1"/>
                </a:solidFill>
                <a:latin typeface="Tahoma" panose="020B0604030504040204" pitchFamily="34" charset="0"/>
                <a:ea typeface="Tahoma" panose="020B0604030504040204" pitchFamily="34" charset="0"/>
                <a:cs typeface="Tahoma" panose="020B0604030504040204" pitchFamily="34" charset="0"/>
              </a:rPr>
              <a:t>PROGRAMMA ANNUALE</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E7BC585A-E945-4247-8475-B1D1C178212D}"/>
              </a:ext>
            </a:extLst>
          </p:cNvPr>
          <p:cNvGraphicFramePr>
            <a:graphicFrameLocks noGrp="1"/>
          </p:cNvGraphicFramePr>
          <p:nvPr>
            <p:ph idx="1"/>
            <p:extLst>
              <p:ext uri="{D42A27DB-BD31-4B8C-83A1-F6EECF244321}">
                <p14:modId xmlns:p14="http://schemas.microsoft.com/office/powerpoint/2010/main" val="2404381518"/>
              </p:ext>
            </p:extLst>
          </p:nvPr>
        </p:nvGraphicFramePr>
        <p:xfrm>
          <a:off x="786809" y="1020727"/>
          <a:ext cx="10738884" cy="5124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13599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Segnaposto contenuto 6" descr="Immagine che contiene testo&#10;&#10;Descrizione generata automaticamente">
            <a:extLst>
              <a:ext uri="{FF2B5EF4-FFF2-40B4-BE49-F238E27FC236}">
                <a16:creationId xmlns:a16="http://schemas.microsoft.com/office/drawing/2014/main" id="{08B6E0E8-ACFC-4756-9DDE-90D2F9E81CB7}"/>
              </a:ext>
            </a:extLst>
          </p:cNvPr>
          <p:cNvPicPr>
            <a:picLocks noChangeAspect="1"/>
          </p:cNvPicPr>
          <p:nvPr/>
        </p:nvPicPr>
        <p:blipFill rotWithShape="1">
          <a:blip r:embed="rId4"/>
          <a:srcRect t="13593" r="1" b="16540"/>
          <a:stretch/>
        </p:blipFill>
        <p:spPr>
          <a:xfrm>
            <a:off x="486138" y="488137"/>
            <a:ext cx="11227442" cy="5883295"/>
          </a:xfrm>
          <a:prstGeom prst="rect">
            <a:avLst/>
          </a:prstGeom>
        </p:spPr>
      </p:pic>
    </p:spTree>
    <p:extLst>
      <p:ext uri="{BB962C8B-B14F-4D97-AF65-F5344CB8AC3E}">
        <p14:creationId xmlns:p14="http://schemas.microsoft.com/office/powerpoint/2010/main" val="17572082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B8445-66CC-406E-8430-B76A5CAFCC13}"/>
              </a:ext>
            </a:extLst>
          </p:cNvPr>
          <p:cNvSpPr>
            <a:spLocks noGrp="1"/>
          </p:cNvSpPr>
          <p:nvPr>
            <p:ph type="title"/>
          </p:nvPr>
        </p:nvSpPr>
        <p:spPr>
          <a:xfrm>
            <a:off x="1295401" y="982132"/>
            <a:ext cx="9804989" cy="1303867"/>
          </a:xfrm>
        </p:spPr>
        <p:txBody>
          <a:bodyPr>
            <a:normAutofit fontScale="90000"/>
          </a:bodyPr>
          <a:lstStyle/>
          <a:p>
            <a:r>
              <a:rPr lang="it-IT" dirty="0">
                <a:latin typeface="Tahoma" panose="020B0604030504040204" pitchFamily="34" charset="0"/>
                <a:ea typeface="Tahoma" panose="020B0604030504040204" pitchFamily="34" charset="0"/>
                <a:cs typeface="Tahoma" panose="020B0604030504040204" pitchFamily="34" charset="0"/>
              </a:rPr>
              <a:t>VERSO LE ELEZIONI (21-22 NOVEMBRE</a:t>
            </a:r>
            <a:r>
              <a:rPr lang="it-IT" dirty="0"/>
              <a:t>)</a:t>
            </a:r>
          </a:p>
        </p:txBody>
      </p:sp>
      <p:sp>
        <p:nvSpPr>
          <p:cNvPr id="3" name="Segnaposto contenuto 2">
            <a:extLst>
              <a:ext uri="{FF2B5EF4-FFF2-40B4-BE49-F238E27FC236}">
                <a16:creationId xmlns:a16="http://schemas.microsoft.com/office/drawing/2014/main" id="{7361CE50-F4E9-4E48-B140-C46F760416AB}"/>
              </a:ext>
            </a:extLst>
          </p:cNvPr>
          <p:cNvSpPr>
            <a:spLocks noGrp="1"/>
          </p:cNvSpPr>
          <p:nvPr>
            <p:ph idx="1"/>
          </p:nvPr>
        </p:nvSpPr>
        <p:spPr/>
        <p:txBody>
          <a:bodyPr>
            <a:normAutofit lnSpcReduction="10000"/>
          </a:bodyPr>
          <a:lstStyle/>
          <a:p>
            <a:r>
              <a:rPr lang="it-IT" dirty="0">
                <a:latin typeface="Tahoma" panose="020B0604030504040204" pitchFamily="34" charset="0"/>
                <a:ea typeface="Tahoma" panose="020B0604030504040204" pitchFamily="34" charset="0"/>
                <a:cs typeface="Tahoma" panose="020B0604030504040204" pitchFamily="34" charset="0"/>
              </a:rPr>
              <a:t>CHIEDERE A SCUOLA DATE E MODELLI</a:t>
            </a:r>
          </a:p>
          <a:p>
            <a:r>
              <a:rPr lang="it-IT" dirty="0">
                <a:latin typeface="Tahoma" panose="020B0604030504040204" pitchFamily="34" charset="0"/>
                <a:ea typeface="Tahoma" panose="020B0604030504040204" pitchFamily="34" charset="0"/>
                <a:cs typeface="Tahoma" panose="020B0604030504040204" pitchFamily="34" charset="0"/>
              </a:rPr>
              <a:t>PREDISPORRE UNA LISTA CON UN MOTTO</a:t>
            </a:r>
          </a:p>
          <a:p>
            <a:r>
              <a:rPr lang="it-IT" dirty="0">
                <a:latin typeface="Tahoma" panose="020B0604030504040204" pitchFamily="34" charset="0"/>
                <a:ea typeface="Tahoma" panose="020B0604030504040204" pitchFamily="34" charset="0"/>
                <a:cs typeface="Tahoma" panose="020B0604030504040204" pitchFamily="34" charset="0"/>
              </a:rPr>
              <a:t>TROVARE 20 PRESENTATORI DI LISTA </a:t>
            </a:r>
          </a:p>
          <a:p>
            <a:r>
              <a:rPr lang="it-IT" dirty="0">
                <a:latin typeface="Tahoma" panose="020B0604030504040204" pitchFamily="34" charset="0"/>
                <a:ea typeface="Tahoma" panose="020B0604030504040204" pitchFamily="34" charset="0"/>
                <a:cs typeface="Tahoma" panose="020B0604030504040204" pitchFamily="34" charset="0"/>
              </a:rPr>
              <a:t>CONSEGNARE IN SEGRETERIA ENTRO IL 6 NOV (15 GG. PRIMA) </a:t>
            </a:r>
          </a:p>
          <a:p>
            <a:r>
              <a:rPr lang="it-IT" dirty="0">
                <a:latin typeface="Tahoma" panose="020B0604030504040204" pitchFamily="34" charset="0"/>
                <a:ea typeface="Tahoma" panose="020B0604030504040204" pitchFamily="34" charset="0"/>
                <a:cs typeface="Tahoma" panose="020B0604030504040204" pitchFamily="34" charset="0"/>
              </a:rPr>
              <a:t>TROVARE GENITORI CHE RIMANGANO AI SEGGI</a:t>
            </a:r>
          </a:p>
          <a:p>
            <a:r>
              <a:rPr lang="it-IT" dirty="0">
                <a:latin typeface="Tahoma" panose="020B0604030504040204" pitchFamily="34" charset="0"/>
                <a:ea typeface="Tahoma" panose="020B0604030504040204" pitchFamily="34" charset="0"/>
                <a:cs typeface="Tahoma" panose="020B0604030504040204" pitchFamily="34" charset="0"/>
              </a:rPr>
              <a:t>SPOGLIO, VERBALE, NOMI ELETTI</a:t>
            </a:r>
          </a:p>
          <a:p>
            <a:r>
              <a:rPr lang="it-IT" dirty="0">
                <a:latin typeface="Tahoma" panose="020B0604030504040204" pitchFamily="34" charset="0"/>
                <a:ea typeface="Tahoma" panose="020B0604030504040204" pitchFamily="34" charset="0"/>
                <a:cs typeface="Tahoma" panose="020B0604030504040204" pitchFamily="34" charset="0"/>
              </a:rPr>
              <a:t>PROCLAMAZIONE da parte della COMMISSIONE ELETTORALE</a:t>
            </a:r>
          </a:p>
        </p:txBody>
      </p:sp>
    </p:spTree>
    <p:extLst>
      <p:ext uri="{BB962C8B-B14F-4D97-AF65-F5344CB8AC3E}">
        <p14:creationId xmlns:p14="http://schemas.microsoft.com/office/powerpoint/2010/main" val="313564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C902507-5C73-4E90-AA5B-8BEF98BFDCCF}"/>
              </a:ext>
            </a:extLst>
          </p:cNvPr>
          <p:cNvSpPr>
            <a:spLocks noGrp="1" noChangeArrowheads="1"/>
          </p:cNvSpPr>
          <p:nvPr>
            <p:ph type="title"/>
          </p:nvPr>
        </p:nvSpPr>
        <p:spPr/>
        <p:txBody>
          <a:bodyPr rtlCol="0">
            <a:normAutofit/>
          </a:bodyPr>
          <a:lstStyle/>
          <a:p>
            <a:pPr defTabSz="447908">
              <a:lnSpc>
                <a:spcPct val="90000"/>
              </a:lnSpc>
              <a:defRPr/>
            </a:pPr>
            <a:br>
              <a:rPr lang="it-IT" altLang="it-IT">
                <a:solidFill>
                  <a:srgbClr val="262626"/>
                </a:solidFill>
              </a:rPr>
            </a:br>
            <a:r>
              <a:rPr lang="it-IT" altLang="it-IT" b="1">
                <a:solidFill>
                  <a:srgbClr val="262626"/>
                </a:solidFill>
                <a:latin typeface="Tahoma" panose="020B0604030504040204" pitchFamily="34" charset="0"/>
                <a:ea typeface="Tahoma" panose="020B0604030504040204" pitchFamily="34" charset="0"/>
                <a:cs typeface="Tahoma" panose="020B0604030504040204" pitchFamily="34" charset="0"/>
              </a:rPr>
              <a:t>Aiuto? </a:t>
            </a:r>
          </a:p>
        </p:txBody>
      </p:sp>
      <p:sp>
        <p:nvSpPr>
          <p:cNvPr id="38915" name="Rectangle 3">
            <a:extLst>
              <a:ext uri="{FF2B5EF4-FFF2-40B4-BE49-F238E27FC236}">
                <a16:creationId xmlns:a16="http://schemas.microsoft.com/office/drawing/2014/main" id="{D39B8B56-E67A-46FB-82C7-D1D54DAA40E1}"/>
              </a:ext>
            </a:extLst>
          </p:cNvPr>
          <p:cNvSpPr>
            <a:spLocks noGrp="1" noChangeArrowheads="1"/>
          </p:cNvSpPr>
          <p:nvPr>
            <p:ph idx="1"/>
          </p:nvPr>
        </p:nvSpPr>
        <p:spPr>
          <a:xfrm>
            <a:off x="999460" y="1977656"/>
            <a:ext cx="7085566" cy="4146697"/>
          </a:xfrm>
        </p:spPr>
        <p:txBody>
          <a:bodyPr rtlCol="0">
            <a:normAutofit fontScale="92500" lnSpcReduction="20000"/>
          </a:bodyPr>
          <a:lstStyle/>
          <a:p>
            <a:pPr marL="279942" indent="-279942" defTabSz="447908">
              <a:lnSpc>
                <a:spcPct val="90000"/>
              </a:lnSpc>
              <a:spcBef>
                <a:spcPts val="980"/>
              </a:spcBef>
              <a:spcAft>
                <a:spcPts val="588"/>
              </a:spcAft>
              <a:buNone/>
              <a:defRPr/>
            </a:pPr>
            <a:endParaRPr lang="it-IT" altLang="it-IT" sz="1100" dirty="0">
              <a:solidFill>
                <a:srgbClr val="262626"/>
              </a:solidFill>
            </a:endParaRPr>
          </a:p>
          <a:p>
            <a:pPr marL="0" indent="0" defTabSz="447908">
              <a:lnSpc>
                <a:spcPct val="90000"/>
              </a:lnSpc>
              <a:spcBef>
                <a:spcPts val="980"/>
              </a:spcBef>
              <a:spcAft>
                <a:spcPts val="588"/>
              </a:spcAft>
              <a:buNone/>
              <a:defRPr/>
            </a:pPr>
            <a:endParaRPr lang="it-IT" altLang="it-IT" sz="1100" dirty="0">
              <a:solidFill>
                <a:srgbClr val="262626"/>
              </a:solidFill>
            </a:endParaRPr>
          </a:p>
          <a:p>
            <a:pPr marL="457200" lvl="1" indent="0" defTabSz="447908">
              <a:lnSpc>
                <a:spcPct val="90000"/>
              </a:lnSpc>
              <a:spcBef>
                <a:spcPts val="980"/>
              </a:spcBef>
              <a:spcAft>
                <a:spcPts val="588"/>
              </a:spcAft>
              <a:buNone/>
              <a:defRPr/>
            </a:pPr>
            <a:r>
              <a:rPr lang="it-IT" altLang="it-IT" sz="2400" dirty="0">
                <a:solidFill>
                  <a:srgbClr val="262626"/>
                </a:solidFill>
                <a:latin typeface="Tahoma" panose="020B0604030504040204" pitchFamily="34" charset="0"/>
                <a:ea typeface="Tahoma" panose="020B0604030504040204" pitchFamily="34" charset="0"/>
                <a:cs typeface="Tahoma" panose="020B0604030504040204" pitchFamily="34" charset="0"/>
              </a:rPr>
              <a:t>MAIL                  </a:t>
            </a:r>
            <a:r>
              <a:rPr lang="it-IT" altLang="it-IT" sz="2400" b="1" dirty="0">
                <a:solidFill>
                  <a:srgbClr val="262626"/>
                </a:solidFill>
                <a:latin typeface="Tahoma" panose="020B0604030504040204" pitchFamily="34" charset="0"/>
                <a:ea typeface="Tahoma" panose="020B0604030504040204" pitchFamily="34" charset="0"/>
                <a:cs typeface="Tahoma" panose="020B0604030504040204" pitchFamily="34" charset="0"/>
              </a:rPr>
              <a:t>segreteria@coorcoge.bergamo.it</a:t>
            </a:r>
          </a:p>
          <a:p>
            <a:pPr marL="457200" lvl="1" indent="0" defTabSz="447908">
              <a:lnSpc>
                <a:spcPct val="90000"/>
              </a:lnSpc>
              <a:spcBef>
                <a:spcPts val="980"/>
              </a:spcBef>
              <a:spcAft>
                <a:spcPts val="588"/>
              </a:spcAft>
              <a:buNone/>
              <a:defRPr/>
            </a:pPr>
            <a:r>
              <a:rPr lang="it-IT" altLang="it-IT" sz="2400" b="1" dirty="0">
                <a:solidFill>
                  <a:srgbClr val="262626"/>
                </a:solidFill>
                <a:latin typeface="Tahoma" panose="020B0604030504040204" pitchFamily="34" charset="0"/>
                <a:ea typeface="Tahoma" panose="020B0604030504040204" pitchFamily="34" charset="0"/>
                <a:cs typeface="Tahoma" panose="020B0604030504040204" pitchFamily="34" charset="0"/>
              </a:rPr>
              <a:t>caos.bg.it@gmail.com</a:t>
            </a:r>
          </a:p>
          <a:p>
            <a:pPr marL="279942" indent="-279942" defTabSz="447908">
              <a:lnSpc>
                <a:spcPct val="90000"/>
              </a:lnSpc>
              <a:spcBef>
                <a:spcPts val="980"/>
              </a:spcBef>
              <a:spcAft>
                <a:spcPts val="588"/>
              </a:spcAft>
              <a:buFont typeface="Arial"/>
              <a:buChar char="•"/>
              <a:defRPr/>
            </a:pPr>
            <a:endParaRPr lang="it-IT" altLang="it-IT"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marL="279942" indent="-279942" defTabSz="447908">
              <a:lnSpc>
                <a:spcPct val="90000"/>
              </a:lnSpc>
              <a:spcBef>
                <a:spcPts val="980"/>
              </a:spcBef>
              <a:spcAft>
                <a:spcPts val="588"/>
              </a:spcAft>
              <a:buFont typeface="Arial"/>
              <a:buChar char="•"/>
              <a:defRPr/>
            </a:pPr>
            <a:r>
              <a:rPr lang="it-IT" altLang="it-IT" dirty="0">
                <a:solidFill>
                  <a:srgbClr val="262626"/>
                </a:solidFill>
                <a:latin typeface="Tahoma" panose="020B0604030504040204" pitchFamily="34" charset="0"/>
                <a:ea typeface="Tahoma" panose="020B0604030504040204" pitchFamily="34" charset="0"/>
                <a:cs typeface="Tahoma" panose="020B0604030504040204" pitchFamily="34" charset="0"/>
              </a:rPr>
              <a:t>Lo Sportello di EDSCUOLA a cura di C. Olivieri </a:t>
            </a:r>
            <a:r>
              <a:rPr lang="it-IT" b="1" dirty="0">
                <a:solidFill>
                  <a:srgbClr val="262626"/>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http://www.edscuola.eu/wordpress/?p=12252</a:t>
            </a:r>
            <a:endParaRPr lang="it-IT" b="1"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marL="279942" indent="-279942" defTabSz="447908">
              <a:lnSpc>
                <a:spcPct val="90000"/>
              </a:lnSpc>
              <a:spcBef>
                <a:spcPts val="980"/>
              </a:spcBef>
              <a:spcAft>
                <a:spcPts val="588"/>
              </a:spcAft>
              <a:buFont typeface="Arial"/>
              <a:buChar char="•"/>
              <a:defRPr/>
            </a:pPr>
            <a:r>
              <a:rPr lang="it-IT" altLang="it-IT" dirty="0">
                <a:solidFill>
                  <a:srgbClr val="262626"/>
                </a:solidFill>
                <a:latin typeface="Tahoma" panose="020B0604030504040204" pitchFamily="34" charset="0"/>
                <a:ea typeface="Tahoma" panose="020B0604030504040204" pitchFamily="34" charset="0"/>
                <a:cs typeface="Tahoma" panose="020B0604030504040204" pitchFamily="34" charset="0"/>
              </a:rPr>
              <a:t>SCUOLA IN CHIARO </a:t>
            </a:r>
            <a:r>
              <a:rPr lang="it-IT" altLang="it-IT" b="1" dirty="0">
                <a:solidFill>
                  <a:srgbClr val="262626"/>
                </a:solidFill>
                <a:latin typeface="Tahoma" panose="020B0604030504040204" pitchFamily="34" charset="0"/>
                <a:ea typeface="Tahoma" panose="020B0604030504040204" pitchFamily="34" charset="0"/>
                <a:cs typeface="Tahoma" panose="020B0604030504040204" pitchFamily="34" charset="0"/>
              </a:rPr>
              <a:t>https://cercalatuascuola.istruzione.it/cercalatuascuola/</a:t>
            </a:r>
          </a:p>
          <a:p>
            <a:pPr marL="279942" indent="-279942" defTabSz="447908">
              <a:lnSpc>
                <a:spcPct val="90000"/>
              </a:lnSpc>
              <a:spcBef>
                <a:spcPts val="980"/>
              </a:spcBef>
              <a:spcAft>
                <a:spcPts val="588"/>
              </a:spcAft>
              <a:buFont typeface="Arial"/>
              <a:buChar char="•"/>
              <a:defRPr/>
            </a:pPr>
            <a:endParaRPr lang="it-IT" altLang="it-IT" sz="1100" dirty="0">
              <a:solidFill>
                <a:srgbClr val="262626"/>
              </a:solidFill>
            </a:endParaRPr>
          </a:p>
        </p:txBody>
      </p:sp>
      <p:pic>
        <p:nvPicPr>
          <p:cNvPr id="2" name="Immagine 1">
            <a:extLst>
              <a:ext uri="{FF2B5EF4-FFF2-40B4-BE49-F238E27FC236}">
                <a16:creationId xmlns:a16="http://schemas.microsoft.com/office/drawing/2014/main" id="{9D018F7B-F276-4485-B1A2-5AC8237170F1}"/>
              </a:ext>
            </a:extLst>
          </p:cNvPr>
          <p:cNvPicPr>
            <a:picLocks noChangeAspect="1"/>
          </p:cNvPicPr>
          <p:nvPr/>
        </p:nvPicPr>
        <p:blipFill>
          <a:blip r:embed="rId5"/>
          <a:stretch>
            <a:fillRect/>
          </a:stretch>
        </p:blipFill>
        <p:spPr>
          <a:xfrm>
            <a:off x="8452812" y="3136140"/>
            <a:ext cx="2739728" cy="2739728"/>
          </a:xfrm>
          <a:prstGeom prst="rect">
            <a:avLst/>
          </a:prstGeom>
          <a:ln w="57150" cmpd="thickThin">
            <a:solidFill>
              <a:srgbClr val="7F7F7F"/>
            </a:solidFill>
            <a:miter lim="800000"/>
          </a:ln>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4818" name="Picture 2" descr="cuore%20che%20batte">
            <a:extLst>
              <a:ext uri="{FF2B5EF4-FFF2-40B4-BE49-F238E27FC236}">
                <a16:creationId xmlns:a16="http://schemas.microsoft.com/office/drawing/2014/main" id="{C80EED31-8832-46AA-A7BF-129B148A2C9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95830" y="3280114"/>
            <a:ext cx="1269772" cy="11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A128ED07-1B45-48B9-8D70-2A68BA4B7793}"/>
              </a:ext>
            </a:extLst>
          </p:cNvPr>
          <p:cNvSpPr txBox="1">
            <a:spLocks noChangeArrowheads="1"/>
          </p:cNvSpPr>
          <p:nvPr/>
        </p:nvSpPr>
        <p:spPr bwMode="auto">
          <a:xfrm>
            <a:off x="1581600" y="1251258"/>
            <a:ext cx="8957830" cy="5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kumimoji="1" lang="it-IT" altLang="it-IT" sz="2721">
                <a:solidFill>
                  <a:srgbClr val="505046"/>
                </a:solidFill>
                <a:latin typeface="Tahoma" panose="020B0604030504040204" pitchFamily="34" charset="0"/>
              </a:rPr>
              <a:t>E’ formata da</a:t>
            </a:r>
          </a:p>
        </p:txBody>
      </p:sp>
      <p:grpSp>
        <p:nvGrpSpPr>
          <p:cNvPr id="34820" name="Group 4">
            <a:extLst>
              <a:ext uri="{FF2B5EF4-FFF2-40B4-BE49-F238E27FC236}">
                <a16:creationId xmlns:a16="http://schemas.microsoft.com/office/drawing/2014/main" id="{60C39347-98CF-4814-B68B-84E6FCAB7A00}"/>
              </a:ext>
            </a:extLst>
          </p:cNvPr>
          <p:cNvGrpSpPr>
            <a:grpSpLocks/>
          </p:cNvGrpSpPr>
          <p:nvPr/>
        </p:nvGrpSpPr>
        <p:grpSpPr bwMode="auto">
          <a:xfrm>
            <a:off x="2803544" y="2008800"/>
            <a:ext cx="6561771" cy="3738343"/>
            <a:chOff x="2971" y="2886"/>
            <a:chExt cx="1951" cy="1088"/>
          </a:xfrm>
        </p:grpSpPr>
        <p:sp>
          <p:nvSpPr>
            <p:cNvPr id="34828" name="Oval 5">
              <a:extLst>
                <a:ext uri="{FF2B5EF4-FFF2-40B4-BE49-F238E27FC236}">
                  <a16:creationId xmlns:a16="http://schemas.microsoft.com/office/drawing/2014/main" id="{69257534-83D6-49A2-A056-30BF5887733C}"/>
                </a:ext>
              </a:extLst>
            </p:cNvPr>
            <p:cNvSpPr>
              <a:spLocks noChangeArrowheads="1"/>
            </p:cNvSpPr>
            <p:nvPr/>
          </p:nvSpPr>
          <p:spPr bwMode="auto">
            <a:xfrm>
              <a:off x="2971" y="3113"/>
              <a:ext cx="1315" cy="590"/>
            </a:xfrm>
            <a:prstGeom prst="ellipse">
              <a:avLst/>
            </a:prstGeom>
            <a:solidFill>
              <a:schemeClr val="accent2">
                <a:alpha val="12157"/>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29" name="Oval 6">
              <a:extLst>
                <a:ext uri="{FF2B5EF4-FFF2-40B4-BE49-F238E27FC236}">
                  <a16:creationId xmlns:a16="http://schemas.microsoft.com/office/drawing/2014/main" id="{488B0FB3-E4E4-49F0-812F-1BA72FD15B3E}"/>
                </a:ext>
              </a:extLst>
            </p:cNvPr>
            <p:cNvSpPr>
              <a:spLocks noChangeArrowheads="1"/>
            </p:cNvSpPr>
            <p:nvPr/>
          </p:nvSpPr>
          <p:spPr bwMode="auto">
            <a:xfrm>
              <a:off x="3515" y="3158"/>
              <a:ext cx="817" cy="816"/>
            </a:xfrm>
            <a:prstGeom prst="ellipse">
              <a:avLst/>
            </a:prstGeom>
            <a:solidFill>
              <a:schemeClr val="bg2">
                <a:alpha val="14902"/>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30" name="Oval 7">
              <a:extLst>
                <a:ext uri="{FF2B5EF4-FFF2-40B4-BE49-F238E27FC236}">
                  <a16:creationId xmlns:a16="http://schemas.microsoft.com/office/drawing/2014/main" id="{D0A4C9C5-2814-4077-9FC9-DB8FE14544CA}"/>
                </a:ext>
              </a:extLst>
            </p:cNvPr>
            <p:cNvSpPr>
              <a:spLocks noChangeArrowheads="1"/>
            </p:cNvSpPr>
            <p:nvPr/>
          </p:nvSpPr>
          <p:spPr bwMode="auto">
            <a:xfrm>
              <a:off x="3560" y="3113"/>
              <a:ext cx="1316" cy="590"/>
            </a:xfrm>
            <a:prstGeom prst="ellipse">
              <a:avLst/>
            </a:prstGeom>
            <a:solidFill>
              <a:schemeClr val="folHlink">
                <a:alpha val="25098"/>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31" name="Oval 8">
              <a:extLst>
                <a:ext uri="{FF2B5EF4-FFF2-40B4-BE49-F238E27FC236}">
                  <a16:creationId xmlns:a16="http://schemas.microsoft.com/office/drawing/2014/main" id="{25C6868B-3C48-4255-99A4-D5F389CE50EC}"/>
                </a:ext>
              </a:extLst>
            </p:cNvPr>
            <p:cNvSpPr>
              <a:spLocks noChangeArrowheads="1"/>
            </p:cNvSpPr>
            <p:nvPr/>
          </p:nvSpPr>
          <p:spPr bwMode="auto">
            <a:xfrm>
              <a:off x="3515" y="2886"/>
              <a:ext cx="817" cy="770"/>
            </a:xfrm>
            <a:prstGeom prst="ellipse">
              <a:avLst/>
            </a:prstGeom>
            <a:solidFill>
              <a:schemeClr val="accent1">
                <a:alpha val="10196"/>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32" name="Text Box 9">
              <a:extLst>
                <a:ext uri="{FF2B5EF4-FFF2-40B4-BE49-F238E27FC236}">
                  <a16:creationId xmlns:a16="http://schemas.microsoft.com/office/drawing/2014/main" id="{CD3028DD-CE66-48EB-AA08-D180B4ABFCF8}"/>
                </a:ext>
              </a:extLst>
            </p:cNvPr>
            <p:cNvSpPr txBox="1">
              <a:spLocks noChangeArrowheads="1"/>
            </p:cNvSpPr>
            <p:nvPr/>
          </p:nvSpPr>
          <p:spPr bwMode="auto">
            <a:xfrm>
              <a:off x="3652" y="3249"/>
              <a:ext cx="63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endParaRPr lang="it-IT" altLang="it-IT" sz="1944">
                <a:solidFill>
                  <a:srgbClr val="000000"/>
                </a:solidFill>
                <a:latin typeface="Arial" panose="020B0604020202020204" pitchFamily="34" charset="0"/>
              </a:endParaRPr>
            </a:p>
            <a:p>
              <a:pPr algn="ctr" eaLnBrk="1" hangingPunct="1">
                <a:spcBef>
                  <a:spcPct val="50000"/>
                </a:spcBef>
              </a:pPr>
              <a:endParaRPr lang="it-IT" altLang="it-IT" sz="1944">
                <a:solidFill>
                  <a:srgbClr val="000000"/>
                </a:solidFill>
                <a:latin typeface="Arial" panose="020B0604020202020204" pitchFamily="34" charset="0"/>
              </a:endParaRPr>
            </a:p>
          </p:txBody>
        </p:sp>
        <p:sp>
          <p:nvSpPr>
            <p:cNvPr id="34833" name="Text Box 10">
              <a:extLst>
                <a:ext uri="{FF2B5EF4-FFF2-40B4-BE49-F238E27FC236}">
                  <a16:creationId xmlns:a16="http://schemas.microsoft.com/office/drawing/2014/main" id="{CE527639-4480-4248-95D4-0E5B28242A53}"/>
                </a:ext>
              </a:extLst>
            </p:cNvPr>
            <p:cNvSpPr txBox="1">
              <a:spLocks noChangeArrowheads="1"/>
            </p:cNvSpPr>
            <p:nvPr/>
          </p:nvSpPr>
          <p:spPr bwMode="auto">
            <a:xfrm>
              <a:off x="3060" y="3249"/>
              <a:ext cx="68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71134"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it-IT" altLang="it-IT" sz="1944">
                <a:solidFill>
                  <a:srgbClr val="000000"/>
                </a:solidFill>
                <a:latin typeface="Arial" panose="020B0604020202020204" pitchFamily="34" charset="0"/>
              </a:endParaRPr>
            </a:p>
          </p:txBody>
        </p:sp>
        <p:sp>
          <p:nvSpPr>
            <p:cNvPr id="34834" name="Text Box 11">
              <a:extLst>
                <a:ext uri="{FF2B5EF4-FFF2-40B4-BE49-F238E27FC236}">
                  <a16:creationId xmlns:a16="http://schemas.microsoft.com/office/drawing/2014/main" id="{C0F355EE-237C-4D85-8640-DB321DFCAA65}"/>
                </a:ext>
              </a:extLst>
            </p:cNvPr>
            <p:cNvSpPr txBox="1">
              <a:spLocks noChangeArrowheads="1"/>
            </p:cNvSpPr>
            <p:nvPr/>
          </p:nvSpPr>
          <p:spPr bwMode="auto">
            <a:xfrm>
              <a:off x="4332" y="3294"/>
              <a:ext cx="59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it-IT" altLang="it-IT" sz="2333">
                <a:solidFill>
                  <a:srgbClr val="FF3300"/>
                </a:solidFill>
                <a:latin typeface="Arial" panose="020B0604020202020204" pitchFamily="34" charset="0"/>
              </a:endParaRPr>
            </a:p>
          </p:txBody>
        </p:sp>
        <p:sp>
          <p:nvSpPr>
            <p:cNvPr id="34835" name="Text Box 12">
              <a:extLst>
                <a:ext uri="{FF2B5EF4-FFF2-40B4-BE49-F238E27FC236}">
                  <a16:creationId xmlns:a16="http://schemas.microsoft.com/office/drawing/2014/main" id="{4AB95965-9564-4FAC-8EB6-1F8373B964BB}"/>
                </a:ext>
              </a:extLst>
            </p:cNvPr>
            <p:cNvSpPr txBox="1">
              <a:spLocks noChangeArrowheads="1"/>
            </p:cNvSpPr>
            <p:nvPr/>
          </p:nvSpPr>
          <p:spPr bwMode="auto">
            <a:xfrm>
              <a:off x="3652" y="2931"/>
              <a:ext cx="58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it-IT" altLang="it-IT" sz="1944">
                  <a:solidFill>
                    <a:srgbClr val="000000"/>
                  </a:solidFill>
                  <a:latin typeface="Arial" panose="020B0604020202020204" pitchFamily="34" charset="0"/>
                </a:rPr>
                <a:t>    </a:t>
              </a:r>
            </a:p>
          </p:txBody>
        </p:sp>
        <p:sp>
          <p:nvSpPr>
            <p:cNvPr id="34836" name="Text Box 13">
              <a:extLst>
                <a:ext uri="{FF2B5EF4-FFF2-40B4-BE49-F238E27FC236}">
                  <a16:creationId xmlns:a16="http://schemas.microsoft.com/office/drawing/2014/main" id="{014941EF-5725-45E8-A5A9-7F6F0BF59E93}"/>
                </a:ext>
              </a:extLst>
            </p:cNvPr>
            <p:cNvSpPr txBox="1">
              <a:spLocks noChangeArrowheads="1"/>
            </p:cNvSpPr>
            <p:nvPr/>
          </p:nvSpPr>
          <p:spPr bwMode="auto">
            <a:xfrm>
              <a:off x="3696" y="3748"/>
              <a:ext cx="5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it-IT" altLang="it-IT" sz="1944">
                  <a:solidFill>
                    <a:srgbClr val="000000"/>
                  </a:solidFill>
                  <a:latin typeface="Arial" panose="020B0604020202020204" pitchFamily="34" charset="0"/>
                </a:rPr>
                <a:t>   </a:t>
              </a:r>
            </a:p>
          </p:txBody>
        </p:sp>
      </p:grpSp>
      <p:sp>
        <p:nvSpPr>
          <p:cNvPr id="34821" name="Text Box 14">
            <a:extLst>
              <a:ext uri="{FF2B5EF4-FFF2-40B4-BE49-F238E27FC236}">
                <a16:creationId xmlns:a16="http://schemas.microsoft.com/office/drawing/2014/main" id="{BD7A7B27-72FD-43C5-A6B9-AE54227D50C5}"/>
              </a:ext>
            </a:extLst>
          </p:cNvPr>
          <p:cNvSpPr txBox="1">
            <a:spLocks noChangeArrowheads="1"/>
          </p:cNvSpPr>
          <p:nvPr/>
        </p:nvSpPr>
        <p:spPr bwMode="auto">
          <a:xfrm>
            <a:off x="5142515" y="2212457"/>
            <a:ext cx="1905428" cy="45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333">
                <a:solidFill>
                  <a:srgbClr val="000000"/>
                </a:solidFill>
                <a:latin typeface="Arial" panose="020B0604020202020204" pitchFamily="34" charset="0"/>
              </a:rPr>
              <a:t>Dirigente</a:t>
            </a:r>
          </a:p>
        </p:txBody>
      </p:sp>
      <p:sp>
        <p:nvSpPr>
          <p:cNvPr id="34822" name="Text Box 15">
            <a:extLst>
              <a:ext uri="{FF2B5EF4-FFF2-40B4-BE49-F238E27FC236}">
                <a16:creationId xmlns:a16="http://schemas.microsoft.com/office/drawing/2014/main" id="{3A074AE6-1F89-4E88-992F-9FDBD090AF4C}"/>
              </a:ext>
            </a:extLst>
          </p:cNvPr>
          <p:cNvSpPr txBox="1">
            <a:spLocks noChangeArrowheads="1"/>
          </p:cNvSpPr>
          <p:nvPr/>
        </p:nvSpPr>
        <p:spPr bwMode="auto">
          <a:xfrm>
            <a:off x="2883772" y="3425143"/>
            <a:ext cx="1905428" cy="80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333">
                <a:solidFill>
                  <a:srgbClr val="FF3300"/>
                </a:solidFill>
                <a:latin typeface="Arial" panose="020B0604020202020204" pitchFamily="34" charset="0"/>
              </a:rPr>
              <a:t>Docenti / ATA</a:t>
            </a:r>
          </a:p>
        </p:txBody>
      </p:sp>
      <p:sp>
        <p:nvSpPr>
          <p:cNvPr id="34823" name="Text Box 16">
            <a:extLst>
              <a:ext uri="{FF2B5EF4-FFF2-40B4-BE49-F238E27FC236}">
                <a16:creationId xmlns:a16="http://schemas.microsoft.com/office/drawing/2014/main" id="{F4B8F0F8-3E01-47BC-BE42-9D53D1D69243}"/>
              </a:ext>
            </a:extLst>
          </p:cNvPr>
          <p:cNvSpPr txBox="1">
            <a:spLocks noChangeArrowheads="1"/>
          </p:cNvSpPr>
          <p:nvPr/>
        </p:nvSpPr>
        <p:spPr bwMode="auto">
          <a:xfrm flipH="1">
            <a:off x="7461430" y="3503829"/>
            <a:ext cx="1473429" cy="44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333">
                <a:solidFill>
                  <a:srgbClr val="C00000"/>
                </a:solidFill>
                <a:latin typeface="Arial" panose="020B0604020202020204" pitchFamily="34" charset="0"/>
              </a:rPr>
              <a:t>Genitori</a:t>
            </a:r>
          </a:p>
        </p:txBody>
      </p:sp>
      <p:sp>
        <p:nvSpPr>
          <p:cNvPr id="34824" name="Text Box 17">
            <a:extLst>
              <a:ext uri="{FF2B5EF4-FFF2-40B4-BE49-F238E27FC236}">
                <a16:creationId xmlns:a16="http://schemas.microsoft.com/office/drawing/2014/main" id="{939FC094-9D69-4D19-85F6-95A07E4FBC8C}"/>
              </a:ext>
            </a:extLst>
          </p:cNvPr>
          <p:cNvSpPr txBox="1">
            <a:spLocks noChangeArrowheads="1"/>
          </p:cNvSpPr>
          <p:nvPr/>
        </p:nvSpPr>
        <p:spPr bwMode="auto">
          <a:xfrm>
            <a:off x="5142515" y="5009658"/>
            <a:ext cx="1905428" cy="5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721">
                <a:solidFill>
                  <a:srgbClr val="006600"/>
                </a:solidFill>
                <a:latin typeface="Arial" panose="020B0604020202020204" pitchFamily="34" charset="0"/>
              </a:rPr>
              <a:t>Studenti</a:t>
            </a:r>
          </a:p>
        </p:txBody>
      </p:sp>
      <p:sp>
        <p:nvSpPr>
          <p:cNvPr id="34825" name="Segnaposto testo 3">
            <a:extLst>
              <a:ext uri="{FF2B5EF4-FFF2-40B4-BE49-F238E27FC236}">
                <a16:creationId xmlns:a16="http://schemas.microsoft.com/office/drawing/2014/main" id="{7D7C61C6-A15D-4C3D-988A-19E7234810B1}"/>
              </a:ext>
            </a:extLst>
          </p:cNvPr>
          <p:cNvSpPr>
            <a:spLocks/>
          </p:cNvSpPr>
          <p:nvPr/>
        </p:nvSpPr>
        <p:spPr bwMode="auto">
          <a:xfrm>
            <a:off x="3072001" y="631029"/>
            <a:ext cx="6024857"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lstStyle>
            <a:lvl1pPr marL="349250" indent="-349250"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Clr>
                <a:srgbClr val="666699"/>
              </a:buClr>
              <a:buSzPct val="60000"/>
              <a:buFont typeface="Wingdings" panose="05000000000000000000" pitchFamily="2" charset="2"/>
              <a:buNone/>
            </a:pPr>
            <a:r>
              <a:rPr lang="it-IT" altLang="it-IT" sz="3499" dirty="0">
                <a:solidFill>
                  <a:srgbClr val="666699"/>
                </a:solidFill>
                <a:latin typeface="Tahoma" panose="020B0604030504040204" pitchFamily="34" charset="0"/>
              </a:rPr>
              <a:t>    </a:t>
            </a:r>
            <a:r>
              <a:rPr lang="it-IT" altLang="it-IT" sz="3499" dirty="0">
                <a:solidFill>
                  <a:srgbClr val="FF0000"/>
                </a:solidFill>
                <a:latin typeface="Tahoma" panose="020B0604030504040204" pitchFamily="34" charset="0"/>
              </a:rPr>
              <a:t>La Comunità scolastica</a:t>
            </a:r>
          </a:p>
        </p:txBody>
      </p:sp>
      <p:sp>
        <p:nvSpPr>
          <p:cNvPr id="34826" name="CasellaDiTesto 1">
            <a:extLst>
              <a:ext uri="{FF2B5EF4-FFF2-40B4-BE49-F238E27FC236}">
                <a16:creationId xmlns:a16="http://schemas.microsoft.com/office/drawing/2014/main" id="{00D24853-46F4-4782-B34F-39C9215BFBA2}"/>
              </a:ext>
            </a:extLst>
          </p:cNvPr>
          <p:cNvSpPr txBox="1">
            <a:spLocks noChangeArrowheads="1"/>
          </p:cNvSpPr>
          <p:nvPr/>
        </p:nvSpPr>
        <p:spPr bwMode="auto">
          <a:xfrm>
            <a:off x="2323715" y="5876743"/>
            <a:ext cx="7890171" cy="44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it-IT" altLang="it-IT" sz="2333" b="1">
                <a:solidFill>
                  <a:srgbClr val="FF0000"/>
                </a:solidFill>
                <a:latin typeface="Tahoma" panose="020B0604030504040204" pitchFamily="34" charset="0"/>
                <a:cs typeface="Tahoma" panose="020B0604030504040204" pitchFamily="34" charset="0"/>
              </a:rPr>
              <a:t>Ogni componente è presente in Consiglio di Istituto</a:t>
            </a:r>
          </a:p>
        </p:txBody>
      </p:sp>
      <p:sp>
        <p:nvSpPr>
          <p:cNvPr id="2" name="Rettangolo 1">
            <a:extLst>
              <a:ext uri="{FF2B5EF4-FFF2-40B4-BE49-F238E27FC236}">
                <a16:creationId xmlns:a16="http://schemas.microsoft.com/office/drawing/2014/main" id="{4A351D85-BA25-4FA0-94E9-9A55B8F2E3E7}"/>
              </a:ext>
            </a:extLst>
          </p:cNvPr>
          <p:cNvSpPr/>
          <p:nvPr/>
        </p:nvSpPr>
        <p:spPr>
          <a:xfrm rot="3865349">
            <a:off x="7886787" y="1506773"/>
            <a:ext cx="4939834" cy="1704992"/>
          </a:xfrm>
          <a:prstGeom prst="rect">
            <a:avLst/>
          </a:prstGeom>
          <a:noFill/>
        </p:spPr>
        <p:txBody>
          <a:bodyPr>
            <a:spAutoFit/>
          </a:bodyPr>
          <a:lstStyle/>
          <a:p>
            <a:pPr algn="ctr">
              <a:defRPr/>
            </a:pPr>
            <a:r>
              <a:rPr lang="it-IT" sz="5248"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Contesto</a:t>
            </a:r>
            <a:r>
              <a:rPr lang="it-IT" sz="524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it-IT" sz="5248"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territoriale</a:t>
            </a:r>
          </a:p>
        </p:txBody>
      </p:sp>
      <p:sp>
        <p:nvSpPr>
          <p:cNvPr id="23" name="CasellaDiTesto 22">
            <a:extLst>
              <a:ext uri="{FF2B5EF4-FFF2-40B4-BE49-F238E27FC236}">
                <a16:creationId xmlns:a16="http://schemas.microsoft.com/office/drawing/2014/main" id="{924CC3CC-D42E-4E15-BEEE-1816171D53B5}"/>
              </a:ext>
            </a:extLst>
          </p:cNvPr>
          <p:cNvSpPr txBox="1"/>
          <p:nvPr/>
        </p:nvSpPr>
        <p:spPr>
          <a:xfrm>
            <a:off x="3583058" y="6406154"/>
            <a:ext cx="6983718" cy="461665"/>
          </a:xfrm>
          <a:prstGeom prst="rect">
            <a:avLst/>
          </a:prstGeom>
          <a:noFill/>
        </p:spPr>
        <p:txBody>
          <a:bodyPr wrap="square" rtlCol="0">
            <a:spAutoFit/>
          </a:bodyPr>
          <a:lstStyle/>
          <a:p>
            <a:r>
              <a:rPr lang="it-IT" sz="2400" b="1" dirty="0">
                <a:solidFill>
                  <a:schemeClr val="bg1"/>
                </a:solidFill>
              </a:rPr>
              <a:t>RUOLO DI INDIRIZZO e DI CONTROLLO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Immagine 6" descr="Immagine che contiene natura, ghiaccio&#10;&#10;Descrizione generata automaticamente">
            <a:extLst>
              <a:ext uri="{FF2B5EF4-FFF2-40B4-BE49-F238E27FC236}">
                <a16:creationId xmlns:a16="http://schemas.microsoft.com/office/drawing/2014/main" id="{A9E3EDE2-A70E-4D41-A0DB-3312D0464D75}"/>
              </a:ext>
            </a:extLst>
          </p:cNvPr>
          <p:cNvPicPr>
            <a:picLocks noChangeAspect="1"/>
          </p:cNvPicPr>
          <p:nvPr/>
        </p:nvPicPr>
        <p:blipFill>
          <a:blip r:embed="rId4"/>
          <a:stretch>
            <a:fillRect/>
          </a:stretch>
        </p:blipFill>
        <p:spPr>
          <a:xfrm>
            <a:off x="655094" y="1041991"/>
            <a:ext cx="10881812" cy="5374734"/>
          </a:xfrm>
          <a:prstGeom prst="rect">
            <a:avLst/>
          </a:prstGeom>
        </p:spPr>
      </p:pic>
      <p:sp>
        <p:nvSpPr>
          <p:cNvPr id="8" name="CasellaDiTesto 7">
            <a:extLst>
              <a:ext uri="{FF2B5EF4-FFF2-40B4-BE49-F238E27FC236}">
                <a16:creationId xmlns:a16="http://schemas.microsoft.com/office/drawing/2014/main" id="{7E57E5EA-73A0-4EF2-9D8A-4F022242986F}"/>
              </a:ext>
            </a:extLst>
          </p:cNvPr>
          <p:cNvSpPr txBox="1"/>
          <p:nvPr/>
        </p:nvSpPr>
        <p:spPr>
          <a:xfrm>
            <a:off x="6857034" y="2754184"/>
            <a:ext cx="4679870" cy="3662541"/>
          </a:xfrm>
          <a:prstGeom prst="rect">
            <a:avLst/>
          </a:prstGeom>
          <a:noFill/>
        </p:spPr>
        <p:txBody>
          <a:bodyPr wrap="square" rtlCol="0">
            <a:spAutoFit/>
          </a:bodyPr>
          <a:lstStyle/>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ALTRI GENITORI DEL CDI</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DIRIGENTE</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STUDENTI</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DOCENTI</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DSGA</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COMITATO GENITORI</a:t>
            </a:r>
          </a:p>
          <a:p>
            <a:endParaRPr lang="it-IT" sz="2400" b="1" dirty="0">
              <a:latin typeface="Tahoma" panose="020B0604030504040204" pitchFamily="34" charset="0"/>
              <a:ea typeface="Tahoma" panose="020B0604030504040204" pitchFamily="34" charset="0"/>
              <a:cs typeface="Tahoma" panose="020B0604030504040204" pitchFamily="34" charset="0"/>
            </a:endParaRPr>
          </a:p>
          <a:p>
            <a:r>
              <a:rPr lang="it-IT" sz="2400" b="1" dirty="0">
                <a:latin typeface="Tahoma" panose="020B0604030504040204" pitchFamily="34" charset="0"/>
                <a:ea typeface="Tahoma" panose="020B0604030504040204" pitchFamily="34" charset="0"/>
                <a:cs typeface="Tahoma" panose="020B0604030504040204" pitchFamily="34" charset="0"/>
              </a:rPr>
              <a:t>RETI PROVINCIALI</a:t>
            </a:r>
          </a:p>
          <a:p>
            <a:endParaRPr lang="it-IT" sz="2000" dirty="0">
              <a:latin typeface="Tahoma" panose="020B0604030504040204" pitchFamily="34" charset="0"/>
              <a:ea typeface="Tahoma" panose="020B0604030504040204" pitchFamily="34" charset="0"/>
              <a:cs typeface="Tahoma" panose="020B0604030504040204" pitchFamily="34" charset="0"/>
            </a:endParaRPr>
          </a:p>
          <a:p>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AD5B42CB-20FF-4108-A1FA-E50A85DE3DD8}"/>
              </a:ext>
            </a:extLst>
          </p:cNvPr>
          <p:cNvSpPr txBox="1"/>
          <p:nvPr/>
        </p:nvSpPr>
        <p:spPr>
          <a:xfrm>
            <a:off x="655093" y="644152"/>
            <a:ext cx="10881811" cy="570926"/>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it-IT" sz="3110" dirty="0"/>
              <a:t>TEMPO  E  RELAZIONI</a:t>
            </a:r>
          </a:p>
        </p:txBody>
      </p:sp>
    </p:spTree>
    <p:extLst>
      <p:ext uri="{BB962C8B-B14F-4D97-AF65-F5344CB8AC3E}">
        <p14:creationId xmlns:p14="http://schemas.microsoft.com/office/powerpoint/2010/main" val="39613893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C6B670B-B1E7-4932-B4E5-B151F0ADB063}"/>
              </a:ext>
            </a:extLst>
          </p:cNvPr>
          <p:cNvPicPr>
            <a:picLocks noChangeAspect="1"/>
          </p:cNvPicPr>
          <p:nvPr/>
        </p:nvPicPr>
        <p:blipFill>
          <a:blip r:embed="rId3"/>
          <a:stretch>
            <a:fillRect/>
          </a:stretch>
        </p:blipFill>
        <p:spPr>
          <a:xfrm>
            <a:off x="1295403" y="2020493"/>
            <a:ext cx="4800597" cy="3896410"/>
          </a:xfrm>
          <a:prstGeom prst="rect">
            <a:avLst/>
          </a:prstGeom>
        </p:spPr>
      </p:pic>
      <p:pic>
        <p:nvPicPr>
          <p:cNvPr id="7" name="Picture 4" descr="ANd9GcRrmqBHpgjHVVTK9nEWyZXqlxzTaFsVdclGxlfWkCAegYxlQIKLbA">
            <a:extLst>
              <a:ext uri="{FF2B5EF4-FFF2-40B4-BE49-F238E27FC236}">
                <a16:creationId xmlns:a16="http://schemas.microsoft.com/office/drawing/2014/main" id="{A28EF0FD-F364-4A7D-9264-219DE5974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2" y="660179"/>
            <a:ext cx="10134600" cy="529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5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0F1EC2CB-393F-46C8-92D8-CA7B4814094E}"/>
              </a:ext>
            </a:extLst>
          </p:cNvPr>
          <p:cNvSpPr txBox="1">
            <a:spLocks noChangeArrowheads="1"/>
          </p:cNvSpPr>
          <p:nvPr/>
        </p:nvSpPr>
        <p:spPr bwMode="auto">
          <a:xfrm>
            <a:off x="657032" y="1570805"/>
            <a:ext cx="11534967" cy="45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40" tIns="45173" rIns="90340" bIns="45173">
            <a:spAutoFit/>
          </a:bodyPr>
          <a:lstStyle>
            <a:lvl1pPr marL="361950" indent="-361950"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it-IT" altLang="it-IT" sz="778" dirty="0">
              <a:solidFill>
                <a:srgbClr val="000000"/>
              </a:solidFill>
              <a:latin typeface="Arial" panose="020B0604020202020204" pitchFamily="34" charset="0"/>
            </a:endParaRP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Convoca e presiede il Consiglio di Istituto</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Definisce </a:t>
            </a:r>
            <a:r>
              <a:rPr lang="it-IT" altLang="it-IT" sz="2800" dirty="0">
                <a:solidFill>
                  <a:srgbClr val="FF0000"/>
                </a:solidFill>
                <a:latin typeface="Tahoma" panose="020B0604030504040204" pitchFamily="34" charset="0"/>
                <a:cs typeface="Tahoma" panose="020B0604030504040204" pitchFamily="34" charset="0"/>
              </a:rPr>
              <a:t>l’ordine del giorno </a:t>
            </a:r>
            <a:r>
              <a:rPr lang="it-IT" altLang="it-IT" sz="2800" dirty="0">
                <a:solidFill>
                  <a:srgbClr val="404040"/>
                </a:solidFill>
                <a:latin typeface="Tahoma" panose="020B0604030504040204" pitchFamily="34" charset="0"/>
                <a:cs typeface="Tahoma" panose="020B0604030504040204" pitchFamily="34" charset="0"/>
              </a:rPr>
              <a:t>(input dalla Giunta , dal DS,…) </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Garantisce la democrazia del Consiglio di Istituto</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Mette ai voti le delibere, quando ritenga tutti abbiano elementi sufficienti per decidere</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Nomina il segretario, firma il verbale approvato</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Firma il Programma Annuale e il Conto Consuntivo</a:t>
            </a:r>
          </a:p>
        </p:txBody>
      </p:sp>
      <p:sp>
        <p:nvSpPr>
          <p:cNvPr id="59395" name="Rectangle 3">
            <a:extLst>
              <a:ext uri="{FF2B5EF4-FFF2-40B4-BE49-F238E27FC236}">
                <a16:creationId xmlns:a16="http://schemas.microsoft.com/office/drawing/2014/main" id="{3E910B03-62FD-41A4-8FE0-5F2CABA696E1}"/>
              </a:ext>
            </a:extLst>
          </p:cNvPr>
          <p:cNvSpPr>
            <a:spLocks noChangeArrowheads="1"/>
          </p:cNvSpPr>
          <p:nvPr/>
        </p:nvSpPr>
        <p:spPr bwMode="auto">
          <a:xfrm>
            <a:off x="1807535" y="325543"/>
            <a:ext cx="7866351" cy="1245262"/>
          </a:xfrm>
          <a:prstGeom prst="rect">
            <a:avLst/>
          </a:prstGeom>
          <a:noFill/>
          <a:ln>
            <a:noFill/>
          </a:ln>
        </p:spPr>
        <p:txBody>
          <a:bodyPr wrap="square"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a:defRPr/>
            </a:pPr>
            <a:br>
              <a:rPr lang="it-IT" altLang="it-IT" sz="3499" dirty="0">
                <a:solidFill>
                  <a:srgbClr val="505046"/>
                </a:solidFill>
                <a:latin typeface="Tahoma" panose="020B0604030504040204" pitchFamily="34" charset="0"/>
              </a:rPr>
            </a:br>
            <a:r>
              <a:rPr lang="it-IT" altLang="it-IT" sz="4000" b="1" dirty="0">
                <a:solidFill>
                  <a:schemeClr val="bg1"/>
                </a:solidFill>
                <a:latin typeface="Tahoma" panose="020B0604030504040204" pitchFamily="34" charset="0"/>
                <a:ea typeface="Tahoma" panose="020B0604030504040204" pitchFamily="34" charset="0"/>
                <a:cs typeface="Tahoma" panose="020B0604030504040204" pitchFamily="34" charset="0"/>
              </a:rPr>
              <a:t>         IL PRESIDENTE DEL CDI</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8D0A4B8-712D-42F2-9547-3A313925CC75}"/>
              </a:ext>
            </a:extLst>
          </p:cNvPr>
          <p:cNvSpPr txBox="1">
            <a:spLocks noChangeArrowheads="1"/>
          </p:cNvSpPr>
          <p:nvPr/>
        </p:nvSpPr>
        <p:spPr bwMode="auto">
          <a:xfrm>
            <a:off x="1946417" y="944228"/>
            <a:ext cx="7476686" cy="706781"/>
          </a:xfrm>
          <a:prstGeom prst="rect">
            <a:avLst/>
          </a:prstGeom>
          <a:noFill/>
          <a:ln>
            <a:noFill/>
          </a:ln>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a:spcBef>
                <a:spcPct val="50000"/>
              </a:spcBef>
              <a:defRPr/>
            </a:pPr>
            <a:r>
              <a:rPr lang="it-IT" altLang="it-IT" sz="4000" b="1" dirty="0">
                <a:solidFill>
                  <a:schemeClr val="bg1"/>
                </a:solidFill>
                <a:latin typeface="Tahoma" panose="020B0604030504040204" pitchFamily="34" charset="0"/>
                <a:ea typeface="Tahoma" panose="020B0604030504040204" pitchFamily="34" charset="0"/>
                <a:cs typeface="Tahoma" panose="020B0604030504040204" pitchFamily="34" charset="0"/>
              </a:rPr>
              <a:t>LA GIUNTA</a:t>
            </a:r>
          </a:p>
        </p:txBody>
      </p:sp>
      <p:sp>
        <p:nvSpPr>
          <p:cNvPr id="61443" name="Rectangle 5">
            <a:extLst>
              <a:ext uri="{FF2B5EF4-FFF2-40B4-BE49-F238E27FC236}">
                <a16:creationId xmlns:a16="http://schemas.microsoft.com/office/drawing/2014/main" id="{3EA40086-9BD0-4DFC-A083-3F8B59673B6D}"/>
              </a:ext>
            </a:extLst>
          </p:cNvPr>
          <p:cNvSpPr>
            <a:spLocks noChangeArrowheads="1"/>
          </p:cNvSpPr>
          <p:nvPr/>
        </p:nvSpPr>
        <p:spPr bwMode="auto">
          <a:xfrm>
            <a:off x="490355" y="2410691"/>
            <a:ext cx="5605645" cy="350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lstStyle>
            <a:lvl1pPr marL="349250" indent="-349250"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1 Docente</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1 ATA</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2 Genitori </a:t>
            </a:r>
            <a:br>
              <a:rPr lang="it-IT" altLang="it-IT" sz="2400" b="1" dirty="0">
                <a:solidFill>
                  <a:srgbClr val="404040"/>
                </a:solidFill>
                <a:latin typeface="Tahoma" panose="020B0604030504040204" pitchFamily="34" charset="0"/>
                <a:cs typeface="Tahoma" panose="020B0604030504040204" pitchFamily="34" charset="0"/>
              </a:rPr>
            </a:br>
            <a:r>
              <a:rPr lang="it-IT" altLang="it-IT" sz="2400" b="1" dirty="0">
                <a:solidFill>
                  <a:srgbClr val="404040"/>
                </a:solidFill>
                <a:latin typeface="Tahoma" panose="020B0604030504040204" pitchFamily="34" charset="0"/>
                <a:cs typeface="Tahoma" panose="020B0604030504040204" pitchFamily="34" charset="0"/>
              </a:rPr>
              <a:t>(o 1 genitore e 1 studente)</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Dirigente scolastico che ne è il Presidente</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DGSA </a:t>
            </a:r>
            <a:br>
              <a:rPr lang="it-IT" altLang="it-IT" sz="2400" b="1" dirty="0">
                <a:solidFill>
                  <a:srgbClr val="404040"/>
                </a:solidFill>
                <a:latin typeface="Tahoma" panose="020B0604030504040204" pitchFamily="34" charset="0"/>
                <a:cs typeface="Tahoma" panose="020B0604030504040204" pitchFamily="34" charset="0"/>
              </a:rPr>
            </a:br>
            <a:r>
              <a:rPr lang="it-IT" altLang="it-IT" sz="2400" b="1" dirty="0">
                <a:solidFill>
                  <a:srgbClr val="404040"/>
                </a:solidFill>
                <a:latin typeface="Tahoma" panose="020B0604030504040204" pitchFamily="34" charset="0"/>
                <a:cs typeface="Tahoma" panose="020B0604030504040204" pitchFamily="34" charset="0"/>
              </a:rPr>
              <a:t>(Direttore Generale Servizi Amministrativi)</a:t>
            </a:r>
          </a:p>
          <a:p>
            <a:pPr eaLnBrk="1" hangingPunct="1">
              <a:lnSpc>
                <a:spcPct val="80000"/>
              </a:lnSpc>
              <a:spcBef>
                <a:spcPct val="20000"/>
              </a:spcBef>
              <a:buClr>
                <a:schemeClr val="folHlink"/>
              </a:buClr>
              <a:buSzPct val="60000"/>
              <a:buFont typeface="Wingdings" panose="05000000000000000000" pitchFamily="2" charset="2"/>
              <a:buChar char="n"/>
            </a:pPr>
            <a:endParaRPr lang="it-IT" altLang="it-IT" sz="2721" dirty="0">
              <a:latin typeface="Tahoma" panose="020B0604030504040204" pitchFamily="34" charset="0"/>
            </a:endParaRPr>
          </a:p>
        </p:txBody>
      </p:sp>
      <p:sp>
        <p:nvSpPr>
          <p:cNvPr id="61444" name="Rectangle 6">
            <a:extLst>
              <a:ext uri="{FF2B5EF4-FFF2-40B4-BE49-F238E27FC236}">
                <a16:creationId xmlns:a16="http://schemas.microsoft.com/office/drawing/2014/main" id="{B637BBB3-6DCC-40C6-AE1D-95EA86337CBE}"/>
              </a:ext>
            </a:extLst>
          </p:cNvPr>
          <p:cNvSpPr>
            <a:spLocks noChangeArrowheads="1"/>
          </p:cNvSpPr>
          <p:nvPr/>
        </p:nvSpPr>
        <p:spPr bwMode="auto">
          <a:xfrm>
            <a:off x="6096000" y="1651010"/>
            <a:ext cx="4961860" cy="4262762"/>
          </a:xfrm>
          <a:prstGeom prst="rect">
            <a:avLst/>
          </a:prstGeom>
          <a:solidFill>
            <a:srgbClr val="CCFFFF"/>
          </a:solidFill>
          <a:ln w="22225" cap="rnd">
            <a:solidFill>
              <a:srgbClr val="3366FF"/>
            </a:solidFill>
            <a:prstDash val="sysDot"/>
            <a:miter lim="800000"/>
            <a:headEnd/>
            <a:tailEnd/>
          </a:ln>
        </p:spPr>
        <p:txBody>
          <a:bodyPr lIns="90340" tIns="45173" rIns="90340" bIns="45173"/>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it-IT" altLang="it-IT" sz="4000" dirty="0">
              <a:solidFill>
                <a:schemeClr val="bg1"/>
              </a:solidFill>
              <a:latin typeface="Tahoma" panose="020B0604030504040204" pitchFamily="34" charset="0"/>
            </a:endParaRPr>
          </a:p>
          <a:p>
            <a:pPr algn="ctr" eaLnBrk="1" hangingPunct="1"/>
            <a:r>
              <a:rPr lang="it-IT" altLang="it-IT" sz="4000" dirty="0">
                <a:solidFill>
                  <a:schemeClr val="bg1"/>
                </a:solidFill>
                <a:latin typeface="Tahoma" panose="020B0604030504040204" pitchFamily="34" charset="0"/>
              </a:rPr>
              <a:t>Prepara i punti </a:t>
            </a:r>
          </a:p>
          <a:p>
            <a:pPr algn="ctr" eaLnBrk="1" hangingPunct="1"/>
            <a:r>
              <a:rPr lang="it-IT" altLang="it-IT" sz="4000" dirty="0">
                <a:solidFill>
                  <a:schemeClr val="bg1"/>
                </a:solidFill>
                <a:latin typeface="Tahoma" panose="020B0604030504040204" pitchFamily="34" charset="0"/>
              </a:rPr>
              <a:t>da discutere in CDI e la documentazione.</a:t>
            </a:r>
          </a:p>
          <a:p>
            <a:pPr algn="ctr" eaLnBrk="1" hangingPunct="1"/>
            <a:r>
              <a:rPr lang="it-IT" altLang="it-IT" sz="4000" dirty="0">
                <a:solidFill>
                  <a:schemeClr val="bg1"/>
                </a:solidFill>
                <a:latin typeface="Tahoma" panose="020B0604030504040204" pitchFamily="34" charset="0"/>
              </a:rPr>
              <a:t>È convocata dal dirigente</a:t>
            </a:r>
          </a:p>
          <a:p>
            <a:pPr algn="ctr" eaLnBrk="1" hangingPunct="1"/>
            <a:endParaRPr lang="it-IT" altLang="it-IT" sz="2333" dirty="0">
              <a:solidFill>
                <a:schemeClr val="bg1"/>
              </a:solidFill>
              <a:latin typeface="Tahoma" panose="020B0604030504040204" pitchFamily="34" charset="0"/>
            </a:endParaRPr>
          </a:p>
          <a:p>
            <a:pPr algn="ctr" eaLnBrk="1" hangingPunct="1"/>
            <a:endParaRPr lang="it-IT" altLang="it-IT" sz="1458" dirty="0">
              <a:solidFill>
                <a:schemeClr val="bg1"/>
              </a:solidFill>
              <a:latin typeface="Tahom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3490" name="Rettangolo 1">
            <a:extLst>
              <a:ext uri="{FF2B5EF4-FFF2-40B4-BE49-F238E27FC236}">
                <a16:creationId xmlns:a16="http://schemas.microsoft.com/office/drawing/2014/main" id="{18A8F218-1F60-4ED2-B787-CD80CE59F488}"/>
              </a:ext>
            </a:extLst>
          </p:cNvPr>
          <p:cNvSpPr>
            <a:spLocks noChangeArrowheads="1"/>
          </p:cNvSpPr>
          <p:nvPr/>
        </p:nvSpPr>
        <p:spPr bwMode="auto">
          <a:xfrm>
            <a:off x="955964" y="602673"/>
            <a:ext cx="10681856" cy="5816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it-IT" altLang="it-IT" sz="4000" b="1" dirty="0">
                <a:solidFill>
                  <a:schemeClr val="bg1"/>
                </a:solidFill>
                <a:latin typeface="Tahoma" panose="020B0604030504040204" pitchFamily="34" charset="0"/>
                <a:ea typeface="Tahoma" panose="020B0604030504040204" pitchFamily="34" charset="0"/>
                <a:cs typeface="Tahoma" panose="020B0604030504040204" pitchFamily="34" charset="0"/>
              </a:rPr>
              <a:t>Prima Convocazione del Consiglio di Istituto </a:t>
            </a:r>
            <a:r>
              <a:rPr lang="it-IT" alt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(entro 20 giorni dalla proclamazione degli eletti)</a:t>
            </a:r>
          </a:p>
          <a:p>
            <a:pPr eaLnBrk="1" hangingPunct="1"/>
            <a:endParaRPr lang="it-IT" altLang="it-IT"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Si informano le SS. LL. che il Primo Consiglio di Istituto è convocato </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in data …alle ore ….nella sede di …………………………, per discutere i seguenti punti all’ordine del giorno:</a:t>
            </a:r>
          </a:p>
          <a:p>
            <a:pPr eaLnBrk="1" hangingPunct="1"/>
            <a:endParaRPr lang="it-IT" alt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Insediamento del Consiglio di Istituto;</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Elezione del Presidente;</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Elezione del Vice – Presidente (non obbligatoria);</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Nomina del Segretario;</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Elezioni della Giunta Esecutiva. </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1A17C566-E034-47FD-9002-73AB29D86C51}"/>
              </a:ext>
            </a:extLst>
          </p:cNvPr>
          <p:cNvSpPr>
            <a:spLocks noGrp="1" noChangeArrowheads="1"/>
          </p:cNvSpPr>
          <p:nvPr>
            <p:ph type="title"/>
          </p:nvPr>
        </p:nvSpPr>
        <p:spPr>
          <a:xfrm>
            <a:off x="3522515" y="624858"/>
            <a:ext cx="6455314" cy="1280571"/>
          </a:xfrm>
        </p:spPr>
        <p:txBody>
          <a:bodyPr rtlCol="0">
            <a:normAutofit/>
          </a:bodyPr>
          <a:lstStyle/>
          <a:p>
            <a:pPr defTabSz="447908">
              <a:defRPr/>
            </a:pPr>
            <a:r>
              <a:rPr lang="it-IT" altLang="it-IT" sz="3919">
                <a:solidFill>
                  <a:schemeClr val="tx1">
                    <a:lumMod val="85000"/>
                    <a:lumOff val="15000"/>
                  </a:schemeClr>
                </a:solidFill>
              </a:rPr>
              <a:t>esempio CONVOCAZIONE</a:t>
            </a:r>
          </a:p>
        </p:txBody>
      </p:sp>
      <p:pic>
        <p:nvPicPr>
          <p:cNvPr id="67587" name="Segnaposto contenuto 3">
            <a:extLst>
              <a:ext uri="{FF2B5EF4-FFF2-40B4-BE49-F238E27FC236}">
                <a16:creationId xmlns:a16="http://schemas.microsoft.com/office/drawing/2014/main" id="{25B6DAC4-0DA3-44B1-B19F-CFDBE67EAF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4596" b="14455"/>
          <a:stretch>
            <a:fillRect/>
          </a:stretch>
        </p:blipFill>
        <p:spPr>
          <a:xfrm>
            <a:off x="1813030" y="0"/>
            <a:ext cx="8558228" cy="6858000"/>
          </a:xfrm>
        </p:spPr>
      </p:pic>
      <p:pic>
        <p:nvPicPr>
          <p:cNvPr id="67588" name="Segnaposto contenuto 3">
            <a:extLst>
              <a:ext uri="{FF2B5EF4-FFF2-40B4-BE49-F238E27FC236}">
                <a16:creationId xmlns:a16="http://schemas.microsoft.com/office/drawing/2014/main" id="{D767AE03-7228-444F-80FD-BE8891C86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596" b="14455"/>
          <a:stretch>
            <a:fillRect/>
          </a:stretch>
        </p:blipFill>
        <p:spPr bwMode="auto">
          <a:xfrm>
            <a:off x="1820742" y="-290945"/>
            <a:ext cx="9094340" cy="714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8A5FB3D5-2D5B-4785-82B9-305DB9902E25}"/>
              </a:ext>
            </a:extLst>
          </p:cNvPr>
          <p:cNvSpPr/>
          <p:nvPr/>
        </p:nvSpPr>
        <p:spPr>
          <a:xfrm>
            <a:off x="9040091" y="-290946"/>
            <a:ext cx="937738" cy="923330"/>
          </a:xfrm>
          <a:prstGeom prst="rect">
            <a:avLst/>
          </a:prstGeom>
          <a:solidFill>
            <a:schemeClr val="accent1"/>
          </a:solidFill>
        </p:spPr>
        <p:txBody>
          <a:bodyPr wrap="square" lIns="91440" tIns="45720" rIns="91440" bIns="45720">
            <a:spAutoFit/>
          </a:bodyPr>
          <a:lstStyle/>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ttangolo 5">
            <a:extLst>
              <a:ext uri="{FF2B5EF4-FFF2-40B4-BE49-F238E27FC236}">
                <a16:creationId xmlns:a16="http://schemas.microsoft.com/office/drawing/2014/main" id="{FEB19A4E-E3CE-45A9-885A-4FEF0ACE6CEE}"/>
              </a:ext>
            </a:extLst>
          </p:cNvPr>
          <p:cNvSpPr/>
          <p:nvPr/>
        </p:nvSpPr>
        <p:spPr>
          <a:xfrm>
            <a:off x="3129086" y="1189916"/>
            <a:ext cx="1151968" cy="534974"/>
          </a:xfrm>
          <a:prstGeom prst="rect">
            <a:avLst/>
          </a:prstGeom>
          <a:solidFill>
            <a:schemeClr val="accent1"/>
          </a:solidFill>
        </p:spPr>
        <p:txBody>
          <a:bodyPr wrap="square" lIns="91440" tIns="45720" rIns="91440" bIns="45720">
            <a:spAutoFit/>
          </a:bodyPr>
          <a:lstStyle/>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ttangolo 6">
            <a:extLst>
              <a:ext uri="{FF2B5EF4-FFF2-40B4-BE49-F238E27FC236}">
                <a16:creationId xmlns:a16="http://schemas.microsoft.com/office/drawing/2014/main" id="{4F489A7C-F4F6-4E5F-BDDC-17C227E5C4CB}"/>
              </a:ext>
            </a:extLst>
          </p:cNvPr>
          <p:cNvSpPr/>
          <p:nvPr/>
        </p:nvSpPr>
        <p:spPr>
          <a:xfrm>
            <a:off x="5548745" y="1992765"/>
            <a:ext cx="1475510" cy="203609"/>
          </a:xfrm>
          <a:prstGeom prst="rect">
            <a:avLst/>
          </a:prstGeom>
          <a:solidFill>
            <a:schemeClr val="accent1"/>
          </a:solidFill>
        </p:spPr>
        <p:txBody>
          <a:bodyPr wrap="square" lIns="91440" tIns="45720" rIns="91440" bIns="45720">
            <a:spAutoFit/>
          </a:bodyPr>
          <a:lstStyle/>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6BE21-8D3A-4203-8D9E-32546ECE221B}"/>
              </a:ext>
            </a:extLst>
          </p:cNvPr>
          <p:cNvSpPr>
            <a:spLocks noGrp="1"/>
          </p:cNvSpPr>
          <p:nvPr>
            <p:ph type="title"/>
          </p:nvPr>
        </p:nvSpPr>
        <p:spPr>
          <a:xfrm>
            <a:off x="1397227" y="913186"/>
            <a:ext cx="9713832" cy="1280571"/>
          </a:xfrm>
        </p:spPr>
        <p:txBody>
          <a:bodyPr rtlCol="0">
            <a:normAutofit fontScale="90000"/>
          </a:bodyPr>
          <a:lstStyle/>
          <a:p>
            <a:pPr defTabSz="447908">
              <a:defRPr/>
            </a:pPr>
            <a:r>
              <a:rPr lang="it-IT" sz="4400" b="1" dirty="0">
                <a:solidFill>
                  <a:schemeClr val="bg1"/>
                </a:solidFill>
                <a:latin typeface="Tahoma" panose="020B0604030504040204" pitchFamily="34" charset="0"/>
                <a:ea typeface="Tahoma" panose="020B0604030504040204" pitchFamily="34" charset="0"/>
                <a:cs typeface="Tahoma" panose="020B0604030504040204" pitchFamily="34" charset="0"/>
              </a:rPr>
              <a:t>Il contributo volontario</a:t>
            </a:r>
            <a:br>
              <a:rPr lang="it-IT"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3100" b="1" dirty="0">
                <a:solidFill>
                  <a:srgbClr val="FF0000"/>
                </a:solidFill>
                <a:latin typeface="Tahoma" panose="020B0604030504040204" pitchFamily="34" charset="0"/>
                <a:ea typeface="Tahoma" panose="020B0604030504040204" pitchFamily="34" charset="0"/>
                <a:cs typeface="Tahoma" panose="020B0604030504040204" pitchFamily="34" charset="0"/>
              </a:rPr>
              <a:t>il Consiglio di Istituto determina le proprie fonti di autofinanziamento</a:t>
            </a:r>
            <a:br>
              <a:rPr lang="it-IT" sz="1944" dirty="0">
                <a:solidFill>
                  <a:schemeClr val="tx1">
                    <a:lumMod val="85000"/>
                    <a:lumOff val="15000"/>
                  </a:schemeClr>
                </a:solidFill>
              </a:rPr>
            </a:br>
            <a:endParaRPr lang="it-IT" sz="3527" dirty="0">
              <a:solidFill>
                <a:schemeClr val="tx1">
                  <a:lumMod val="85000"/>
                  <a:lumOff val="15000"/>
                </a:schemeClr>
              </a:solidFill>
            </a:endParaRPr>
          </a:p>
        </p:txBody>
      </p:sp>
      <p:sp>
        <p:nvSpPr>
          <p:cNvPr id="49155" name="Segnaposto contenuto 2">
            <a:extLst>
              <a:ext uri="{FF2B5EF4-FFF2-40B4-BE49-F238E27FC236}">
                <a16:creationId xmlns:a16="http://schemas.microsoft.com/office/drawing/2014/main" id="{B7A449B2-1197-44C9-99F8-CD1031945A54}"/>
              </a:ext>
            </a:extLst>
          </p:cNvPr>
          <p:cNvSpPr>
            <a:spLocks noGrp="1" noChangeArrowheads="1"/>
          </p:cNvSpPr>
          <p:nvPr>
            <p:ph idx="1"/>
          </p:nvPr>
        </p:nvSpPr>
        <p:spPr>
          <a:xfrm>
            <a:off x="1018596" y="2454686"/>
            <a:ext cx="8734117" cy="4403314"/>
          </a:xfrm>
        </p:spPr>
        <p:txBody>
          <a:bodyPr rtlCol="0">
            <a:noAutofit/>
          </a:bodyPr>
          <a:lstStyle/>
          <a:p>
            <a:pPr marL="335930" indent="-335930" defTabSz="447908">
              <a:spcBef>
                <a:spcPts val="980"/>
              </a:spcBef>
              <a:buFont typeface="Wingdings 3" charset="2"/>
              <a:buChar char=""/>
              <a:defRPr/>
            </a:pPr>
            <a:r>
              <a:rPr lang="it-IT" altLang="it-IT" sz="3200" dirty="0">
                <a:solidFill>
                  <a:schemeClr val="bg1"/>
                </a:solidFill>
              </a:rPr>
              <a:t>È detraibile (19%) se con versamento tracciabile</a:t>
            </a:r>
          </a:p>
          <a:p>
            <a:pPr marL="335930" indent="-335930" defTabSz="447908">
              <a:spcBef>
                <a:spcPts val="980"/>
              </a:spcBef>
              <a:buFont typeface="Wingdings 3" charset="2"/>
              <a:buChar char=""/>
              <a:defRPr/>
            </a:pPr>
            <a:r>
              <a:rPr lang="it-IT" altLang="it-IT" sz="3200" dirty="0">
                <a:solidFill>
                  <a:schemeClr val="bg1"/>
                </a:solidFill>
              </a:rPr>
              <a:t>È finalizzabile all’ampliamento dell’offerta formativa, alla innovazione tecnologica, all’edilizia scolastica</a:t>
            </a:r>
          </a:p>
          <a:p>
            <a:pPr marL="335930" indent="-335930" defTabSz="447908">
              <a:spcBef>
                <a:spcPts val="980"/>
              </a:spcBef>
              <a:buFont typeface="Wingdings 3" charset="2"/>
              <a:buChar char=""/>
              <a:defRPr/>
            </a:pPr>
            <a:r>
              <a:rPr lang="it-IT" altLang="it-IT" sz="3200" dirty="0">
                <a:solidFill>
                  <a:schemeClr val="bg1"/>
                </a:solidFill>
              </a:rPr>
              <a:t>È fondamentale per la scuola</a:t>
            </a:r>
          </a:p>
          <a:p>
            <a:pPr marL="335930" indent="-335930" defTabSz="447908">
              <a:spcBef>
                <a:spcPts val="980"/>
              </a:spcBef>
              <a:buFont typeface="Wingdings 3" charset="2"/>
              <a:buChar char=""/>
              <a:defRPr/>
            </a:pPr>
            <a:r>
              <a:rPr lang="it-IT" altLang="it-IT" sz="3200" dirty="0">
                <a:solidFill>
                  <a:schemeClr val="bg1"/>
                </a:solidFill>
              </a:rPr>
              <a:t>Va rendicontato</a:t>
            </a:r>
          </a:p>
          <a:p>
            <a:pPr marL="0" indent="0" defTabSz="447908">
              <a:spcBef>
                <a:spcPts val="980"/>
              </a:spcBef>
              <a:buNone/>
              <a:defRPr/>
            </a:pPr>
            <a:endParaRPr lang="it-IT" altLang="it-IT" sz="3200" dirty="0">
              <a:solidFill>
                <a:schemeClr val="tx1">
                  <a:lumMod val="75000"/>
                  <a:lumOff val="25000"/>
                </a:schemeClr>
              </a:solidFill>
            </a:endParaRPr>
          </a:p>
        </p:txBody>
      </p:sp>
      <p:pic>
        <p:nvPicPr>
          <p:cNvPr id="55300" name="Picture 4">
            <a:extLst>
              <a:ext uri="{FF2B5EF4-FFF2-40B4-BE49-F238E27FC236}">
                <a16:creationId xmlns:a16="http://schemas.microsoft.com/office/drawing/2014/main" id="{6B58D8F9-603B-49B4-9ABB-F458E0166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916" y="3536229"/>
            <a:ext cx="2592000" cy="283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3.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4.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5.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6.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7.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4097</TotalTime>
  <Words>3391</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Calibri</vt:lpstr>
      <vt:lpstr>Garamond</vt:lpstr>
      <vt:lpstr>Tahoma</vt:lpstr>
      <vt:lpstr>Times New Roman</vt:lpstr>
      <vt:lpstr>Wingdings</vt:lpstr>
      <vt:lpstr>Wingdings 3</vt:lpstr>
      <vt:lpstr>Organico</vt:lpstr>
      <vt:lpstr>IL CONSIGLIO DI ISTITUTO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esempio CONVOCAZIONE</vt:lpstr>
      <vt:lpstr>Il contributo volontario il Consiglio di Istituto determina le proprie fonti di autofinanziamento </vt:lpstr>
      <vt:lpstr>Centralità del</vt:lpstr>
      <vt:lpstr> Una comunità autoriflessiva …coerente</vt:lpstr>
      <vt:lpstr>Presentazione standard di PowerPoint</vt:lpstr>
      <vt:lpstr>Presentazione standard di PowerPoint</vt:lpstr>
      <vt:lpstr>VERSO LE ELEZIONI (21-22 NOVEMBRE)</vt:lpstr>
      <vt:lpstr> Aiuto?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CoorCoGe</dc:creator>
  <cp:lastModifiedBy>CoorCoGe</cp:lastModifiedBy>
  <cp:revision>36</cp:revision>
  <cp:lastPrinted>2021-10-29T20:16:07Z</cp:lastPrinted>
  <dcterms:created xsi:type="dcterms:W3CDTF">2021-10-17T19:57:14Z</dcterms:created>
  <dcterms:modified xsi:type="dcterms:W3CDTF">2021-10-29T20:25:50Z</dcterms:modified>
</cp:coreProperties>
</file>