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8" r:id="rId8"/>
    <p:sldId id="261" r:id="rId9"/>
    <p:sldId id="262" r:id="rId10"/>
    <p:sldId id="264" r:id="rId11"/>
    <p:sldId id="271" r:id="rId12"/>
    <p:sldId id="273" r:id="rId13"/>
    <p:sldId id="265" r:id="rId14"/>
    <p:sldId id="266" r:id="rId15"/>
    <p:sldId id="272" r:id="rId16"/>
    <p:sldId id="269" r:id="rId17"/>
    <p:sldId id="267" r:id="rId18"/>
    <p:sldId id="270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orCoGe" initials="M" lastIdx="1" clrIdx="0">
    <p:extLst>
      <p:ext uri="{19B8F6BF-5375-455C-9EA6-DF929625EA0E}">
        <p15:presenceInfo xmlns:p15="http://schemas.microsoft.com/office/powerpoint/2012/main" userId="CoorCoG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9B25CC-37E8-4C6C-8F9A-945B1880ECA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F2AC3B1-6F7F-4C45-9769-55FC6819B2B5}">
      <dgm:prSet phldrT="[Testo]"/>
      <dgm:spPr/>
      <dgm:t>
        <a:bodyPr/>
        <a:lstStyle/>
        <a:p>
          <a:r>
            <a:rPr lang="it-IT" dirty="0">
              <a:solidFill>
                <a:schemeClr val="bg1"/>
              </a:solidFill>
            </a:rPr>
            <a:t>EMERGENZA</a:t>
          </a:r>
        </a:p>
      </dgm:t>
    </dgm:pt>
    <dgm:pt modelId="{B2D29A85-6253-4B84-B98D-56E2AD025604}" type="parTrans" cxnId="{11C97A00-5D0E-4253-A369-68204BE84122}">
      <dgm:prSet/>
      <dgm:spPr/>
      <dgm:t>
        <a:bodyPr/>
        <a:lstStyle/>
        <a:p>
          <a:endParaRPr lang="it-IT"/>
        </a:p>
      </dgm:t>
    </dgm:pt>
    <dgm:pt modelId="{52E1B9E1-9D94-49AF-A320-C2E2A6A65C53}" type="sibTrans" cxnId="{11C97A00-5D0E-4253-A369-68204BE84122}">
      <dgm:prSet/>
      <dgm:spPr/>
      <dgm:t>
        <a:bodyPr/>
        <a:lstStyle/>
        <a:p>
          <a:endParaRPr lang="it-IT"/>
        </a:p>
      </dgm:t>
    </dgm:pt>
    <dgm:pt modelId="{240376F3-D8F6-481A-9697-C866B1177A5B}">
      <dgm:prSet phldrT="[Testo]"/>
      <dgm:spPr/>
      <dgm:t>
        <a:bodyPr/>
        <a:lstStyle/>
        <a:p>
          <a:r>
            <a:rPr lang="it-IT" dirty="0">
              <a:solidFill>
                <a:schemeClr val="bg1"/>
              </a:solidFill>
            </a:rPr>
            <a:t>ECCEZIONALITA</a:t>
          </a:r>
          <a:r>
            <a:rPr lang="it-IT" dirty="0"/>
            <a:t>’ </a:t>
          </a:r>
          <a:r>
            <a:rPr lang="it-IT" dirty="0">
              <a:solidFill>
                <a:schemeClr val="bg1"/>
              </a:solidFill>
            </a:rPr>
            <a:t>DEL PERIODO STORICO</a:t>
          </a:r>
        </a:p>
      </dgm:t>
    </dgm:pt>
    <dgm:pt modelId="{C47685F3-7113-4A34-A062-BF9DA0032FF4}" type="parTrans" cxnId="{BAAA0578-1AC4-4A0C-A0D9-1095B82B8D68}">
      <dgm:prSet/>
      <dgm:spPr/>
      <dgm:t>
        <a:bodyPr/>
        <a:lstStyle/>
        <a:p>
          <a:endParaRPr lang="it-IT"/>
        </a:p>
      </dgm:t>
    </dgm:pt>
    <dgm:pt modelId="{8188AE14-88E8-474A-8BF6-2938C1C39C6F}" type="sibTrans" cxnId="{BAAA0578-1AC4-4A0C-A0D9-1095B82B8D68}">
      <dgm:prSet/>
      <dgm:spPr/>
      <dgm:t>
        <a:bodyPr/>
        <a:lstStyle/>
        <a:p>
          <a:endParaRPr lang="it-IT"/>
        </a:p>
      </dgm:t>
    </dgm:pt>
    <dgm:pt modelId="{27C1EBD9-5ADD-49D1-B918-4BE3D875BC4D}">
      <dgm:prSet phldrT="[Testo]"/>
      <dgm:spPr/>
      <dgm:t>
        <a:bodyPr/>
        <a:lstStyle/>
        <a:p>
          <a:r>
            <a:rPr lang="it-IT" dirty="0">
              <a:solidFill>
                <a:schemeClr val="bg1"/>
              </a:solidFill>
            </a:rPr>
            <a:t>RICHIEDE</a:t>
          </a:r>
        </a:p>
        <a:p>
          <a:r>
            <a:rPr lang="it-IT" dirty="0">
              <a:solidFill>
                <a:schemeClr val="bg1"/>
              </a:solidFill>
            </a:rPr>
            <a:t>ANALISI </a:t>
          </a:r>
        </a:p>
      </dgm:t>
    </dgm:pt>
    <dgm:pt modelId="{65E54C41-FB26-46D9-ACCA-DAA082DE39F6}" type="parTrans" cxnId="{981C234E-35D2-49BA-A6A2-0B3FBB4092FE}">
      <dgm:prSet/>
      <dgm:spPr/>
      <dgm:t>
        <a:bodyPr/>
        <a:lstStyle/>
        <a:p>
          <a:endParaRPr lang="it-IT"/>
        </a:p>
      </dgm:t>
    </dgm:pt>
    <dgm:pt modelId="{9B8EF906-7394-4662-9B72-38BE1D792793}" type="sibTrans" cxnId="{981C234E-35D2-49BA-A6A2-0B3FBB4092FE}">
      <dgm:prSet/>
      <dgm:spPr/>
      <dgm:t>
        <a:bodyPr/>
        <a:lstStyle/>
        <a:p>
          <a:endParaRPr lang="it-IT"/>
        </a:p>
      </dgm:t>
    </dgm:pt>
    <dgm:pt modelId="{DDE3CE04-4DD4-4118-8053-6CC95D119044}">
      <dgm:prSet phldrT="[Testo]"/>
      <dgm:spPr/>
      <dgm:t>
        <a:bodyPr/>
        <a:lstStyle/>
        <a:p>
          <a:r>
            <a:rPr lang="it-IT" dirty="0">
              <a:solidFill>
                <a:schemeClr val="bg1"/>
              </a:solidFill>
            </a:rPr>
            <a:t>PER UNA ACCURATA PROGETTAZIONE</a:t>
          </a:r>
        </a:p>
      </dgm:t>
    </dgm:pt>
    <dgm:pt modelId="{80E0DB0B-359D-4592-86C7-885BB56C65EF}" type="parTrans" cxnId="{037DEA1A-4BEA-4526-8138-D5E317105F24}">
      <dgm:prSet/>
      <dgm:spPr/>
      <dgm:t>
        <a:bodyPr/>
        <a:lstStyle/>
        <a:p>
          <a:endParaRPr lang="it-IT"/>
        </a:p>
      </dgm:t>
    </dgm:pt>
    <dgm:pt modelId="{24595360-5AC6-4945-BB73-78372AA9A5B5}" type="sibTrans" cxnId="{037DEA1A-4BEA-4526-8138-D5E317105F24}">
      <dgm:prSet/>
      <dgm:spPr/>
      <dgm:t>
        <a:bodyPr/>
        <a:lstStyle/>
        <a:p>
          <a:endParaRPr lang="it-IT"/>
        </a:p>
      </dgm:t>
    </dgm:pt>
    <dgm:pt modelId="{95492EB6-E1D1-459E-AD84-D495B886BF8C}">
      <dgm:prSet phldrT="[Testo]"/>
      <dgm:spPr/>
      <dgm:t>
        <a:bodyPr/>
        <a:lstStyle/>
        <a:p>
          <a:r>
            <a:rPr lang="it-IT" dirty="0">
              <a:solidFill>
                <a:schemeClr val="bg1"/>
              </a:solidFill>
            </a:rPr>
            <a:t>RIFLESSIONE </a:t>
          </a:r>
        </a:p>
        <a:p>
          <a:r>
            <a:rPr lang="it-IT" dirty="0">
              <a:solidFill>
                <a:schemeClr val="bg1"/>
              </a:solidFill>
            </a:rPr>
            <a:t>ORGANIZZATIVA</a:t>
          </a:r>
        </a:p>
        <a:p>
          <a:r>
            <a:rPr lang="it-IT" dirty="0">
              <a:solidFill>
                <a:schemeClr val="bg1"/>
              </a:solidFill>
            </a:rPr>
            <a:t>E DIDATTICA</a:t>
          </a:r>
        </a:p>
      </dgm:t>
    </dgm:pt>
    <dgm:pt modelId="{DD036DFD-7FC0-4241-825B-BCADBDC2D7F9}" type="parTrans" cxnId="{CB6C4972-1147-4924-AA56-1DDC6E123EC3}">
      <dgm:prSet/>
      <dgm:spPr/>
      <dgm:t>
        <a:bodyPr/>
        <a:lstStyle/>
        <a:p>
          <a:endParaRPr lang="it-IT"/>
        </a:p>
      </dgm:t>
    </dgm:pt>
    <dgm:pt modelId="{ECDFBA5C-E5E3-4667-9B63-7BEC5B70B439}" type="sibTrans" cxnId="{CB6C4972-1147-4924-AA56-1DDC6E123EC3}">
      <dgm:prSet/>
      <dgm:spPr/>
      <dgm:t>
        <a:bodyPr/>
        <a:lstStyle/>
        <a:p>
          <a:endParaRPr lang="it-IT"/>
        </a:p>
      </dgm:t>
    </dgm:pt>
    <dgm:pt modelId="{1BD96C82-DB6F-4F41-9D80-693F2ED0E53A}">
      <dgm:prSet phldrT="[Testo]" custT="1"/>
      <dgm:spPr/>
      <dgm:t>
        <a:bodyPr/>
        <a:lstStyle/>
        <a:p>
          <a:r>
            <a:rPr lang="it-IT" sz="1400" dirty="0">
              <a:solidFill>
                <a:schemeClr val="bg1"/>
              </a:solidFill>
            </a:rPr>
            <a:t>CONSERVARE LE SPERIMENTAZIONI POSITIVE</a:t>
          </a:r>
        </a:p>
      </dgm:t>
    </dgm:pt>
    <dgm:pt modelId="{2446BD05-4111-4A73-8830-16B7888F2AA3}" type="parTrans" cxnId="{9D36D6A4-344B-4D1E-8C53-1725A04E99EE}">
      <dgm:prSet/>
      <dgm:spPr/>
      <dgm:t>
        <a:bodyPr/>
        <a:lstStyle/>
        <a:p>
          <a:endParaRPr lang="it-IT"/>
        </a:p>
      </dgm:t>
    </dgm:pt>
    <dgm:pt modelId="{7A45FC6D-C757-4921-B1FB-EA4B1E18F8C3}" type="sibTrans" cxnId="{9D36D6A4-344B-4D1E-8C53-1725A04E99EE}">
      <dgm:prSet/>
      <dgm:spPr/>
      <dgm:t>
        <a:bodyPr/>
        <a:lstStyle/>
        <a:p>
          <a:endParaRPr lang="it-IT"/>
        </a:p>
      </dgm:t>
    </dgm:pt>
    <dgm:pt modelId="{B43996F4-9A77-4754-B177-2FFB18E598F1}">
      <dgm:prSet phldrT="[Testo]"/>
      <dgm:spPr/>
      <dgm:t>
        <a:bodyPr/>
        <a:lstStyle/>
        <a:p>
          <a:pPr>
            <a:buNone/>
          </a:pPr>
          <a:r>
            <a:rPr lang="it-IT" dirty="0">
              <a:solidFill>
                <a:schemeClr val="bg1"/>
              </a:solidFill>
            </a:rPr>
            <a:t>   DELLA RIPARTENZA</a:t>
          </a:r>
        </a:p>
      </dgm:t>
    </dgm:pt>
    <dgm:pt modelId="{D208FC37-C176-4ED5-BB60-C3B29F8E15AF}" type="parTrans" cxnId="{2B502A5A-8D71-448D-A59B-059622DF161B}">
      <dgm:prSet/>
      <dgm:spPr/>
      <dgm:t>
        <a:bodyPr/>
        <a:lstStyle/>
        <a:p>
          <a:endParaRPr lang="it-IT"/>
        </a:p>
      </dgm:t>
    </dgm:pt>
    <dgm:pt modelId="{92889B20-31F3-46A2-912C-CBCC51B91CE7}" type="sibTrans" cxnId="{2B502A5A-8D71-448D-A59B-059622DF161B}">
      <dgm:prSet/>
      <dgm:spPr/>
      <dgm:t>
        <a:bodyPr/>
        <a:lstStyle/>
        <a:p>
          <a:endParaRPr lang="it-IT"/>
        </a:p>
      </dgm:t>
    </dgm:pt>
    <dgm:pt modelId="{53C31E01-CABC-48A0-B574-BCBBD51562CD}">
      <dgm:prSet phldrT="[Testo]" custT="1"/>
      <dgm:spPr/>
      <dgm:t>
        <a:bodyPr/>
        <a:lstStyle/>
        <a:p>
          <a:r>
            <a:rPr lang="it-IT" sz="1400" dirty="0">
              <a:solidFill>
                <a:schemeClr val="bg1"/>
              </a:solidFill>
            </a:rPr>
            <a:t>UTILIZZARE TUTTI GLI SPAZI DELL’AUTONOMIA</a:t>
          </a:r>
        </a:p>
      </dgm:t>
    </dgm:pt>
    <dgm:pt modelId="{955E66C1-D871-41E8-8C57-0A735E0A6E5A}" type="parTrans" cxnId="{817EEFB3-B704-47FF-9E42-48CFBABD426A}">
      <dgm:prSet/>
      <dgm:spPr/>
      <dgm:t>
        <a:bodyPr/>
        <a:lstStyle/>
        <a:p>
          <a:endParaRPr lang="it-IT"/>
        </a:p>
      </dgm:t>
    </dgm:pt>
    <dgm:pt modelId="{5D3E15A8-D269-4E86-8BAD-83AD03E84D7D}" type="sibTrans" cxnId="{817EEFB3-B704-47FF-9E42-48CFBABD426A}">
      <dgm:prSet/>
      <dgm:spPr/>
      <dgm:t>
        <a:bodyPr/>
        <a:lstStyle/>
        <a:p>
          <a:endParaRPr lang="it-IT"/>
        </a:p>
      </dgm:t>
    </dgm:pt>
    <dgm:pt modelId="{8D2599D3-2A97-45B7-9C6B-9696D7487487}">
      <dgm:prSet phldrT="[Testo]"/>
      <dgm:spPr/>
      <dgm:t>
        <a:bodyPr/>
        <a:lstStyle/>
        <a:p>
          <a:endParaRPr lang="it-IT" sz="1200" dirty="0"/>
        </a:p>
      </dgm:t>
    </dgm:pt>
    <dgm:pt modelId="{912614C8-B7EA-47DC-ADEB-11C88FC70B64}" type="parTrans" cxnId="{DEDEE342-341A-4821-B0F1-4D12323F5312}">
      <dgm:prSet/>
      <dgm:spPr/>
      <dgm:t>
        <a:bodyPr/>
        <a:lstStyle/>
        <a:p>
          <a:endParaRPr lang="it-IT"/>
        </a:p>
      </dgm:t>
    </dgm:pt>
    <dgm:pt modelId="{240A0D74-BF4A-4F0F-BCA7-EBFF37908133}" type="sibTrans" cxnId="{DEDEE342-341A-4821-B0F1-4D12323F5312}">
      <dgm:prSet/>
      <dgm:spPr/>
      <dgm:t>
        <a:bodyPr/>
        <a:lstStyle/>
        <a:p>
          <a:endParaRPr lang="it-IT"/>
        </a:p>
      </dgm:t>
    </dgm:pt>
    <dgm:pt modelId="{8C237785-4E9B-42B6-9178-730AFB886E12}">
      <dgm:prSet phldrT="[Testo]" custT="1"/>
      <dgm:spPr/>
      <dgm:t>
        <a:bodyPr/>
        <a:lstStyle/>
        <a:p>
          <a:r>
            <a:rPr lang="it-IT" sz="1400" dirty="0">
              <a:solidFill>
                <a:schemeClr val="bg1"/>
              </a:solidFill>
            </a:rPr>
            <a:t>CON UN  RINNOVATO  SPAZIO  DI CORRESPONSABILITA’ EDUCATIVA DI COMUNITA’ E FRA SCUOLA E FAMIGLIA</a:t>
          </a:r>
        </a:p>
      </dgm:t>
    </dgm:pt>
    <dgm:pt modelId="{940CAD6F-5B35-42D7-848F-54C0BFBF4163}" type="parTrans" cxnId="{4CFC6EE7-28A3-46AF-84DA-40F607EF6210}">
      <dgm:prSet/>
      <dgm:spPr/>
      <dgm:t>
        <a:bodyPr/>
        <a:lstStyle/>
        <a:p>
          <a:endParaRPr lang="it-IT"/>
        </a:p>
      </dgm:t>
    </dgm:pt>
    <dgm:pt modelId="{EF352EEB-ACC0-4132-AF02-3A5602DEBE77}" type="sibTrans" cxnId="{4CFC6EE7-28A3-46AF-84DA-40F607EF6210}">
      <dgm:prSet/>
      <dgm:spPr/>
      <dgm:t>
        <a:bodyPr/>
        <a:lstStyle/>
        <a:p>
          <a:endParaRPr lang="it-IT"/>
        </a:p>
      </dgm:t>
    </dgm:pt>
    <dgm:pt modelId="{98F318A9-BAFA-4F94-B782-410253D685F8}" type="pres">
      <dgm:prSet presAssocID="{679B25CC-37E8-4C6C-8F9A-945B1880ECA0}" presName="rootnode" presStyleCnt="0">
        <dgm:presLayoutVars>
          <dgm:chMax/>
          <dgm:chPref/>
          <dgm:dir/>
          <dgm:animLvl val="lvl"/>
        </dgm:presLayoutVars>
      </dgm:prSet>
      <dgm:spPr/>
    </dgm:pt>
    <dgm:pt modelId="{BAFBFE5B-2310-4BAF-A5B7-86A9B5129ED9}" type="pres">
      <dgm:prSet presAssocID="{FF2AC3B1-6F7F-4C45-9769-55FC6819B2B5}" presName="composite" presStyleCnt="0"/>
      <dgm:spPr/>
    </dgm:pt>
    <dgm:pt modelId="{EBFAC03A-8EC9-4E8F-8FB8-D376CDE931AB}" type="pres">
      <dgm:prSet presAssocID="{FF2AC3B1-6F7F-4C45-9769-55FC6819B2B5}" presName="bentUpArrow1" presStyleLbl="alignImgPlace1" presStyleIdx="0" presStyleCnt="2"/>
      <dgm:spPr/>
    </dgm:pt>
    <dgm:pt modelId="{9B799240-3015-4360-873F-DB7281D2BCDC}" type="pres">
      <dgm:prSet presAssocID="{FF2AC3B1-6F7F-4C45-9769-55FC6819B2B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2770C00F-5447-46D1-9104-B5D15B284AC7}" type="pres">
      <dgm:prSet presAssocID="{FF2AC3B1-6F7F-4C45-9769-55FC6819B2B5}" presName="ChildText" presStyleLbl="revTx" presStyleIdx="0" presStyleCnt="3" custScaleX="355597" custLinFactX="48982" custLinFactNeighborX="100000" custLinFactNeighborY="9193">
        <dgm:presLayoutVars>
          <dgm:chMax val="0"/>
          <dgm:chPref val="0"/>
          <dgm:bulletEnabled val="1"/>
        </dgm:presLayoutVars>
      </dgm:prSet>
      <dgm:spPr/>
    </dgm:pt>
    <dgm:pt modelId="{E520E69F-E5CF-4A90-93F9-16B514204CFA}" type="pres">
      <dgm:prSet presAssocID="{52E1B9E1-9D94-49AF-A320-C2E2A6A65C53}" presName="sibTrans" presStyleCnt="0"/>
      <dgm:spPr/>
    </dgm:pt>
    <dgm:pt modelId="{7837EC78-EA23-43C1-9E8F-C30EB024CD49}" type="pres">
      <dgm:prSet presAssocID="{27C1EBD9-5ADD-49D1-B918-4BE3D875BC4D}" presName="composite" presStyleCnt="0"/>
      <dgm:spPr/>
    </dgm:pt>
    <dgm:pt modelId="{2E312AEB-7ECC-4848-B29F-680ADA147ADD}" type="pres">
      <dgm:prSet presAssocID="{27C1EBD9-5ADD-49D1-B918-4BE3D875BC4D}" presName="bentUpArrow1" presStyleLbl="alignImgPlace1" presStyleIdx="1" presStyleCnt="2"/>
      <dgm:spPr/>
    </dgm:pt>
    <dgm:pt modelId="{C8951E92-F679-4085-B8FA-B5817596E062}" type="pres">
      <dgm:prSet presAssocID="{27C1EBD9-5ADD-49D1-B918-4BE3D875BC4D}" presName="ParentText" presStyleLbl="node1" presStyleIdx="1" presStyleCnt="3" custScaleX="110681" custLinFactNeighborX="793" custLinFactNeighborY="-75">
        <dgm:presLayoutVars>
          <dgm:chMax val="1"/>
          <dgm:chPref val="1"/>
          <dgm:bulletEnabled val="1"/>
        </dgm:presLayoutVars>
      </dgm:prSet>
      <dgm:spPr/>
    </dgm:pt>
    <dgm:pt modelId="{1A360E79-B5C0-4240-BF95-053D7BB40D4B}" type="pres">
      <dgm:prSet presAssocID="{27C1EBD9-5ADD-49D1-B918-4BE3D875BC4D}" presName="ChildText" presStyleLbl="revTx" presStyleIdx="1" presStyleCnt="3" custScaleX="299122" custLinFactX="57404" custLinFactNeighborX="100000">
        <dgm:presLayoutVars>
          <dgm:chMax val="0"/>
          <dgm:chPref val="0"/>
          <dgm:bulletEnabled val="1"/>
        </dgm:presLayoutVars>
      </dgm:prSet>
      <dgm:spPr/>
    </dgm:pt>
    <dgm:pt modelId="{A1B9B1D4-D846-4D50-B8FB-EF5E299A2372}" type="pres">
      <dgm:prSet presAssocID="{9B8EF906-7394-4662-9B72-38BE1D792793}" presName="sibTrans" presStyleCnt="0"/>
      <dgm:spPr/>
    </dgm:pt>
    <dgm:pt modelId="{368666B6-A7AE-4A37-93C0-3856B45EEC94}" type="pres">
      <dgm:prSet presAssocID="{95492EB6-E1D1-459E-AD84-D495B886BF8C}" presName="composite" presStyleCnt="0"/>
      <dgm:spPr/>
    </dgm:pt>
    <dgm:pt modelId="{56326C01-9AA9-444B-B7A1-165AF479F0B8}" type="pres">
      <dgm:prSet presAssocID="{95492EB6-E1D1-459E-AD84-D495B886BF8C}" presName="ParentText" presStyleLbl="node1" presStyleIdx="2" presStyleCnt="3" custScaleX="114433">
        <dgm:presLayoutVars>
          <dgm:chMax val="1"/>
          <dgm:chPref val="1"/>
          <dgm:bulletEnabled val="1"/>
        </dgm:presLayoutVars>
      </dgm:prSet>
      <dgm:spPr/>
    </dgm:pt>
    <dgm:pt modelId="{6C3E4F55-F214-4780-A04A-B53CA3497086}" type="pres">
      <dgm:prSet presAssocID="{95492EB6-E1D1-459E-AD84-D495B886BF8C}" presName="FinalChildText" presStyleLbl="revTx" presStyleIdx="2" presStyleCnt="3" custScaleX="309250" custScaleY="124766" custLinFactX="38471" custLinFactNeighborX="100000" custLinFactNeighborY="0">
        <dgm:presLayoutVars>
          <dgm:chMax val="0"/>
          <dgm:chPref val="0"/>
          <dgm:bulletEnabled val="1"/>
        </dgm:presLayoutVars>
      </dgm:prSet>
      <dgm:spPr/>
    </dgm:pt>
  </dgm:ptLst>
  <dgm:cxnLst>
    <dgm:cxn modelId="{11C97A00-5D0E-4253-A369-68204BE84122}" srcId="{679B25CC-37E8-4C6C-8F9A-945B1880ECA0}" destId="{FF2AC3B1-6F7F-4C45-9769-55FC6819B2B5}" srcOrd="0" destOrd="0" parTransId="{B2D29A85-6253-4B84-B98D-56E2AD025604}" sibTransId="{52E1B9E1-9D94-49AF-A320-C2E2A6A65C53}"/>
    <dgm:cxn modelId="{1D179810-934D-4C4B-87BE-9B90BDD53CAC}" type="presOf" srcId="{8D2599D3-2A97-45B7-9C6B-9696D7487487}" destId="{6C3E4F55-F214-4780-A04A-B53CA3497086}" srcOrd="0" destOrd="3" presId="urn:microsoft.com/office/officeart/2005/8/layout/StepDownProcess"/>
    <dgm:cxn modelId="{62812619-9C6C-4ADB-AD0A-A8E2906B5547}" type="presOf" srcId="{27C1EBD9-5ADD-49D1-B918-4BE3D875BC4D}" destId="{C8951E92-F679-4085-B8FA-B5817596E062}" srcOrd="0" destOrd="0" presId="urn:microsoft.com/office/officeart/2005/8/layout/StepDownProcess"/>
    <dgm:cxn modelId="{037DEA1A-4BEA-4526-8138-D5E317105F24}" srcId="{27C1EBD9-5ADD-49D1-B918-4BE3D875BC4D}" destId="{DDE3CE04-4DD4-4118-8053-6CC95D119044}" srcOrd="0" destOrd="0" parTransId="{80E0DB0B-359D-4592-86C7-885BB56C65EF}" sibTransId="{24595360-5AC6-4945-BB73-78372AA9A5B5}"/>
    <dgm:cxn modelId="{7F19911E-B3A4-448E-8376-3DEB02AC3631}" type="presOf" srcId="{1BD96C82-DB6F-4F41-9D80-693F2ED0E53A}" destId="{6C3E4F55-F214-4780-A04A-B53CA3497086}" srcOrd="0" destOrd="0" presId="urn:microsoft.com/office/officeart/2005/8/layout/StepDownProcess"/>
    <dgm:cxn modelId="{DEDEE342-341A-4821-B0F1-4D12323F5312}" srcId="{95492EB6-E1D1-459E-AD84-D495B886BF8C}" destId="{8D2599D3-2A97-45B7-9C6B-9696D7487487}" srcOrd="3" destOrd="0" parTransId="{912614C8-B7EA-47DC-ADEB-11C88FC70B64}" sibTransId="{240A0D74-BF4A-4F0F-BCA7-EBFF37908133}"/>
    <dgm:cxn modelId="{981C234E-35D2-49BA-A6A2-0B3FBB4092FE}" srcId="{679B25CC-37E8-4C6C-8F9A-945B1880ECA0}" destId="{27C1EBD9-5ADD-49D1-B918-4BE3D875BC4D}" srcOrd="1" destOrd="0" parTransId="{65E54C41-FB26-46D9-ACCA-DAA082DE39F6}" sibTransId="{9B8EF906-7394-4662-9B72-38BE1D792793}"/>
    <dgm:cxn modelId="{CB6C4972-1147-4924-AA56-1DDC6E123EC3}" srcId="{679B25CC-37E8-4C6C-8F9A-945B1880ECA0}" destId="{95492EB6-E1D1-459E-AD84-D495B886BF8C}" srcOrd="2" destOrd="0" parTransId="{DD036DFD-7FC0-4241-825B-BCADBDC2D7F9}" sibTransId="{ECDFBA5C-E5E3-4667-9B63-7BEC5B70B439}"/>
    <dgm:cxn modelId="{030FA657-193E-49F3-8F0F-22B19400057E}" type="presOf" srcId="{DDE3CE04-4DD4-4118-8053-6CC95D119044}" destId="{1A360E79-B5C0-4240-BF95-053D7BB40D4B}" srcOrd="0" destOrd="0" presId="urn:microsoft.com/office/officeart/2005/8/layout/StepDownProcess"/>
    <dgm:cxn modelId="{BAAA0578-1AC4-4A0C-A0D9-1095B82B8D68}" srcId="{FF2AC3B1-6F7F-4C45-9769-55FC6819B2B5}" destId="{240376F3-D8F6-481A-9697-C866B1177A5B}" srcOrd="0" destOrd="0" parTransId="{C47685F3-7113-4A34-A062-BF9DA0032FF4}" sibTransId="{8188AE14-88E8-474A-8BF6-2938C1C39C6F}"/>
    <dgm:cxn modelId="{2B502A5A-8D71-448D-A59B-059622DF161B}" srcId="{27C1EBD9-5ADD-49D1-B918-4BE3D875BC4D}" destId="{B43996F4-9A77-4754-B177-2FFB18E598F1}" srcOrd="1" destOrd="0" parTransId="{D208FC37-C176-4ED5-BB60-C3B29F8E15AF}" sibTransId="{92889B20-31F3-46A2-912C-CBCC51B91CE7}"/>
    <dgm:cxn modelId="{B9CFD07F-25A7-48A9-8C7E-AAFD939BE32B}" type="presOf" srcId="{53C31E01-CABC-48A0-B574-BCBBD51562CD}" destId="{6C3E4F55-F214-4780-A04A-B53CA3497086}" srcOrd="0" destOrd="1" presId="urn:microsoft.com/office/officeart/2005/8/layout/StepDownProcess"/>
    <dgm:cxn modelId="{38B2998A-D238-4B4B-ABB1-89C60B8B8494}" type="presOf" srcId="{FF2AC3B1-6F7F-4C45-9769-55FC6819B2B5}" destId="{9B799240-3015-4360-873F-DB7281D2BCDC}" srcOrd="0" destOrd="0" presId="urn:microsoft.com/office/officeart/2005/8/layout/StepDownProcess"/>
    <dgm:cxn modelId="{3FCD0A8C-F679-4972-B532-A867E75B200E}" type="presOf" srcId="{240376F3-D8F6-481A-9697-C866B1177A5B}" destId="{2770C00F-5447-46D1-9104-B5D15B284AC7}" srcOrd="0" destOrd="0" presId="urn:microsoft.com/office/officeart/2005/8/layout/StepDownProcess"/>
    <dgm:cxn modelId="{9D36D6A4-344B-4D1E-8C53-1725A04E99EE}" srcId="{95492EB6-E1D1-459E-AD84-D495B886BF8C}" destId="{1BD96C82-DB6F-4F41-9D80-693F2ED0E53A}" srcOrd="0" destOrd="0" parTransId="{2446BD05-4111-4A73-8830-16B7888F2AA3}" sibTransId="{7A45FC6D-C757-4921-B1FB-EA4B1E18F8C3}"/>
    <dgm:cxn modelId="{DADDFEAA-3A89-4A86-A8D7-1ED042F53507}" type="presOf" srcId="{8C237785-4E9B-42B6-9178-730AFB886E12}" destId="{6C3E4F55-F214-4780-A04A-B53CA3497086}" srcOrd="0" destOrd="2" presId="urn:microsoft.com/office/officeart/2005/8/layout/StepDownProcess"/>
    <dgm:cxn modelId="{817EEFB3-B704-47FF-9E42-48CFBABD426A}" srcId="{95492EB6-E1D1-459E-AD84-D495B886BF8C}" destId="{53C31E01-CABC-48A0-B574-BCBBD51562CD}" srcOrd="1" destOrd="0" parTransId="{955E66C1-D871-41E8-8C57-0A735E0A6E5A}" sibTransId="{5D3E15A8-D269-4E86-8BAD-83AD03E84D7D}"/>
    <dgm:cxn modelId="{E7D25FC8-C1A5-429D-B79A-565E80940608}" type="presOf" srcId="{B43996F4-9A77-4754-B177-2FFB18E598F1}" destId="{1A360E79-B5C0-4240-BF95-053D7BB40D4B}" srcOrd="0" destOrd="1" presId="urn:microsoft.com/office/officeart/2005/8/layout/StepDownProcess"/>
    <dgm:cxn modelId="{C69F82E1-1F62-4B5E-BCDC-A52B0D05CEC2}" type="presOf" srcId="{679B25CC-37E8-4C6C-8F9A-945B1880ECA0}" destId="{98F318A9-BAFA-4F94-B782-410253D685F8}" srcOrd="0" destOrd="0" presId="urn:microsoft.com/office/officeart/2005/8/layout/StepDownProcess"/>
    <dgm:cxn modelId="{4CFC6EE7-28A3-46AF-84DA-40F607EF6210}" srcId="{95492EB6-E1D1-459E-AD84-D495B886BF8C}" destId="{8C237785-4E9B-42B6-9178-730AFB886E12}" srcOrd="2" destOrd="0" parTransId="{940CAD6F-5B35-42D7-848F-54C0BFBF4163}" sibTransId="{EF352EEB-ACC0-4132-AF02-3A5602DEBE77}"/>
    <dgm:cxn modelId="{59F161F6-FAE8-4B47-8D7D-F9401402A5FE}" type="presOf" srcId="{95492EB6-E1D1-459E-AD84-D495B886BF8C}" destId="{56326C01-9AA9-444B-B7A1-165AF479F0B8}" srcOrd="0" destOrd="0" presId="urn:microsoft.com/office/officeart/2005/8/layout/StepDownProcess"/>
    <dgm:cxn modelId="{3F16D9E7-30F5-4E91-A57A-B927A2FDCD32}" type="presParOf" srcId="{98F318A9-BAFA-4F94-B782-410253D685F8}" destId="{BAFBFE5B-2310-4BAF-A5B7-86A9B5129ED9}" srcOrd="0" destOrd="0" presId="urn:microsoft.com/office/officeart/2005/8/layout/StepDownProcess"/>
    <dgm:cxn modelId="{FF4D3AF1-AC00-4B0A-ADBE-F73F3B1F4B76}" type="presParOf" srcId="{BAFBFE5B-2310-4BAF-A5B7-86A9B5129ED9}" destId="{EBFAC03A-8EC9-4E8F-8FB8-D376CDE931AB}" srcOrd="0" destOrd="0" presId="urn:microsoft.com/office/officeart/2005/8/layout/StepDownProcess"/>
    <dgm:cxn modelId="{B07B7B63-FF7C-4826-8E35-EBCFBEDED0B7}" type="presParOf" srcId="{BAFBFE5B-2310-4BAF-A5B7-86A9B5129ED9}" destId="{9B799240-3015-4360-873F-DB7281D2BCDC}" srcOrd="1" destOrd="0" presId="urn:microsoft.com/office/officeart/2005/8/layout/StepDownProcess"/>
    <dgm:cxn modelId="{195DDDA5-84F7-4F12-9FCA-3F013F4BA01D}" type="presParOf" srcId="{BAFBFE5B-2310-4BAF-A5B7-86A9B5129ED9}" destId="{2770C00F-5447-46D1-9104-B5D15B284AC7}" srcOrd="2" destOrd="0" presId="urn:microsoft.com/office/officeart/2005/8/layout/StepDownProcess"/>
    <dgm:cxn modelId="{7BD9DE00-AC57-4955-BD3C-A368E8C6ACAD}" type="presParOf" srcId="{98F318A9-BAFA-4F94-B782-410253D685F8}" destId="{E520E69F-E5CF-4A90-93F9-16B514204CFA}" srcOrd="1" destOrd="0" presId="urn:microsoft.com/office/officeart/2005/8/layout/StepDownProcess"/>
    <dgm:cxn modelId="{1EE66161-E0DF-43B5-ADBC-1FBD341AE905}" type="presParOf" srcId="{98F318A9-BAFA-4F94-B782-410253D685F8}" destId="{7837EC78-EA23-43C1-9E8F-C30EB024CD49}" srcOrd="2" destOrd="0" presId="urn:microsoft.com/office/officeart/2005/8/layout/StepDownProcess"/>
    <dgm:cxn modelId="{F947227F-C54C-42B1-89F0-F54ED1510C3D}" type="presParOf" srcId="{7837EC78-EA23-43C1-9E8F-C30EB024CD49}" destId="{2E312AEB-7ECC-4848-B29F-680ADA147ADD}" srcOrd="0" destOrd="0" presId="urn:microsoft.com/office/officeart/2005/8/layout/StepDownProcess"/>
    <dgm:cxn modelId="{DB7052B6-2C36-407C-A134-669E3C2A83A5}" type="presParOf" srcId="{7837EC78-EA23-43C1-9E8F-C30EB024CD49}" destId="{C8951E92-F679-4085-B8FA-B5817596E062}" srcOrd="1" destOrd="0" presId="urn:microsoft.com/office/officeart/2005/8/layout/StepDownProcess"/>
    <dgm:cxn modelId="{76315415-F31E-4BD7-BB36-8A6A53223FE9}" type="presParOf" srcId="{7837EC78-EA23-43C1-9E8F-C30EB024CD49}" destId="{1A360E79-B5C0-4240-BF95-053D7BB40D4B}" srcOrd="2" destOrd="0" presId="urn:microsoft.com/office/officeart/2005/8/layout/StepDownProcess"/>
    <dgm:cxn modelId="{A8FA6A20-CC7A-4C16-BDBB-F357A9685D04}" type="presParOf" srcId="{98F318A9-BAFA-4F94-B782-410253D685F8}" destId="{A1B9B1D4-D846-4D50-B8FB-EF5E299A2372}" srcOrd="3" destOrd="0" presId="urn:microsoft.com/office/officeart/2005/8/layout/StepDownProcess"/>
    <dgm:cxn modelId="{89751C2C-5DA9-47A5-9D39-F365FA53A0C3}" type="presParOf" srcId="{98F318A9-BAFA-4F94-B782-410253D685F8}" destId="{368666B6-A7AE-4A37-93C0-3856B45EEC94}" srcOrd="4" destOrd="0" presId="urn:microsoft.com/office/officeart/2005/8/layout/StepDownProcess"/>
    <dgm:cxn modelId="{1821D22A-DD9F-4CA1-BF70-C75CD352AF4E}" type="presParOf" srcId="{368666B6-A7AE-4A37-93C0-3856B45EEC94}" destId="{56326C01-9AA9-444B-B7A1-165AF479F0B8}" srcOrd="0" destOrd="0" presId="urn:microsoft.com/office/officeart/2005/8/layout/StepDownProcess"/>
    <dgm:cxn modelId="{4194C621-0AC1-47F6-8051-E960DC6B44BA}" type="presParOf" srcId="{368666B6-A7AE-4A37-93C0-3856B45EEC94}" destId="{6C3E4F55-F214-4780-A04A-B53CA349708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225DC7-D549-4BCC-9563-7BFF43D7139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C148BF6-2905-4B92-B521-2EA0465298A4}">
      <dgm:prSet phldrT="[Testo]"/>
      <dgm:spPr/>
      <dgm:t>
        <a:bodyPr/>
        <a:lstStyle/>
        <a:p>
          <a:r>
            <a:rPr lang="it-IT" dirty="0">
              <a:solidFill>
                <a:schemeClr val="bg1"/>
              </a:solidFill>
            </a:rPr>
            <a:t>CONTENIMENTO RISCHI CONTAGIO</a:t>
          </a:r>
        </a:p>
      </dgm:t>
    </dgm:pt>
    <dgm:pt modelId="{9C5C7ABD-754D-48A9-942C-6CAFA340AF36}" type="parTrans" cxnId="{C697DCAD-9364-457B-ABC4-D5DAE0B855DB}">
      <dgm:prSet/>
      <dgm:spPr/>
      <dgm:t>
        <a:bodyPr/>
        <a:lstStyle/>
        <a:p>
          <a:endParaRPr lang="it-IT"/>
        </a:p>
      </dgm:t>
    </dgm:pt>
    <dgm:pt modelId="{20546C37-E23C-43B2-9547-852BF760919A}" type="sibTrans" cxnId="{C697DCAD-9364-457B-ABC4-D5DAE0B855DB}">
      <dgm:prSet/>
      <dgm:spPr/>
      <dgm:t>
        <a:bodyPr/>
        <a:lstStyle/>
        <a:p>
          <a:endParaRPr lang="it-IT"/>
        </a:p>
      </dgm:t>
    </dgm:pt>
    <dgm:pt modelId="{B4E5C2E8-763C-4945-AEA0-E26813B60A7B}">
      <dgm:prSet phldrT="[Testo]"/>
      <dgm:spPr/>
      <dgm:t>
        <a:bodyPr/>
        <a:lstStyle/>
        <a:p>
          <a:r>
            <a:rPr lang="it-IT" dirty="0">
              <a:solidFill>
                <a:schemeClr val="bg1"/>
              </a:solidFill>
            </a:rPr>
            <a:t>BENESSERE SOCIO EMOTIVO DI BAMBINI E RAGAZZI </a:t>
          </a:r>
        </a:p>
      </dgm:t>
    </dgm:pt>
    <dgm:pt modelId="{71BEFE36-061C-40DA-B528-2EC5C765AD72}" type="parTrans" cxnId="{3A9E3A43-8D10-4E14-99D8-000F44D8AB91}">
      <dgm:prSet/>
      <dgm:spPr/>
      <dgm:t>
        <a:bodyPr/>
        <a:lstStyle/>
        <a:p>
          <a:endParaRPr lang="it-IT"/>
        </a:p>
      </dgm:t>
    </dgm:pt>
    <dgm:pt modelId="{67E2FD5A-DE28-4271-ADD8-4B194965E480}" type="sibTrans" cxnId="{3A9E3A43-8D10-4E14-99D8-000F44D8AB91}">
      <dgm:prSet/>
      <dgm:spPr/>
      <dgm:t>
        <a:bodyPr/>
        <a:lstStyle/>
        <a:p>
          <a:endParaRPr lang="it-IT"/>
        </a:p>
      </dgm:t>
    </dgm:pt>
    <dgm:pt modelId="{32D24C04-CCC9-4BDE-8CD6-DBBFB85230E4}">
      <dgm:prSet phldrT="[Testo]"/>
      <dgm:spPr/>
      <dgm:t>
        <a:bodyPr/>
        <a:lstStyle/>
        <a:p>
          <a:r>
            <a:rPr lang="it-IT" dirty="0">
              <a:solidFill>
                <a:schemeClr val="bg1"/>
              </a:solidFill>
            </a:rPr>
            <a:t>QUALITA’ DEI CONTESTI E DEI PROCESSI DI APPRENDIMENTO</a:t>
          </a:r>
        </a:p>
      </dgm:t>
    </dgm:pt>
    <dgm:pt modelId="{47CEAF9E-FA83-4ECF-B516-52C1CE7C1487}" type="parTrans" cxnId="{C4136545-724D-4C25-85BE-83D808F5A6E8}">
      <dgm:prSet/>
      <dgm:spPr/>
      <dgm:t>
        <a:bodyPr/>
        <a:lstStyle/>
        <a:p>
          <a:endParaRPr lang="it-IT"/>
        </a:p>
      </dgm:t>
    </dgm:pt>
    <dgm:pt modelId="{2D601F9D-A8B2-4DCF-B52B-5A38F84BA716}" type="sibTrans" cxnId="{C4136545-724D-4C25-85BE-83D808F5A6E8}">
      <dgm:prSet/>
      <dgm:spPr/>
      <dgm:t>
        <a:bodyPr/>
        <a:lstStyle/>
        <a:p>
          <a:endParaRPr lang="it-IT"/>
        </a:p>
      </dgm:t>
    </dgm:pt>
    <dgm:pt modelId="{BD535347-9AB9-4E47-A4C9-2E3C75C88791}" type="pres">
      <dgm:prSet presAssocID="{F9225DC7-D549-4BCC-9563-7BFF43D71392}" presName="Name0" presStyleCnt="0">
        <dgm:presLayoutVars>
          <dgm:dir/>
          <dgm:resizeHandles val="exact"/>
        </dgm:presLayoutVars>
      </dgm:prSet>
      <dgm:spPr/>
    </dgm:pt>
    <dgm:pt modelId="{12D7E56F-6359-4C39-B463-EFDA9E6FC89B}" type="pres">
      <dgm:prSet presAssocID="{F9225DC7-D549-4BCC-9563-7BFF43D71392}" presName="fgShape" presStyleLbl="fgShp" presStyleIdx="0" presStyleCnt="1" custScaleX="111445" custLinFactNeighborX="1280" custLinFactNeighborY="41366"/>
      <dgm:spPr/>
    </dgm:pt>
    <dgm:pt modelId="{E6E588FD-D299-4224-9CE1-397467AC280F}" type="pres">
      <dgm:prSet presAssocID="{F9225DC7-D549-4BCC-9563-7BFF43D71392}" presName="linComp" presStyleCnt="0"/>
      <dgm:spPr/>
    </dgm:pt>
    <dgm:pt modelId="{D9A15757-6B5A-47C1-9B2D-A3CB74394F17}" type="pres">
      <dgm:prSet presAssocID="{DC148BF6-2905-4B92-B521-2EA0465298A4}" presName="compNode" presStyleCnt="0"/>
      <dgm:spPr/>
    </dgm:pt>
    <dgm:pt modelId="{7AB29255-9D0E-4E61-8B27-90174A1DC30C}" type="pres">
      <dgm:prSet presAssocID="{DC148BF6-2905-4B92-B521-2EA0465298A4}" presName="bkgdShape" presStyleLbl="node1" presStyleIdx="0" presStyleCnt="3" custScaleX="92833" custScaleY="65198" custLinFactNeighborX="-526" custLinFactNeighborY="-15432"/>
      <dgm:spPr/>
    </dgm:pt>
    <dgm:pt modelId="{B23637AD-13AD-4FD6-AB79-031A63495C23}" type="pres">
      <dgm:prSet presAssocID="{DC148BF6-2905-4B92-B521-2EA0465298A4}" presName="nodeTx" presStyleLbl="node1" presStyleIdx="0" presStyleCnt="3">
        <dgm:presLayoutVars>
          <dgm:bulletEnabled val="1"/>
        </dgm:presLayoutVars>
      </dgm:prSet>
      <dgm:spPr/>
    </dgm:pt>
    <dgm:pt modelId="{799BA7ED-F3FC-4610-ADC9-3432CF43B790}" type="pres">
      <dgm:prSet presAssocID="{DC148BF6-2905-4B92-B521-2EA0465298A4}" presName="invisiNode" presStyleLbl="node1" presStyleIdx="0" presStyleCnt="3"/>
      <dgm:spPr/>
    </dgm:pt>
    <dgm:pt modelId="{5EB1CCF2-1EAE-4DD9-9FDE-E1EBFAB51615}" type="pres">
      <dgm:prSet presAssocID="{DC148BF6-2905-4B92-B521-2EA0465298A4}" presName="imagNode" presStyleLbl="fgImgPlace1" presStyleIdx="0" presStyleCnt="3" custScaleX="49210" custScaleY="41667" custLinFactX="228561" custLinFactNeighborX="300000" custLinFactNeighborY="-36241"/>
      <dgm:spPr>
        <a:noFill/>
        <a:ln>
          <a:noFill/>
        </a:ln>
      </dgm:spPr>
    </dgm:pt>
    <dgm:pt modelId="{86CC1290-7F64-4C07-B033-FCC1F6D1478A}" type="pres">
      <dgm:prSet presAssocID="{20546C37-E23C-43B2-9547-852BF760919A}" presName="sibTrans" presStyleLbl="sibTrans2D1" presStyleIdx="0" presStyleCnt="0"/>
      <dgm:spPr/>
    </dgm:pt>
    <dgm:pt modelId="{E2B78F30-AF74-4349-B579-658713C364E5}" type="pres">
      <dgm:prSet presAssocID="{B4E5C2E8-763C-4945-AEA0-E26813B60A7B}" presName="compNode" presStyleCnt="0"/>
      <dgm:spPr/>
    </dgm:pt>
    <dgm:pt modelId="{DCB6714B-86D1-4CDF-A237-C08CA63CA012}" type="pres">
      <dgm:prSet presAssocID="{B4E5C2E8-763C-4945-AEA0-E26813B60A7B}" presName="bkgdShape" presStyleLbl="node1" presStyleIdx="1" presStyleCnt="3" custScaleX="86690" custScaleY="65102" custLinFactNeighborX="-455" custLinFactNeighborY="-15337"/>
      <dgm:spPr/>
    </dgm:pt>
    <dgm:pt modelId="{1F71CE6B-31E4-47DE-B860-9AC4FE3634E9}" type="pres">
      <dgm:prSet presAssocID="{B4E5C2E8-763C-4945-AEA0-E26813B60A7B}" presName="nodeTx" presStyleLbl="node1" presStyleIdx="1" presStyleCnt="3">
        <dgm:presLayoutVars>
          <dgm:bulletEnabled val="1"/>
        </dgm:presLayoutVars>
      </dgm:prSet>
      <dgm:spPr/>
    </dgm:pt>
    <dgm:pt modelId="{CD0797AE-09E9-499B-8273-AF0D769B3356}" type="pres">
      <dgm:prSet presAssocID="{B4E5C2E8-763C-4945-AEA0-E26813B60A7B}" presName="invisiNode" presStyleLbl="node1" presStyleIdx="1" presStyleCnt="3"/>
      <dgm:spPr/>
    </dgm:pt>
    <dgm:pt modelId="{0328FC10-B70A-4937-883B-BDCDE8B616CF}" type="pres">
      <dgm:prSet presAssocID="{B4E5C2E8-763C-4945-AEA0-E26813B60A7B}" presName="imagNode" presStyleLbl="fgImgPlace1" presStyleIdx="1" presStyleCnt="3" custScaleX="40903" custScaleY="45495" custLinFactNeighborX="-1" custLinFactNeighborY="-16994"/>
      <dgm:spPr/>
    </dgm:pt>
    <dgm:pt modelId="{75571CB8-83D5-420F-8A39-A509C9495AD8}" type="pres">
      <dgm:prSet presAssocID="{67E2FD5A-DE28-4271-ADD8-4B194965E480}" presName="sibTrans" presStyleLbl="sibTrans2D1" presStyleIdx="0" presStyleCnt="0"/>
      <dgm:spPr/>
    </dgm:pt>
    <dgm:pt modelId="{78C0C4B4-D1D3-4BD4-97A1-35C2F35E953A}" type="pres">
      <dgm:prSet presAssocID="{32D24C04-CCC9-4BDE-8CD6-DBBFB85230E4}" presName="compNode" presStyleCnt="0"/>
      <dgm:spPr/>
    </dgm:pt>
    <dgm:pt modelId="{A8C47CB2-8E3A-4BF0-B41A-152A01943EDB}" type="pres">
      <dgm:prSet presAssocID="{32D24C04-CCC9-4BDE-8CD6-DBBFB85230E4}" presName="bkgdShape" presStyleLbl="node1" presStyleIdx="2" presStyleCnt="3" custScaleX="92833" custScaleY="65198" custLinFactNeighborX="-526" custLinFactNeighborY="-15432"/>
      <dgm:spPr/>
    </dgm:pt>
    <dgm:pt modelId="{F0D2FA9A-AA1D-432A-B89E-E91FA1F4C91B}" type="pres">
      <dgm:prSet presAssocID="{32D24C04-CCC9-4BDE-8CD6-DBBFB85230E4}" presName="nodeTx" presStyleLbl="node1" presStyleIdx="2" presStyleCnt="3">
        <dgm:presLayoutVars>
          <dgm:bulletEnabled val="1"/>
        </dgm:presLayoutVars>
      </dgm:prSet>
      <dgm:spPr/>
    </dgm:pt>
    <dgm:pt modelId="{10CDF95E-29B0-4024-A4E9-C174B4E980C3}" type="pres">
      <dgm:prSet presAssocID="{32D24C04-CCC9-4BDE-8CD6-DBBFB85230E4}" presName="invisiNode" presStyleLbl="node1" presStyleIdx="2" presStyleCnt="3"/>
      <dgm:spPr/>
    </dgm:pt>
    <dgm:pt modelId="{B4E52747-9640-4B90-B372-E5C1BF91AD64}" type="pres">
      <dgm:prSet presAssocID="{32D24C04-CCC9-4BDE-8CD6-DBBFB85230E4}" presName="imagNode" presStyleLbl="fgImgPlace1" presStyleIdx="2" presStyleCnt="3" custScaleX="46866" custScaleY="34088" custLinFactNeighborX="-23460" custLinFactNeighborY="-76617"/>
      <dgm:spPr>
        <a:noFill/>
        <a:ln>
          <a:noFill/>
        </a:ln>
      </dgm:spPr>
    </dgm:pt>
  </dgm:ptLst>
  <dgm:cxnLst>
    <dgm:cxn modelId="{257C6204-FE47-4F79-99A9-0E0FD5CCDBD7}" type="presOf" srcId="{DC148BF6-2905-4B92-B521-2EA0465298A4}" destId="{B23637AD-13AD-4FD6-AB79-031A63495C23}" srcOrd="1" destOrd="0" presId="urn:microsoft.com/office/officeart/2005/8/layout/hList7"/>
    <dgm:cxn modelId="{3A9E3A43-8D10-4E14-99D8-000F44D8AB91}" srcId="{F9225DC7-D549-4BCC-9563-7BFF43D71392}" destId="{B4E5C2E8-763C-4945-AEA0-E26813B60A7B}" srcOrd="1" destOrd="0" parTransId="{71BEFE36-061C-40DA-B528-2EC5C765AD72}" sibTransId="{67E2FD5A-DE28-4271-ADD8-4B194965E480}"/>
    <dgm:cxn modelId="{C4136545-724D-4C25-85BE-83D808F5A6E8}" srcId="{F9225DC7-D549-4BCC-9563-7BFF43D71392}" destId="{32D24C04-CCC9-4BDE-8CD6-DBBFB85230E4}" srcOrd="2" destOrd="0" parTransId="{47CEAF9E-FA83-4ECF-B516-52C1CE7C1487}" sibTransId="{2D601F9D-A8B2-4DCF-B52B-5A38F84BA716}"/>
    <dgm:cxn modelId="{EFF7C66A-DC75-43FA-8D98-0F7E96784C57}" type="presOf" srcId="{B4E5C2E8-763C-4945-AEA0-E26813B60A7B}" destId="{1F71CE6B-31E4-47DE-B860-9AC4FE3634E9}" srcOrd="1" destOrd="0" presId="urn:microsoft.com/office/officeart/2005/8/layout/hList7"/>
    <dgm:cxn modelId="{98DA6D7C-2EE1-4592-BA6B-0529916B18D6}" type="presOf" srcId="{B4E5C2E8-763C-4945-AEA0-E26813B60A7B}" destId="{DCB6714B-86D1-4CDF-A237-C08CA63CA012}" srcOrd="0" destOrd="0" presId="urn:microsoft.com/office/officeart/2005/8/layout/hList7"/>
    <dgm:cxn modelId="{68E28184-AABF-4E41-BD50-6F92AD9A9165}" type="presOf" srcId="{20546C37-E23C-43B2-9547-852BF760919A}" destId="{86CC1290-7F64-4C07-B033-FCC1F6D1478A}" srcOrd="0" destOrd="0" presId="urn:microsoft.com/office/officeart/2005/8/layout/hList7"/>
    <dgm:cxn modelId="{6A7DF795-AFF4-41C9-AA91-72CE89351568}" type="presOf" srcId="{DC148BF6-2905-4B92-B521-2EA0465298A4}" destId="{7AB29255-9D0E-4E61-8B27-90174A1DC30C}" srcOrd="0" destOrd="0" presId="urn:microsoft.com/office/officeart/2005/8/layout/hList7"/>
    <dgm:cxn modelId="{EE9941AA-3B6D-4B9F-BCFC-ADA3FB181F0F}" type="presOf" srcId="{32D24C04-CCC9-4BDE-8CD6-DBBFB85230E4}" destId="{F0D2FA9A-AA1D-432A-B89E-E91FA1F4C91B}" srcOrd="1" destOrd="0" presId="urn:microsoft.com/office/officeart/2005/8/layout/hList7"/>
    <dgm:cxn modelId="{C697DCAD-9364-457B-ABC4-D5DAE0B855DB}" srcId="{F9225DC7-D549-4BCC-9563-7BFF43D71392}" destId="{DC148BF6-2905-4B92-B521-2EA0465298A4}" srcOrd="0" destOrd="0" parTransId="{9C5C7ABD-754D-48A9-942C-6CAFA340AF36}" sibTransId="{20546C37-E23C-43B2-9547-852BF760919A}"/>
    <dgm:cxn modelId="{E27D48C7-4965-4020-B634-D2F7765A791C}" type="presOf" srcId="{F9225DC7-D549-4BCC-9563-7BFF43D71392}" destId="{BD535347-9AB9-4E47-A4C9-2E3C75C88791}" srcOrd="0" destOrd="0" presId="urn:microsoft.com/office/officeart/2005/8/layout/hList7"/>
    <dgm:cxn modelId="{53F781EC-8BB6-4452-808B-66BE6BFFC48E}" type="presOf" srcId="{32D24C04-CCC9-4BDE-8CD6-DBBFB85230E4}" destId="{A8C47CB2-8E3A-4BF0-B41A-152A01943EDB}" srcOrd="0" destOrd="0" presId="urn:microsoft.com/office/officeart/2005/8/layout/hList7"/>
    <dgm:cxn modelId="{B9296AF5-9A12-4470-9395-349583220502}" type="presOf" srcId="{67E2FD5A-DE28-4271-ADD8-4B194965E480}" destId="{75571CB8-83D5-420F-8A39-A509C9495AD8}" srcOrd="0" destOrd="0" presId="urn:microsoft.com/office/officeart/2005/8/layout/hList7"/>
    <dgm:cxn modelId="{D8F69EE8-DCA0-4FC6-86FC-E224C3EFE976}" type="presParOf" srcId="{BD535347-9AB9-4E47-A4C9-2E3C75C88791}" destId="{12D7E56F-6359-4C39-B463-EFDA9E6FC89B}" srcOrd="0" destOrd="0" presId="urn:microsoft.com/office/officeart/2005/8/layout/hList7"/>
    <dgm:cxn modelId="{0883CA50-D7CC-4B52-9C02-A7401420E41C}" type="presParOf" srcId="{BD535347-9AB9-4E47-A4C9-2E3C75C88791}" destId="{E6E588FD-D299-4224-9CE1-397467AC280F}" srcOrd="1" destOrd="0" presId="urn:microsoft.com/office/officeart/2005/8/layout/hList7"/>
    <dgm:cxn modelId="{4D1D0A7F-C37D-49C2-A105-291926A0BAE1}" type="presParOf" srcId="{E6E588FD-D299-4224-9CE1-397467AC280F}" destId="{D9A15757-6B5A-47C1-9B2D-A3CB74394F17}" srcOrd="0" destOrd="0" presId="urn:microsoft.com/office/officeart/2005/8/layout/hList7"/>
    <dgm:cxn modelId="{CA07FAEF-087C-4E10-95B7-333DB41BFD04}" type="presParOf" srcId="{D9A15757-6B5A-47C1-9B2D-A3CB74394F17}" destId="{7AB29255-9D0E-4E61-8B27-90174A1DC30C}" srcOrd="0" destOrd="0" presId="urn:microsoft.com/office/officeart/2005/8/layout/hList7"/>
    <dgm:cxn modelId="{6320E165-DA1D-4EBB-BA6D-F4905B202466}" type="presParOf" srcId="{D9A15757-6B5A-47C1-9B2D-A3CB74394F17}" destId="{B23637AD-13AD-4FD6-AB79-031A63495C23}" srcOrd="1" destOrd="0" presId="urn:microsoft.com/office/officeart/2005/8/layout/hList7"/>
    <dgm:cxn modelId="{06829D6C-D733-46FF-A6BE-2F216A72CB81}" type="presParOf" srcId="{D9A15757-6B5A-47C1-9B2D-A3CB74394F17}" destId="{799BA7ED-F3FC-4610-ADC9-3432CF43B790}" srcOrd="2" destOrd="0" presId="urn:microsoft.com/office/officeart/2005/8/layout/hList7"/>
    <dgm:cxn modelId="{674CF990-2A21-4CA1-994D-41338AEE6F6A}" type="presParOf" srcId="{D9A15757-6B5A-47C1-9B2D-A3CB74394F17}" destId="{5EB1CCF2-1EAE-4DD9-9FDE-E1EBFAB51615}" srcOrd="3" destOrd="0" presId="urn:microsoft.com/office/officeart/2005/8/layout/hList7"/>
    <dgm:cxn modelId="{F4DC265F-32D3-4ADD-A7C2-0FDCFE43FD79}" type="presParOf" srcId="{E6E588FD-D299-4224-9CE1-397467AC280F}" destId="{86CC1290-7F64-4C07-B033-FCC1F6D1478A}" srcOrd="1" destOrd="0" presId="urn:microsoft.com/office/officeart/2005/8/layout/hList7"/>
    <dgm:cxn modelId="{96762FE9-76A5-4A5D-B213-F49BBE751E9C}" type="presParOf" srcId="{E6E588FD-D299-4224-9CE1-397467AC280F}" destId="{E2B78F30-AF74-4349-B579-658713C364E5}" srcOrd="2" destOrd="0" presId="urn:microsoft.com/office/officeart/2005/8/layout/hList7"/>
    <dgm:cxn modelId="{AB0DCB43-6207-4223-9BDF-FE14F89CAC4E}" type="presParOf" srcId="{E2B78F30-AF74-4349-B579-658713C364E5}" destId="{DCB6714B-86D1-4CDF-A237-C08CA63CA012}" srcOrd="0" destOrd="0" presId="urn:microsoft.com/office/officeart/2005/8/layout/hList7"/>
    <dgm:cxn modelId="{8C95664C-909C-4D61-8DA9-FF9CE8E4F5A4}" type="presParOf" srcId="{E2B78F30-AF74-4349-B579-658713C364E5}" destId="{1F71CE6B-31E4-47DE-B860-9AC4FE3634E9}" srcOrd="1" destOrd="0" presId="urn:microsoft.com/office/officeart/2005/8/layout/hList7"/>
    <dgm:cxn modelId="{F6CBB353-EDBD-4954-A62A-3157B7CBFE72}" type="presParOf" srcId="{E2B78F30-AF74-4349-B579-658713C364E5}" destId="{CD0797AE-09E9-499B-8273-AF0D769B3356}" srcOrd="2" destOrd="0" presId="urn:microsoft.com/office/officeart/2005/8/layout/hList7"/>
    <dgm:cxn modelId="{388BAF83-10AC-46ED-AA84-D37A0F263DA9}" type="presParOf" srcId="{E2B78F30-AF74-4349-B579-658713C364E5}" destId="{0328FC10-B70A-4937-883B-BDCDE8B616CF}" srcOrd="3" destOrd="0" presId="urn:microsoft.com/office/officeart/2005/8/layout/hList7"/>
    <dgm:cxn modelId="{BD6F1409-9342-4962-929A-930C98D6FAE5}" type="presParOf" srcId="{E6E588FD-D299-4224-9CE1-397467AC280F}" destId="{75571CB8-83D5-420F-8A39-A509C9495AD8}" srcOrd="3" destOrd="0" presId="urn:microsoft.com/office/officeart/2005/8/layout/hList7"/>
    <dgm:cxn modelId="{B7EECB70-2CEA-4C3C-AA3E-F08249395F65}" type="presParOf" srcId="{E6E588FD-D299-4224-9CE1-397467AC280F}" destId="{78C0C4B4-D1D3-4BD4-97A1-35C2F35E953A}" srcOrd="4" destOrd="0" presId="urn:microsoft.com/office/officeart/2005/8/layout/hList7"/>
    <dgm:cxn modelId="{E60FF387-50AE-4F51-9323-14582124C839}" type="presParOf" srcId="{78C0C4B4-D1D3-4BD4-97A1-35C2F35E953A}" destId="{A8C47CB2-8E3A-4BF0-B41A-152A01943EDB}" srcOrd="0" destOrd="0" presId="urn:microsoft.com/office/officeart/2005/8/layout/hList7"/>
    <dgm:cxn modelId="{61C44F04-9290-4E4E-92F9-571D9969E4A9}" type="presParOf" srcId="{78C0C4B4-D1D3-4BD4-97A1-35C2F35E953A}" destId="{F0D2FA9A-AA1D-432A-B89E-E91FA1F4C91B}" srcOrd="1" destOrd="0" presId="urn:microsoft.com/office/officeart/2005/8/layout/hList7"/>
    <dgm:cxn modelId="{A2E62E11-FD94-47C2-AAB9-B76BB8907266}" type="presParOf" srcId="{78C0C4B4-D1D3-4BD4-97A1-35C2F35E953A}" destId="{10CDF95E-29B0-4024-A4E9-C174B4E980C3}" srcOrd="2" destOrd="0" presId="urn:microsoft.com/office/officeart/2005/8/layout/hList7"/>
    <dgm:cxn modelId="{93D1829E-04BF-4DC7-985C-31D93AD8243B}" type="presParOf" srcId="{78C0C4B4-D1D3-4BD4-97A1-35C2F35E953A}" destId="{B4E52747-9640-4B90-B372-E5C1BF91AD6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AC03A-8EC9-4E8F-8FB8-D376CDE931AB}">
      <dsp:nvSpPr>
        <dsp:cNvPr id="0" name=""/>
        <dsp:cNvSpPr/>
      </dsp:nvSpPr>
      <dsp:spPr>
        <a:xfrm rot="5400000">
          <a:off x="2093139" y="1130393"/>
          <a:ext cx="1001401" cy="11400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99240-3015-4360-873F-DB7281D2BCDC}">
      <dsp:nvSpPr>
        <dsp:cNvPr id="0" name=""/>
        <dsp:cNvSpPr/>
      </dsp:nvSpPr>
      <dsp:spPr>
        <a:xfrm>
          <a:off x="1827828" y="20320"/>
          <a:ext cx="1685770" cy="117998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bg1"/>
              </a:solidFill>
            </a:rPr>
            <a:t>EMERGENZA</a:t>
          </a:r>
        </a:p>
      </dsp:txBody>
      <dsp:txXfrm>
        <a:off x="1885440" y="77932"/>
        <a:ext cx="1570546" cy="1064760"/>
      </dsp:txXfrm>
    </dsp:sp>
    <dsp:sp modelId="{2770C00F-5447-46D1-9104-B5D15B284AC7}">
      <dsp:nvSpPr>
        <dsp:cNvPr id="0" name=""/>
        <dsp:cNvSpPr/>
      </dsp:nvSpPr>
      <dsp:spPr>
        <a:xfrm>
          <a:off x="3773323" y="220533"/>
          <a:ext cx="4359863" cy="953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bg1"/>
              </a:solidFill>
            </a:rPr>
            <a:t>ECCEZIONALITA</a:t>
          </a:r>
          <a:r>
            <a:rPr lang="it-IT" sz="1400" kern="1200" dirty="0"/>
            <a:t>’ </a:t>
          </a:r>
          <a:r>
            <a:rPr lang="it-IT" sz="1400" kern="1200" dirty="0">
              <a:solidFill>
                <a:schemeClr val="bg1"/>
              </a:solidFill>
            </a:rPr>
            <a:t>DEL PERIODO STORICO</a:t>
          </a:r>
        </a:p>
      </dsp:txBody>
      <dsp:txXfrm>
        <a:off x="3773323" y="220533"/>
        <a:ext cx="4359863" cy="953715"/>
      </dsp:txXfrm>
    </dsp:sp>
    <dsp:sp modelId="{2E312AEB-7ECC-4848-B29F-680ADA147ADD}">
      <dsp:nvSpPr>
        <dsp:cNvPr id="0" name=""/>
        <dsp:cNvSpPr/>
      </dsp:nvSpPr>
      <dsp:spPr>
        <a:xfrm rot="5400000">
          <a:off x="4332961" y="2455905"/>
          <a:ext cx="1001401" cy="11400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51E92-F679-4085-B8FA-B5817596E062}">
      <dsp:nvSpPr>
        <dsp:cNvPr id="0" name=""/>
        <dsp:cNvSpPr/>
      </dsp:nvSpPr>
      <dsp:spPr>
        <a:xfrm>
          <a:off x="3990990" y="1344947"/>
          <a:ext cx="1865827" cy="117998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bg1"/>
              </a:solidFill>
            </a:rPr>
            <a:t>RICHIEDE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bg1"/>
              </a:solidFill>
            </a:rPr>
            <a:t>ANALISI </a:t>
          </a:r>
        </a:p>
      </dsp:txBody>
      <dsp:txXfrm>
        <a:off x="4048602" y="1402559"/>
        <a:ext cx="1750603" cy="1064760"/>
      </dsp:txXfrm>
    </dsp:sp>
    <dsp:sp modelId="{1A360E79-B5C0-4240-BF95-053D7BB40D4B}">
      <dsp:nvSpPr>
        <dsp:cNvPr id="0" name=""/>
        <dsp:cNvSpPr/>
      </dsp:nvSpPr>
      <dsp:spPr>
        <a:xfrm>
          <a:off x="6462616" y="1458370"/>
          <a:ext cx="3667441" cy="953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bg1"/>
              </a:solidFill>
            </a:rPr>
            <a:t>PER UNA ACCURATA PROGETTAZIONE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   DELLA RIPARTENZA</a:t>
          </a:r>
        </a:p>
      </dsp:txBody>
      <dsp:txXfrm>
        <a:off x="6462616" y="1458370"/>
        <a:ext cx="3667441" cy="953715"/>
      </dsp:txXfrm>
    </dsp:sp>
    <dsp:sp modelId="{56326C01-9AA9-444B-B7A1-165AF479F0B8}">
      <dsp:nvSpPr>
        <dsp:cNvPr id="0" name=""/>
        <dsp:cNvSpPr/>
      </dsp:nvSpPr>
      <dsp:spPr>
        <a:xfrm>
          <a:off x="6127415" y="2676904"/>
          <a:ext cx="1929077" cy="117998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bg1"/>
              </a:solidFill>
            </a:rPr>
            <a:t>RIFLESSIONE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bg1"/>
              </a:solidFill>
            </a:rPr>
            <a:t>ORGANIZZATIVA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bg1"/>
              </a:solidFill>
            </a:rPr>
            <a:t>E DIDATTICA</a:t>
          </a:r>
        </a:p>
      </dsp:txBody>
      <dsp:txXfrm>
        <a:off x="6185027" y="2734516"/>
        <a:ext cx="1813853" cy="1064760"/>
      </dsp:txXfrm>
    </dsp:sp>
    <dsp:sp modelId="{6C3E4F55-F214-4780-A04A-B53CA3497086}">
      <dsp:nvSpPr>
        <dsp:cNvPr id="0" name=""/>
        <dsp:cNvSpPr/>
      </dsp:nvSpPr>
      <dsp:spPr>
        <a:xfrm>
          <a:off x="8349815" y="2671344"/>
          <a:ext cx="3791617" cy="118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bg1"/>
              </a:solidFill>
            </a:rPr>
            <a:t>CONSERVARE LE SPERIMENTAZIONI POSITIVE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bg1"/>
              </a:solidFill>
            </a:rPr>
            <a:t>UTILIZZARE TUTTI GLI SPAZI DELL’AUTONOMIA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bg1"/>
              </a:solidFill>
            </a:rPr>
            <a:t>CON UN  RINNOVATO  SPAZIO  DI CORRESPONSABILITA’ EDUCATIVA DI COMUNITA’ E FRA SCUOLA E FAMIGLIA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200" kern="1200" dirty="0"/>
        </a:p>
      </dsp:txBody>
      <dsp:txXfrm>
        <a:off x="8349815" y="2671344"/>
        <a:ext cx="3791617" cy="1189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29255-9D0E-4E61-8B27-90174A1DC30C}">
      <dsp:nvSpPr>
        <dsp:cNvPr id="0" name=""/>
        <dsp:cNvSpPr/>
      </dsp:nvSpPr>
      <dsp:spPr>
        <a:xfrm>
          <a:off x="99715" y="378672"/>
          <a:ext cx="3127947" cy="2799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bg1"/>
              </a:solidFill>
            </a:rPr>
            <a:t>CONTENIMENTO RISCHI CONTAGIO</a:t>
          </a:r>
        </a:p>
      </dsp:txBody>
      <dsp:txXfrm>
        <a:off x="99715" y="1498436"/>
        <a:ext cx="3127947" cy="1119763"/>
      </dsp:txXfrm>
    </dsp:sp>
    <dsp:sp modelId="{5EB1CCF2-1EAE-4DD9-9FDE-E1EBFAB51615}">
      <dsp:nvSpPr>
        <dsp:cNvPr id="0" name=""/>
        <dsp:cNvSpPr/>
      </dsp:nvSpPr>
      <dsp:spPr>
        <a:xfrm>
          <a:off x="8886992" y="450600"/>
          <a:ext cx="703606" cy="595756"/>
        </a:xfrm>
        <a:prstGeom prst="ellipse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B6714B-86D1-4CDF-A237-C08CA63CA012}">
      <dsp:nvSpPr>
        <dsp:cNvPr id="0" name=""/>
        <dsp:cNvSpPr/>
      </dsp:nvSpPr>
      <dsp:spPr>
        <a:xfrm>
          <a:off x="3331137" y="385842"/>
          <a:ext cx="2920962" cy="2795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bg1"/>
              </a:solidFill>
            </a:rPr>
            <a:t>BENESSERE SOCIO EMOTIVO DI BAMBINI E RAGAZZI </a:t>
          </a:r>
        </a:p>
      </dsp:txBody>
      <dsp:txXfrm>
        <a:off x="3331137" y="1503957"/>
        <a:ext cx="2920962" cy="1118114"/>
      </dsp:txXfrm>
    </dsp:sp>
    <dsp:sp modelId="{0328FC10-B70A-4937-883B-BDCDE8B616CF}">
      <dsp:nvSpPr>
        <dsp:cNvPr id="0" name=""/>
        <dsp:cNvSpPr/>
      </dsp:nvSpPr>
      <dsp:spPr>
        <a:xfrm>
          <a:off x="4514519" y="699458"/>
          <a:ext cx="584832" cy="65048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7CB2-8E3A-4BF0-B41A-152A01943EDB}">
      <dsp:nvSpPr>
        <dsp:cNvPr id="0" name=""/>
        <dsp:cNvSpPr/>
      </dsp:nvSpPr>
      <dsp:spPr>
        <a:xfrm>
          <a:off x="6350791" y="378672"/>
          <a:ext cx="3127947" cy="2799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bg1"/>
              </a:solidFill>
            </a:rPr>
            <a:t>QUALITA’ DEI CONTESTI E DEI PROCESSI DI APPRENDIMENTO</a:t>
          </a:r>
        </a:p>
      </dsp:txBody>
      <dsp:txXfrm>
        <a:off x="6350791" y="1498436"/>
        <a:ext cx="3127947" cy="1119763"/>
      </dsp:txXfrm>
    </dsp:sp>
    <dsp:sp modelId="{B4E52747-9640-4B90-B372-E5C1BF91AD64}">
      <dsp:nvSpPr>
        <dsp:cNvPr id="0" name=""/>
        <dsp:cNvSpPr/>
      </dsp:nvSpPr>
      <dsp:spPr>
        <a:xfrm>
          <a:off x="7262010" y="0"/>
          <a:ext cx="670091" cy="487391"/>
        </a:xfrm>
        <a:prstGeom prst="ellipse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7E56F-6359-4C39-B463-EFDA9E6FC89B}">
      <dsp:nvSpPr>
        <dsp:cNvPr id="0" name=""/>
        <dsp:cNvSpPr/>
      </dsp:nvSpPr>
      <dsp:spPr>
        <a:xfrm>
          <a:off x="-2767" y="3621938"/>
          <a:ext cx="9619434" cy="64405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1E7A7B-AABB-4CA6-A444-2B15799EC9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PIANO  SCUOLA 2020-21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5EAEAF9-9471-41FF-9B3C-4F94915AB3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MIUR 26 GIUGNO 2020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49623291-1EEC-4566-B198-FCEE8EADBC25}"/>
              </a:ext>
            </a:extLst>
          </p:cNvPr>
          <p:cNvSpPr txBox="1">
            <a:spLocks/>
          </p:cNvSpPr>
          <p:nvPr/>
        </p:nvSpPr>
        <p:spPr>
          <a:xfrm>
            <a:off x="3562670" y="6068318"/>
            <a:ext cx="8144134" cy="682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 cura dei genitori del Tavolo provinciale CAOS 2020</a:t>
            </a:r>
          </a:p>
          <a:p>
            <a:r>
              <a:rPr lang="it-IT" dirty="0"/>
              <a:t>Bergamo, 30 giugno 2020</a:t>
            </a:r>
          </a:p>
        </p:txBody>
      </p:sp>
    </p:spTree>
    <p:extLst>
      <p:ext uri="{BB962C8B-B14F-4D97-AF65-F5344CB8AC3E}">
        <p14:creationId xmlns:p14="http://schemas.microsoft.com/office/powerpoint/2010/main" val="289846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8B68C2-2A05-4FEE-A068-2494C2B5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FLESSIBILITA’ in base all’Autonomia </a:t>
            </a:r>
            <a:r>
              <a:rPr lang="it-IT" sz="2000" dirty="0"/>
              <a:t>(legge 275/1999)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7C8278-C7F2-4EA6-98FD-C79D74303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Divisione della classe in più gruppi</a:t>
            </a:r>
          </a:p>
          <a:p>
            <a:r>
              <a:rPr lang="it-IT" dirty="0">
                <a:solidFill>
                  <a:schemeClr val="bg1"/>
                </a:solidFill>
              </a:rPr>
              <a:t>Costituzione di gruppi di alunni anche di classi diverse</a:t>
            </a:r>
          </a:p>
          <a:p>
            <a:r>
              <a:rPr lang="it-IT" dirty="0">
                <a:solidFill>
                  <a:schemeClr val="bg1"/>
                </a:solidFill>
              </a:rPr>
              <a:t>Frequenza con turni differenziati</a:t>
            </a:r>
          </a:p>
          <a:p>
            <a:r>
              <a:rPr lang="it-IT" dirty="0">
                <a:solidFill>
                  <a:schemeClr val="bg1"/>
                </a:solidFill>
              </a:rPr>
              <a:t>Utilizzo complementare della didattica a distanza (solo per gli studenti delle superiori)</a:t>
            </a:r>
          </a:p>
          <a:p>
            <a:r>
              <a:rPr lang="it-IT" dirty="0">
                <a:solidFill>
                  <a:schemeClr val="bg1"/>
                </a:solidFill>
              </a:rPr>
              <a:t>Aggregazione di discipline in aree disciplinari</a:t>
            </a:r>
          </a:p>
          <a:p>
            <a:r>
              <a:rPr lang="it-IT" dirty="0">
                <a:solidFill>
                  <a:schemeClr val="bg1"/>
                </a:solidFill>
              </a:rPr>
              <a:t>Diversa organizzazione settimanale del tempo scuola</a:t>
            </a:r>
          </a:p>
          <a:p>
            <a:r>
              <a:rPr lang="it-IT" dirty="0">
                <a:solidFill>
                  <a:schemeClr val="bg1"/>
                </a:solidFill>
              </a:rPr>
              <a:t>Diverso frazionamento del tempo di insegnamento</a:t>
            </a:r>
          </a:p>
        </p:txBody>
      </p:sp>
    </p:spTree>
    <p:extLst>
      <p:ext uri="{BB962C8B-B14F-4D97-AF65-F5344CB8AC3E}">
        <p14:creationId xmlns:p14="http://schemas.microsoft.com/office/powerpoint/2010/main" val="1354740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56B317-8E9C-4AFE-9E6B-1872D6CB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165812E-0574-4776-BB80-445EE6046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734" y="21444"/>
            <a:ext cx="9133448" cy="681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77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EA3FE8-6551-49E3-A023-CF2FD905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CB8D48B-F9F0-48A4-A17F-822B3CE0A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504" y="185531"/>
            <a:ext cx="8317905" cy="64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01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7BECBA-D494-4630-B495-E3476F90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CORRESPONSABILITA’ EDUCATIVA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1DA5BD-682E-47F6-AE75-7EFB7530E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44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«Patti educativi di comunità», tra soggetti pubblici e privati per:</a:t>
            </a:r>
          </a:p>
          <a:p>
            <a:r>
              <a:rPr lang="it-IT" dirty="0">
                <a:solidFill>
                  <a:schemeClr val="bg1"/>
                </a:solidFill>
              </a:rPr>
              <a:t>messa a disposizione di strutture o spazi, come parchi, teatri, biblioteche, archivi, cinema, musei,… per attività educative complementari</a:t>
            </a:r>
          </a:p>
          <a:p>
            <a:r>
              <a:rPr lang="it-IT" dirty="0">
                <a:solidFill>
                  <a:schemeClr val="bg1"/>
                </a:solidFill>
              </a:rPr>
              <a:t>arricchimento dell’offerta formativa in funzione delle criticità che la scuola dovrà affrontare</a:t>
            </a:r>
          </a:p>
          <a:p>
            <a:r>
              <a:rPr lang="it-IT" dirty="0">
                <a:solidFill>
                  <a:schemeClr val="bg1"/>
                </a:solidFill>
              </a:rPr>
              <a:t>condivisione organizzativa, didattica, pedagogica finalizzata ad assicurare istruzione ed educazione con uguali opportunità per tutti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«Patto educativo di corresponsabilità», fra scuola e famiglia, può essere rivisto</a:t>
            </a:r>
          </a:p>
        </p:txBody>
      </p:sp>
    </p:spTree>
    <p:extLst>
      <p:ext uri="{BB962C8B-B14F-4D97-AF65-F5344CB8AC3E}">
        <p14:creationId xmlns:p14="http://schemas.microsoft.com/office/powerpoint/2010/main" val="1406186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BC7AD7-095D-4DF2-A4CE-0CCDCE4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DISABILITA’ E INCLUSIONE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E4F85E-6B3D-4164-AFF7-747DEEBF7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Garantire, sentite le famiglie, la presenza a scuola degli alunni con BES (Bisogni Educativi Speciali), con particolare attenzione agli alunni con disabilità.</a:t>
            </a:r>
          </a:p>
          <a:p>
            <a:r>
              <a:rPr lang="it-IT" dirty="0">
                <a:solidFill>
                  <a:schemeClr val="bg1"/>
                </a:solidFill>
              </a:rPr>
              <a:t>Pianificare anche in riferimento alla numerosità, alla tipologia di disabilità, alle risorse professionali dedicate</a:t>
            </a:r>
          </a:p>
          <a:p>
            <a:r>
              <a:rPr lang="it-IT" dirty="0">
                <a:solidFill>
                  <a:schemeClr val="bg1"/>
                </a:solidFill>
              </a:rPr>
              <a:t>Mascherine non obbligatorie se incompatibili con la disabilità.</a:t>
            </a:r>
          </a:p>
          <a:p>
            <a:r>
              <a:rPr lang="it-IT" dirty="0">
                <a:solidFill>
                  <a:schemeClr val="bg1"/>
                </a:solidFill>
              </a:rPr>
              <a:t>Se impossibile il distanziamento, il personale avrà  ulteriori dispositivi di protezione</a:t>
            </a:r>
          </a:p>
        </p:txBody>
      </p:sp>
    </p:spTree>
    <p:extLst>
      <p:ext uri="{BB962C8B-B14F-4D97-AF65-F5344CB8AC3E}">
        <p14:creationId xmlns:p14="http://schemas.microsoft.com/office/powerpoint/2010/main" val="1141117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4ED3AF-AB54-41B6-A24F-34B70248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CERTEZZE O POSSIBILITA’?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9E13FCD-BF96-4A53-B5E8-8DC688B8B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809" y="2040835"/>
            <a:ext cx="7966145" cy="477138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55DC86-27C7-484B-8B04-669027EB2E19}"/>
              </a:ext>
            </a:extLst>
          </p:cNvPr>
          <p:cNvSpPr txBox="1"/>
          <p:nvPr/>
        </p:nvSpPr>
        <p:spPr>
          <a:xfrm>
            <a:off x="61224" y="2965451"/>
            <a:ext cx="1722783" cy="313932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LE REGOLE PER LE MASCHERINE  POTRANNO ESSERE VARIATE FINO A 15 GIORNI PRIMA DELL’INIZIO DELLA SCUOLA.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099721-485F-4B4F-A74B-5AF16F59B082}"/>
              </a:ext>
            </a:extLst>
          </p:cNvPr>
          <p:cNvSpPr txBox="1"/>
          <p:nvPr/>
        </p:nvSpPr>
        <p:spPr>
          <a:xfrm>
            <a:off x="9945756" y="2266233"/>
            <a:ext cx="2185020" cy="313932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LE REGOLE PER L’ORGANIZZAZIONE SONO INDICAZIONI LASCIATE ALLA SCELTA AUTONOMA DEI SINGOLI ISTITUTI, ANCHE IN COLLABORAZIONE CON IL TERRITORIO SECONDO IL CONTESTO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CA40A44-8691-4329-AE67-CE69F9449CF0}"/>
              </a:ext>
            </a:extLst>
          </p:cNvPr>
          <p:cNvSpPr txBox="1"/>
          <p:nvPr/>
        </p:nvSpPr>
        <p:spPr>
          <a:xfrm>
            <a:off x="9945756" y="5633435"/>
            <a:ext cx="218502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LA  </a:t>
            </a:r>
            <a:r>
              <a:rPr lang="it-IT" dirty="0" err="1"/>
              <a:t>DaD</a:t>
            </a:r>
            <a:r>
              <a:rPr lang="it-IT" dirty="0"/>
              <a:t> SARA’ CONSENTITA SOLO ALLE SUPERIORI</a:t>
            </a:r>
          </a:p>
        </p:txBody>
      </p:sp>
    </p:spTree>
    <p:extLst>
      <p:ext uri="{BB962C8B-B14F-4D97-AF65-F5344CB8AC3E}">
        <p14:creationId xmlns:p14="http://schemas.microsoft.com/office/powerpoint/2010/main" val="3496374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06901C-8AF2-4FE9-99D0-B9BB33C0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PARTICOLARI SPECIFICHE CRITICITA’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662A48-8D84-4DE2-AE05-D66C321F2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8066114" cy="3599316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Solo su specifiche situazioni, si potranno definire ulteriori incrementi di organico aggiuntivi, di personale scolastico, docenti e ATA,  per le istituzioni  scolastiche statali</a:t>
            </a:r>
          </a:p>
        </p:txBody>
      </p:sp>
    </p:spTree>
    <p:extLst>
      <p:ext uri="{BB962C8B-B14F-4D97-AF65-F5344CB8AC3E}">
        <p14:creationId xmlns:p14="http://schemas.microsoft.com/office/powerpoint/2010/main" val="3906274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4ADC5A-46A8-42C8-92C7-4F9F67D0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FORMAZIONE DOCENTI E ATA: </a:t>
            </a:r>
            <a:r>
              <a:rPr lang="it-IT" sz="2000" dirty="0"/>
              <a:t>suggerimenti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2502D8-57D7-4D64-B26D-4A1591B12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93843"/>
            <a:ext cx="9613861" cy="4386470"/>
          </a:xfrm>
        </p:spPr>
        <p:txBody>
          <a:bodyPr>
            <a:normAutofit fontScale="77500" lnSpcReduction="20000"/>
          </a:bodyPr>
          <a:lstStyle/>
          <a:p>
            <a:r>
              <a:rPr lang="it-IT" dirty="0">
                <a:solidFill>
                  <a:schemeClr val="bg1"/>
                </a:solidFill>
              </a:rPr>
              <a:t>Metodologie innovative di insegnamento e di apprendimento</a:t>
            </a:r>
          </a:p>
          <a:p>
            <a:r>
              <a:rPr lang="it-IT" dirty="0">
                <a:solidFill>
                  <a:schemeClr val="bg1"/>
                </a:solidFill>
              </a:rPr>
              <a:t>Metodologie innovative per l’inclusione scolastica</a:t>
            </a:r>
          </a:p>
          <a:p>
            <a:r>
              <a:rPr lang="it-IT" dirty="0">
                <a:solidFill>
                  <a:schemeClr val="bg1"/>
                </a:solidFill>
              </a:rPr>
              <a:t>Modelli di didattica interdisciplinare</a:t>
            </a:r>
          </a:p>
          <a:p>
            <a:r>
              <a:rPr lang="it-IT" dirty="0">
                <a:solidFill>
                  <a:schemeClr val="bg1"/>
                </a:solidFill>
              </a:rPr>
              <a:t>Modalità e strumenti per la valutazione, anche alla luce di metodologie innovative di insegnamento e di apprendimento realizzate, ad esempio, attraverso le tecnologie multimediali.</a:t>
            </a:r>
          </a:p>
          <a:p>
            <a:r>
              <a:rPr lang="it-IT" dirty="0">
                <a:solidFill>
                  <a:schemeClr val="bg1"/>
                </a:solidFill>
              </a:rPr>
              <a:t>Organizzazione del lavoro, collaborazione e realizzazione di modelli di lavoro in team (tutto il personale ATA)</a:t>
            </a:r>
          </a:p>
          <a:p>
            <a:r>
              <a:rPr lang="it-IT" dirty="0">
                <a:solidFill>
                  <a:schemeClr val="bg1"/>
                </a:solidFill>
              </a:rPr>
              <a:t>Principi di base dell’architettura digitale della scuola (tutto il personale ATA)</a:t>
            </a:r>
          </a:p>
          <a:p>
            <a:r>
              <a:rPr lang="it-IT" dirty="0">
                <a:solidFill>
                  <a:schemeClr val="bg1"/>
                </a:solidFill>
              </a:rPr>
              <a:t>Digitalizzazione delle procedure amministrative anche in relazione alla modalità di lavoro agile (Assistenti amministrativi e tecnici).</a:t>
            </a:r>
          </a:p>
          <a:p>
            <a:r>
              <a:rPr lang="it-IT" dirty="0">
                <a:solidFill>
                  <a:schemeClr val="bg1"/>
                </a:solidFill>
              </a:rPr>
              <a:t>Valutazione “a distanza”, anche alla luce delle innovazioni metodologiche e strumentali.</a:t>
            </a:r>
          </a:p>
          <a:p>
            <a:r>
              <a:rPr lang="it-IT" dirty="0">
                <a:solidFill>
                  <a:schemeClr val="bg1"/>
                </a:solidFill>
              </a:rPr>
              <a:t>Salute e sicurezza sul lavoro</a:t>
            </a:r>
          </a:p>
          <a:p>
            <a:r>
              <a:rPr lang="it-IT" dirty="0">
                <a:solidFill>
                  <a:schemeClr val="bg1"/>
                </a:solidFill>
              </a:rPr>
              <a:t>Privacy e sicurezza nella didattica digitale </a:t>
            </a:r>
          </a:p>
        </p:txBody>
      </p:sp>
    </p:spTree>
    <p:extLst>
      <p:ext uri="{BB962C8B-B14F-4D97-AF65-F5344CB8AC3E}">
        <p14:creationId xmlns:p14="http://schemas.microsoft.com/office/powerpoint/2010/main" val="950233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E7866E-F67C-498B-91F5-D349EBA3E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FORMAZIONE SICUREZZA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E2AD37-7BDA-4646-9153-D3DD021A7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REVISIONE DEL DOCUMENTO SULLA SICUREZZA</a:t>
            </a:r>
          </a:p>
          <a:p>
            <a:r>
              <a:rPr lang="it-IT" dirty="0">
                <a:solidFill>
                  <a:schemeClr val="bg1"/>
                </a:solidFill>
              </a:rPr>
              <a:t>MODULO FORMATIVO RISCHI SPECIFICI</a:t>
            </a:r>
          </a:p>
          <a:p>
            <a:r>
              <a:rPr lang="it-IT" dirty="0">
                <a:solidFill>
                  <a:schemeClr val="bg1"/>
                </a:solidFill>
              </a:rPr>
              <a:t>INFORMAZIONE E FORMAZIONE SU PROCEDURE DI PREVENZIONE</a:t>
            </a:r>
          </a:p>
          <a:p>
            <a:r>
              <a:rPr lang="it-IT" dirty="0">
                <a:solidFill>
                  <a:schemeClr val="bg1"/>
                </a:solidFill>
              </a:rPr>
              <a:t>FORMAZIONE PERSONALE</a:t>
            </a:r>
          </a:p>
          <a:p>
            <a:r>
              <a:rPr lang="it-IT" dirty="0">
                <a:solidFill>
                  <a:schemeClr val="bg1"/>
                </a:solidFill>
              </a:rPr>
              <a:t>FORMAZIONE STUDENTI, IN PARTICOLARE NEI LABORATORI</a:t>
            </a:r>
          </a:p>
          <a:p>
            <a:r>
              <a:rPr lang="it-IT" dirty="0">
                <a:solidFill>
                  <a:schemeClr val="bg1"/>
                </a:solidFill>
              </a:rPr>
              <a:t>SENSIBILIZZAZIONE ANCHE DELLE FAMIGLIE in assemblea o a distanza</a:t>
            </a:r>
          </a:p>
        </p:txBody>
      </p:sp>
    </p:spTree>
    <p:extLst>
      <p:ext uri="{BB962C8B-B14F-4D97-AF65-F5344CB8AC3E}">
        <p14:creationId xmlns:p14="http://schemas.microsoft.com/office/powerpoint/2010/main" val="2818243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ABD3F2-A007-4D62-863F-4D159E27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SCUOLE INFANZIA: equilibrio tra sicurezza e qualità delle relazioni - INDICAZIONI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9F985E-2CE4-4020-AC51-C91561942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4" y="2336872"/>
            <a:ext cx="10310191" cy="4196449"/>
          </a:xfrm>
        </p:spPr>
        <p:txBody>
          <a:bodyPr>
            <a:normAutofit fontScale="70000" lnSpcReduction="20000"/>
          </a:bodyPr>
          <a:lstStyle/>
          <a:p>
            <a:r>
              <a:rPr lang="it-IT" sz="2900" dirty="0">
                <a:solidFill>
                  <a:schemeClr val="bg1"/>
                </a:solidFill>
              </a:rPr>
              <a:t>Protocolli di funzionamento dei servizi per l’accesso quotidiano, le modalità di accompagnamento e di ritiro dei bambini, nonché per l’igienizzazione degli ambienti, delle superfici, dei materiali</a:t>
            </a:r>
          </a:p>
          <a:p>
            <a:r>
              <a:rPr lang="it-IT" sz="2900" dirty="0">
                <a:solidFill>
                  <a:schemeClr val="bg1"/>
                </a:solidFill>
              </a:rPr>
              <a:t>Valorizzazione e impiego di tutti gli spazi interni ed esterni. </a:t>
            </a:r>
            <a:r>
              <a:rPr lang="it-IT" sz="2900" b="1" dirty="0">
                <a:solidFill>
                  <a:schemeClr val="bg1"/>
                </a:solidFill>
              </a:rPr>
              <a:t>Disponibilità di uno spazio interno riconvertito ad uso esclusivo per ogni gruppo di bambini. Igienizzazione. Ricambio aria frequente</a:t>
            </a:r>
          </a:p>
          <a:p>
            <a:r>
              <a:rPr lang="it-IT" sz="2900" b="1" dirty="0">
                <a:solidFill>
                  <a:schemeClr val="bg1"/>
                </a:solidFill>
              </a:rPr>
              <a:t>Segnaletica per aree e percorsi interni ed esterni</a:t>
            </a:r>
            <a:endParaRPr lang="it-IT" sz="2900" dirty="0">
              <a:solidFill>
                <a:schemeClr val="bg1"/>
              </a:solidFill>
            </a:endParaRPr>
          </a:p>
          <a:p>
            <a:r>
              <a:rPr lang="it-IT" sz="2900" dirty="0">
                <a:solidFill>
                  <a:schemeClr val="bg1"/>
                </a:solidFill>
              </a:rPr>
              <a:t>Particolare attenzione ai bambini neo iscritti (e ai loro genitori)</a:t>
            </a:r>
          </a:p>
          <a:p>
            <a:r>
              <a:rPr lang="it-IT" sz="2900" dirty="0">
                <a:solidFill>
                  <a:schemeClr val="bg1"/>
                </a:solidFill>
              </a:rPr>
              <a:t>Uso di </a:t>
            </a:r>
            <a:r>
              <a:rPr lang="it-IT" sz="2900" b="1" dirty="0">
                <a:solidFill>
                  <a:schemeClr val="bg1"/>
                </a:solidFill>
              </a:rPr>
              <a:t>mascherine</a:t>
            </a:r>
            <a:r>
              <a:rPr lang="it-IT" sz="2900" dirty="0">
                <a:solidFill>
                  <a:schemeClr val="bg1"/>
                </a:solidFill>
              </a:rPr>
              <a:t> non previsto per i minori di sei anni; </a:t>
            </a:r>
            <a:r>
              <a:rPr lang="it-IT" sz="2900" b="1" dirty="0">
                <a:solidFill>
                  <a:schemeClr val="bg1"/>
                </a:solidFill>
              </a:rPr>
              <a:t>dispositivi di protezione</a:t>
            </a:r>
            <a:r>
              <a:rPr lang="it-IT" sz="2900" dirty="0">
                <a:solidFill>
                  <a:schemeClr val="bg1"/>
                </a:solidFill>
              </a:rPr>
              <a:t> per gli adulti (come visierine “leggere” e, quando opportuno, guanti di nitrile) che non devono far venir meno la possibilità di essere riconosciuti e di mantenere un contatto ravvicinato</a:t>
            </a:r>
          </a:p>
          <a:p>
            <a:r>
              <a:rPr lang="it-IT" sz="2900" dirty="0">
                <a:solidFill>
                  <a:schemeClr val="bg1"/>
                </a:solidFill>
              </a:rPr>
              <a:t>Stabilità composizione gruppi/educatori</a:t>
            </a:r>
          </a:p>
          <a:p>
            <a:r>
              <a:rPr lang="it-IT" sz="2900" dirty="0">
                <a:solidFill>
                  <a:schemeClr val="bg1"/>
                </a:solidFill>
              </a:rPr>
              <a:t>Fasce orarie per entrata e uscita, anche da concordare con le famiglie.</a:t>
            </a:r>
          </a:p>
          <a:p>
            <a:r>
              <a:rPr lang="it-IT" sz="2900" dirty="0">
                <a:solidFill>
                  <a:schemeClr val="bg1"/>
                </a:solidFill>
              </a:rPr>
              <a:t>Giochi igienizzabili. No giochi da casa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058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EA0AB2-0FBC-4FED-8BC8-8F27F63C0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PREMESSA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17AF1BE-E274-4059-87A3-E025D79C65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407912"/>
              </p:ext>
            </p:extLst>
          </p:nvPr>
        </p:nvGraphicFramePr>
        <p:xfrm>
          <a:off x="-318051" y="2120348"/>
          <a:ext cx="12271512" cy="3881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6467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6CF34C-F8D2-4D41-81C1-C65B3E07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LABORATORI: indicazioni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9B48EB-D7FD-4E6B-833F-A69174863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AMBIENTE INTERNO O ESTERNO MESSO IN SICUREZZA anche per distanziamento</a:t>
            </a:r>
          </a:p>
          <a:p>
            <a:r>
              <a:rPr lang="it-IT" dirty="0">
                <a:solidFill>
                  <a:schemeClr val="bg1"/>
                </a:solidFill>
              </a:rPr>
              <a:t>IGIENIZZAZIONE AD OGNI CAMBIO DI GRUPPO</a:t>
            </a:r>
          </a:p>
          <a:p>
            <a:r>
              <a:rPr lang="it-IT" dirty="0">
                <a:solidFill>
                  <a:schemeClr val="bg1"/>
                </a:solidFill>
              </a:rPr>
              <a:t>FORMAZIONE ALLA SICUREZZA E ALLA CURA DELLA PROPRIA POSTAZIONE</a:t>
            </a:r>
          </a:p>
          <a:p>
            <a:r>
              <a:rPr lang="it-IT" dirty="0"/>
              <a:t>SUGGERIMENTO DI UTILIZZARE LE ORE DI LABORATORIO IN MODO INTENSIVO NELLA PRIMA PARTE DELL’ANNO, PER PROCEDERE A RIVEDERE, INTEGRARE, CONSOLIDARE LE CONOSCENZE SVILUPPATE A DISTANZA, anche in modo inter/pluridisciplinare.</a:t>
            </a:r>
          </a:p>
        </p:txBody>
      </p:sp>
    </p:spTree>
    <p:extLst>
      <p:ext uri="{BB962C8B-B14F-4D97-AF65-F5344CB8AC3E}">
        <p14:creationId xmlns:p14="http://schemas.microsoft.com/office/powerpoint/2010/main" val="4245130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61432A-84AF-4904-BC40-34F07E0D7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MENSA: indicazioni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E8285A-40D5-48BA-BA4F-D046B488A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557669"/>
            <a:ext cx="9735888" cy="3378519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Evitare assembramenti, anche con possibili turnazioni</a:t>
            </a:r>
          </a:p>
          <a:p>
            <a:r>
              <a:rPr lang="it-IT" dirty="0">
                <a:solidFill>
                  <a:schemeClr val="bg1"/>
                </a:solidFill>
              </a:rPr>
              <a:t>Sanificare in modo profondo</a:t>
            </a:r>
          </a:p>
          <a:p>
            <a:r>
              <a:rPr lang="it-IT" dirty="0">
                <a:solidFill>
                  <a:schemeClr val="bg1"/>
                </a:solidFill>
              </a:rPr>
              <a:t>Possibile eventualmente pranzo in aula, opportunamente areata e igienizzata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6604A32-E9D3-40A6-88F7-C3A0DA10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197" y="482876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52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F9A089-93C9-4A4B-ACA9-79CAD211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9" y="753228"/>
            <a:ext cx="9709383" cy="1080938"/>
          </a:xfrm>
        </p:spPr>
        <p:txBody>
          <a:bodyPr/>
          <a:lstStyle/>
          <a:p>
            <a:r>
              <a:rPr lang="it-IT" dirty="0"/>
              <a:t>PROGETTI CON ESTERNI E ALTERNANZA (PCTO)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9BED3D-774E-4EE0-9D2A-95BE03C47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 SCUOLE POSSONO ORGANIZZARE PROGETTI CON PARTNER VOLTI ALLA COSTRUZIONE DI COMPETENZE TRASVERSALI E PER L’ORIENTAMENTO:</a:t>
            </a:r>
          </a:p>
          <a:p>
            <a:endParaRPr lang="it-IT" dirty="0"/>
          </a:p>
          <a:p>
            <a:pPr marL="457200" lvl="1" indent="0">
              <a:buNone/>
            </a:pPr>
            <a:r>
              <a:rPr lang="it-IT" dirty="0"/>
              <a:t>DEVONO VERIFICARE CHE I SOGGETTI PARTNER OFFRANO CONDIZIONI DI SICUREZZA E RISPETTINO LE DISPOSIZIONI SANITARIE NEI LORO AMBIENTI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05AB650-F070-4EF2-BDEF-31448E2FB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432" y="4933946"/>
            <a:ext cx="30384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33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A40AA9-4F1A-4A2A-9DEE-DC8713CB4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SCUOLA IN OSPEDALE O A DOMICILIO, SEZIONE IN CARCERE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A96CC7-450E-4D89-8FBC-DC990DA15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PARTICOLARI INTESE VANNO STABILITE FRA DIRIGENTE SCOLASTICO E MEDICI DELLA STRUTTURA OSPEDALIERA O DIRETTORE CARCERARIO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E0C656E-5969-42F7-987C-EF5978A3C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116" y="4590297"/>
            <a:ext cx="3028950" cy="15144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3E2C051-D3B9-4134-8141-273A1B7AE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861" y="448800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39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7B82DD-E801-434B-B07E-E2AC72E34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CONVITTI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4AC921-0544-4BFE-94D8-3F1A90D13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ATTENTA ANALISI DI SPAZI E ORGANIZZAZIONE QUOTIDIANA</a:t>
            </a:r>
          </a:p>
          <a:p>
            <a:r>
              <a:rPr lang="it-IT" dirty="0">
                <a:solidFill>
                  <a:schemeClr val="bg1"/>
                </a:solidFill>
              </a:rPr>
              <a:t>PULIZIA E IGIENIZZAZIONE APPROFONDITA</a:t>
            </a:r>
          </a:p>
          <a:p>
            <a:r>
              <a:rPr lang="it-IT" dirty="0">
                <a:solidFill>
                  <a:schemeClr val="bg1"/>
                </a:solidFill>
              </a:rPr>
              <a:t>PIANO DI LAVORO PER PERSONALE ATA  PER PULIZIA E AERAZIONE FREQUENTE</a:t>
            </a:r>
          </a:p>
          <a:p>
            <a:r>
              <a:rPr lang="it-IT" dirty="0">
                <a:solidFill>
                  <a:schemeClr val="bg1"/>
                </a:solidFill>
              </a:rPr>
              <a:t>TURNI DI REFEZIONE, EVENTUALMENTE RIDUCENDO AL MASSIMO L’ACCESSO AL PERSONALE DOCENTE NON IN SERVIZIO </a:t>
            </a:r>
          </a:p>
          <a:p>
            <a:r>
              <a:rPr lang="it-IT" dirty="0">
                <a:solidFill>
                  <a:schemeClr val="bg1"/>
                </a:solidFill>
              </a:rPr>
              <a:t>CAMERE SINGOLE O CON LETTI DISTANZIATI AL MASSIMO</a:t>
            </a:r>
          </a:p>
          <a:p>
            <a:r>
              <a:rPr lang="it-IT" dirty="0">
                <a:solidFill>
                  <a:schemeClr val="bg1"/>
                </a:solidFill>
              </a:rPr>
              <a:t>PIANIFICAZIONE USO SPAZI RICREATIVI, DI USO COMUNE O DI PERCORRENZA PER EVITARE ASSEMBRAMENTI.</a:t>
            </a:r>
          </a:p>
          <a:p>
            <a:r>
              <a:rPr lang="it-IT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02957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1D761E-D7B4-4D3D-A7FF-CBCB6A992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2937D5-BFE1-49F7-969B-6F73F09A2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I Comitati Tecnico-scientifici delle Fondazioni ITS validano i contenuti, anche per il riallineamento eventuale dovuto all’interruzione delle attività in presenza</a:t>
            </a:r>
          </a:p>
          <a:p>
            <a:r>
              <a:rPr lang="it-IT" dirty="0">
                <a:solidFill>
                  <a:schemeClr val="bg1"/>
                </a:solidFill>
              </a:rPr>
              <a:t>Assicurano il monte ore formativo </a:t>
            </a:r>
          </a:p>
          <a:p>
            <a:r>
              <a:rPr lang="it-IT" dirty="0">
                <a:solidFill>
                  <a:schemeClr val="bg1"/>
                </a:solidFill>
              </a:rPr>
              <a:t>Utilizzano forme flessibili di </a:t>
            </a:r>
            <a:r>
              <a:rPr lang="it-IT" dirty="0" err="1">
                <a:solidFill>
                  <a:schemeClr val="bg1"/>
                </a:solidFill>
              </a:rPr>
              <a:t>formazione,anche</a:t>
            </a:r>
            <a:r>
              <a:rPr lang="it-IT" dirty="0">
                <a:solidFill>
                  <a:schemeClr val="bg1"/>
                </a:solidFill>
              </a:rPr>
              <a:t> con strumenti tecnologici.</a:t>
            </a:r>
          </a:p>
          <a:p>
            <a:r>
              <a:rPr lang="it-IT" dirty="0">
                <a:solidFill>
                  <a:schemeClr val="bg1"/>
                </a:solidFill>
              </a:rPr>
              <a:t>Informano delle attività svolte</a:t>
            </a:r>
          </a:p>
          <a:p>
            <a:r>
              <a:rPr lang="it-IT" dirty="0">
                <a:solidFill>
                  <a:schemeClr val="bg1"/>
                </a:solidFill>
              </a:rPr>
              <a:t>Rispettano distanziamento e divieti di assembramento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AE4B84B-0F37-4C6B-B7FE-A86FDBE70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928" y="313870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16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5486EF-6351-4B9D-B16B-B62C128A9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PARTECIPAZIONE STUDENTESCA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2EBEAC-3E24-4039-9254-E3AB3FB6C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974427" cy="3599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«Le istituzioni scolastiche provvedono a garantire spazi adeguati per le assemblee e per ogni forma di declinazione della rappresentanza e della partecipazione studentesca, nel rispetto delle regole del distanziamento fisico, ovvero, ove ciò sia reso necessario, a garantire comunque lo svolgimento di dette attività anche con modalità a distanza»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dirty="0"/>
              <a:t>                                 </a:t>
            </a:r>
          </a:p>
          <a:p>
            <a:pPr marL="0" indent="0">
              <a:buNone/>
            </a:pPr>
            <a:r>
              <a:rPr lang="it-IT" dirty="0"/>
              <a:t>                                 LA PARTECIPAZIONE DEI GENITORI NON è CITATA:</a:t>
            </a:r>
          </a:p>
          <a:p>
            <a:pPr marL="0" indent="0">
              <a:buNone/>
            </a:pPr>
            <a:r>
              <a:rPr lang="it-IT" dirty="0"/>
              <a:t>                                  non ci calcolano proprio!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E664D66-EB46-4EE9-B7E9-31C953774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719" y="466270"/>
            <a:ext cx="2828925" cy="16192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9E947BC-531B-468E-A925-7375E9541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3835"/>
            <a:ext cx="3778424" cy="167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60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58DDCF-B0FE-4840-8341-1C8CB4C98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DIDATTICA DIGITALE INTEGRATA: attese linee guida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E7A278-5956-4241-960A-11251165F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63927"/>
          </a:xfrm>
        </p:spPr>
        <p:txBody>
          <a:bodyPr>
            <a:normAutofit fontScale="70000" lnSpcReduction="20000"/>
          </a:bodyPr>
          <a:lstStyle/>
          <a:p>
            <a:r>
              <a:rPr lang="it-IT" dirty="0">
                <a:solidFill>
                  <a:schemeClr val="bg1"/>
                </a:solidFill>
              </a:rPr>
              <a:t>USCIRANNO APPOSITE LINEE GUIDA PER INSERIRE NEL PTOF IL «Piano scolastico per la Didattica digitale integrata», CHE CURA:</a:t>
            </a:r>
          </a:p>
          <a:p>
            <a:r>
              <a:rPr lang="it-IT" dirty="0">
                <a:solidFill>
                  <a:schemeClr val="bg1"/>
                </a:solidFill>
              </a:rPr>
              <a:t>potenzialità digitali della comunità scolastica emerse nel corso della sospensione delle attività in presenza nel 2020</a:t>
            </a:r>
          </a:p>
          <a:p>
            <a:r>
              <a:rPr lang="it-IT" dirty="0">
                <a:solidFill>
                  <a:schemeClr val="bg1"/>
                </a:solidFill>
              </a:rPr>
              <a:t>riprogettazione dell’attività didattica, con particolare riguardo a alunni con disabilità, con Disturbi Specifici dell’Apprendimento e con altri Bisogni Educativi Speciali. </a:t>
            </a:r>
          </a:p>
          <a:p>
            <a:r>
              <a:rPr lang="it-IT" dirty="0">
                <a:solidFill>
                  <a:schemeClr val="bg1"/>
                </a:solidFill>
              </a:rPr>
              <a:t>Individuazione di modalità e strategie operative per garantire a tutti gli studenti le stesse possibilità, in termini di accesso agli strumenti necessari per una piena partecipazione. </a:t>
            </a:r>
          </a:p>
          <a:p>
            <a:r>
              <a:rPr lang="it-IT" dirty="0">
                <a:solidFill>
                  <a:schemeClr val="bg1"/>
                </a:solidFill>
              </a:rPr>
              <a:t>organizzazione della Didattica digitale integrata (analisi del fabbisogno, obiettivi da perseguire, strumenti da utilizzare, orario e frequenza delle lezioni)</a:t>
            </a:r>
          </a:p>
          <a:p>
            <a:r>
              <a:rPr lang="it-IT" dirty="0">
                <a:solidFill>
                  <a:schemeClr val="bg1"/>
                </a:solidFill>
              </a:rPr>
              <a:t>integrazione del Patto di corresponsabilità e del Regolamento di disciplina per le scuole secondarie: indicazioni alle famiglie per una partecipazione sostenibile alle attività didattiche a distanza</a:t>
            </a:r>
          </a:p>
          <a:p>
            <a:r>
              <a:rPr lang="it-IT" dirty="0">
                <a:solidFill>
                  <a:schemeClr val="bg1"/>
                </a:solidFill>
              </a:rPr>
              <a:t>Metodologie e strumenti per verifica e valutazione</a:t>
            </a:r>
          </a:p>
          <a:p>
            <a:r>
              <a:rPr lang="it-IT" dirty="0">
                <a:solidFill>
                  <a:schemeClr val="bg1"/>
                </a:solidFill>
              </a:rPr>
              <a:t>privacy</a:t>
            </a:r>
          </a:p>
          <a:p>
            <a:r>
              <a:rPr lang="it-IT" dirty="0">
                <a:solidFill>
                  <a:schemeClr val="bg1"/>
                </a:solidFill>
              </a:rPr>
              <a:t>Organi Collegiali, Assemblee, rapporto scuola-famiglia</a:t>
            </a:r>
          </a:p>
        </p:txBody>
      </p:sp>
    </p:spTree>
    <p:extLst>
      <p:ext uri="{BB962C8B-B14F-4D97-AF65-F5344CB8AC3E}">
        <p14:creationId xmlns:p14="http://schemas.microsoft.com/office/powerpoint/2010/main" val="172657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7EF560-8A7A-4F0E-910F-E3415F24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EQUILIBRIO FRA BISOGNI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CA2FE98A-0D28-4405-BF8B-183E5B8520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53803"/>
              </p:ext>
            </p:extLst>
          </p:nvPr>
        </p:nvGraphicFramePr>
        <p:xfrm>
          <a:off x="680321" y="2054088"/>
          <a:ext cx="9613900" cy="429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e 4">
            <a:extLst>
              <a:ext uri="{FF2B5EF4-FFF2-40B4-BE49-F238E27FC236}">
                <a16:creationId xmlns:a16="http://schemas.microsoft.com/office/drawing/2014/main" id="{3A26F03E-8FE1-4682-8A25-3C988F7B2200}"/>
              </a:ext>
            </a:extLst>
          </p:cNvPr>
          <p:cNvSpPr/>
          <p:nvPr/>
        </p:nvSpPr>
        <p:spPr>
          <a:xfrm>
            <a:off x="2132731" y="2741501"/>
            <a:ext cx="584832" cy="6504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D4BF0D6-3B7F-4394-A1D0-B8DBB7415C22}"/>
              </a:ext>
            </a:extLst>
          </p:cNvPr>
          <p:cNvSpPr/>
          <p:nvPr/>
        </p:nvSpPr>
        <p:spPr>
          <a:xfrm>
            <a:off x="8401010" y="2775197"/>
            <a:ext cx="584832" cy="6504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1322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E031C0-1FB6-4C1D-B683-64AAD6637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COMPITO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741797-409B-40C9-AA27-22F03AA3F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1091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3600" dirty="0">
                <a:solidFill>
                  <a:schemeClr val="bg1"/>
                </a:solidFill>
              </a:rPr>
              <a:t>Definire  soluzioni concrete e realizzabili tenendo in considerazione il complesso scenario di variabili:</a:t>
            </a:r>
          </a:p>
          <a:p>
            <a:r>
              <a:rPr lang="it-IT" sz="3600" dirty="0">
                <a:solidFill>
                  <a:schemeClr val="bg1"/>
                </a:solidFill>
              </a:rPr>
              <a:t>gradi di istruzione, </a:t>
            </a:r>
          </a:p>
          <a:p>
            <a:r>
              <a:rPr lang="it-IT" sz="3600" dirty="0">
                <a:solidFill>
                  <a:schemeClr val="bg1"/>
                </a:solidFill>
              </a:rPr>
              <a:t>tipologia di utenti, </a:t>
            </a:r>
          </a:p>
          <a:p>
            <a:r>
              <a:rPr lang="it-IT" sz="3600" dirty="0">
                <a:solidFill>
                  <a:schemeClr val="bg1"/>
                </a:solidFill>
              </a:rPr>
              <a:t>strutture e infrastrutture disponibili, </a:t>
            </a:r>
          </a:p>
          <a:p>
            <a:r>
              <a:rPr lang="it-IT" sz="3600" dirty="0">
                <a:solidFill>
                  <a:schemeClr val="bg1"/>
                </a:solidFill>
              </a:rPr>
              <a:t>dotazione organica,</a:t>
            </a:r>
          </a:p>
          <a:p>
            <a:r>
              <a:rPr lang="it-IT" sz="3600" dirty="0">
                <a:solidFill>
                  <a:schemeClr val="bg1"/>
                </a:solidFill>
              </a:rPr>
              <a:t>caratteristiche del territorio, </a:t>
            </a:r>
          </a:p>
          <a:p>
            <a:r>
              <a:rPr lang="it-IT" sz="3600" dirty="0">
                <a:solidFill>
                  <a:schemeClr val="bg1"/>
                </a:solidFill>
              </a:rPr>
              <a:t>etc.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987286-4557-4B16-AC39-DC2A4ADEB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660" y="4686121"/>
            <a:ext cx="3703776" cy="19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9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B2FC84-6EF7-403A-AE7F-CB08CFFF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LIVELLI DI RIFLESSIONE: </a:t>
            </a:r>
            <a:br>
              <a:rPr lang="it-IT" dirty="0"/>
            </a:br>
            <a:r>
              <a:rPr lang="it-IT" dirty="0"/>
              <a:t>composizione dei Tavoli di lavoro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6F8709-3BCD-42A3-B281-9343DA9BB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7" y="2080591"/>
            <a:ext cx="8004313" cy="4386470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MIUR</a:t>
            </a:r>
            <a:r>
              <a:rPr lang="it-IT" dirty="0">
                <a:solidFill>
                  <a:schemeClr val="bg1"/>
                </a:solidFill>
              </a:rPr>
              <a:t> - linee guida, azione di coordinamento: cabina di regia, conferenza regioni, Enti locali (ANCI) </a:t>
            </a:r>
          </a:p>
          <a:p>
            <a:r>
              <a:rPr lang="it-IT" b="1" dirty="0">
                <a:solidFill>
                  <a:schemeClr val="bg1"/>
                </a:solidFill>
              </a:rPr>
              <a:t>TAVOLO REGIONALE - </a:t>
            </a:r>
            <a:r>
              <a:rPr lang="it-IT" dirty="0">
                <a:solidFill>
                  <a:schemeClr val="bg1"/>
                </a:solidFill>
              </a:rPr>
              <a:t>monitoraggio azioni, rilevazione di criticità e sostegno alle soluzioni, con particolare attenzione ad alunni con disabilità e coordinamento con i trasporti: Ufficio Scolastico Regionale (USR),Assessore all’Istruzione, Assessore ai </a:t>
            </a:r>
            <a:r>
              <a:rPr lang="it-IT" dirty="0" err="1">
                <a:solidFill>
                  <a:schemeClr val="bg1"/>
                </a:solidFill>
              </a:rPr>
              <a:t>Trasporti,Assessore</a:t>
            </a:r>
            <a:r>
              <a:rPr lang="it-IT" dirty="0">
                <a:solidFill>
                  <a:schemeClr val="bg1"/>
                </a:solidFill>
              </a:rPr>
              <a:t> alla Salute, rappresentante delle Province (UPI), rappresentante regionale dei Comuni (ANCI), referente della Protezione Civile</a:t>
            </a:r>
          </a:p>
          <a:p>
            <a:r>
              <a:rPr lang="it-IT" b="1" dirty="0">
                <a:solidFill>
                  <a:schemeClr val="bg1"/>
                </a:solidFill>
              </a:rPr>
              <a:t>CONFERENZE DEI SERVIZI PROVINCIALE E COMUNALI – </a:t>
            </a:r>
            <a:r>
              <a:rPr lang="it-IT" dirty="0">
                <a:solidFill>
                  <a:schemeClr val="bg1"/>
                </a:solidFill>
              </a:rPr>
              <a:t>raccolta bisogni dalle scuole soprattutto in merito a spazi, arredi, edilizia; ricerca soluzioni e interventi ordinari e straordinari. E’ possibile ipotizzare «Patti educativi di comunità»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F5421CD-3764-4AE7-AB1A-3CAA9CA7F698}"/>
              </a:ext>
            </a:extLst>
          </p:cNvPr>
          <p:cNvSpPr txBox="1"/>
          <p:nvPr/>
        </p:nvSpPr>
        <p:spPr>
          <a:xfrm>
            <a:off x="9088235" y="197346"/>
            <a:ext cx="3074504" cy="65864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it-IT" sz="8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USR coordina, attivando apposite conferenze con: </a:t>
            </a:r>
          </a:p>
          <a:p>
            <a:r>
              <a:rPr lang="it-IT" dirty="0">
                <a:solidFill>
                  <a:schemeClr val="bg1"/>
                </a:solidFill>
              </a:rPr>
              <a:t>-Rappresentante associazioni per le persone con disabilità,</a:t>
            </a:r>
          </a:p>
          <a:p>
            <a:r>
              <a:rPr lang="it-IT" dirty="0">
                <a:solidFill>
                  <a:schemeClr val="bg1"/>
                </a:solidFill>
              </a:rPr>
              <a:t>-Rappresentante regionale delle scuole paritarie,</a:t>
            </a:r>
          </a:p>
          <a:p>
            <a:r>
              <a:rPr lang="it-IT" dirty="0">
                <a:solidFill>
                  <a:schemeClr val="bg1"/>
                </a:solidFill>
              </a:rPr>
              <a:t>-Rappresentante sindacati del settore scuola (personale e dirigenza), </a:t>
            </a:r>
          </a:p>
          <a:p>
            <a:r>
              <a:rPr lang="it-IT" dirty="0">
                <a:solidFill>
                  <a:schemeClr val="bg1"/>
                </a:solidFill>
              </a:rPr>
              <a:t>-Rappresentante degli enti del Terzo settore,</a:t>
            </a:r>
          </a:p>
          <a:p>
            <a:r>
              <a:rPr lang="it-IT" dirty="0">
                <a:solidFill>
                  <a:schemeClr val="bg1"/>
                </a:solidFill>
              </a:rPr>
              <a:t>-Rappresentante del </a:t>
            </a:r>
            <a:r>
              <a:rPr lang="it-IT" dirty="0" err="1">
                <a:solidFill>
                  <a:schemeClr val="bg1"/>
                </a:solidFill>
              </a:rPr>
              <a:t>Forags</a:t>
            </a:r>
            <a:r>
              <a:rPr lang="it-IT" dirty="0">
                <a:solidFill>
                  <a:schemeClr val="bg1"/>
                </a:solidFill>
              </a:rPr>
              <a:t>-Forum Regionale delle associazioni dei genitori </a:t>
            </a:r>
          </a:p>
          <a:p>
            <a:r>
              <a:rPr lang="it-IT" dirty="0">
                <a:solidFill>
                  <a:schemeClr val="bg1"/>
                </a:solidFill>
              </a:rPr>
              <a:t>-delegato del Fast-Forum nazionale delle</a:t>
            </a:r>
          </a:p>
          <a:p>
            <a:r>
              <a:rPr lang="it-IT" dirty="0">
                <a:solidFill>
                  <a:schemeClr val="bg1"/>
                </a:solidFill>
              </a:rPr>
              <a:t>associazioni studentesche</a:t>
            </a:r>
          </a:p>
          <a:p>
            <a:r>
              <a:rPr lang="it-IT" dirty="0">
                <a:solidFill>
                  <a:schemeClr val="bg1"/>
                </a:solidFill>
              </a:rPr>
              <a:t>-il coordinatore delle Consulte provinciali studentesche. </a:t>
            </a:r>
            <a:endParaRPr lang="it-IT" sz="1000" dirty="0">
              <a:solidFill>
                <a:schemeClr val="bg1"/>
              </a:solidFill>
            </a:endParaRPr>
          </a:p>
          <a:p>
            <a:endParaRPr lang="it-IT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1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F45722-082A-408D-8746-649B5076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MISURE CONTENITIVE E ORGANIZZATIVE E DI PREVENZIONE E PROTEZIONE   indicazioni dal CTS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A588E3-692A-49DB-940D-74078D50E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749140" cy="4421736"/>
          </a:xfrm>
        </p:spPr>
        <p:txBody>
          <a:bodyPr>
            <a:normAutofit fontScale="85000" lnSpcReduction="10000"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Il distanziamento fisico (inteso come 1 metro fra le rime buccali degli alunni)</a:t>
            </a:r>
          </a:p>
          <a:p>
            <a:r>
              <a:rPr lang="it-IT" sz="3200" dirty="0">
                <a:solidFill>
                  <a:schemeClr val="bg1"/>
                </a:solidFill>
              </a:rPr>
              <a:t>Gli alunni dovranno indossare, per l’intera permanenza nei locali scolastici, una mascherina chirurgica o di comunità di propria dotazione, fatte salve le dovute eccezioni, ad es. attività fisica, pausa pasto. </a:t>
            </a:r>
            <a:r>
              <a:rPr lang="it-IT" sz="3200" dirty="0">
                <a:solidFill>
                  <a:schemeClr val="tx2"/>
                </a:solidFill>
              </a:rPr>
              <a:t>Il CTS si riserva di modificare tale disposizione in base all’andamento dell’epidemia, anche localmente</a:t>
            </a:r>
          </a:p>
          <a:p>
            <a:r>
              <a:rPr lang="it-IT" sz="3200" dirty="0">
                <a:solidFill>
                  <a:schemeClr val="bg1"/>
                </a:solidFill>
              </a:rPr>
              <a:t>collaborazione attiva di studenti e famiglie che dovranno continuare a mettere in pratica i comportamenti generali previsti per il contrasto alla diffusione dell’epidemia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86068C1-545D-4BF3-A806-164C90E02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487" y="1974574"/>
            <a:ext cx="1603513" cy="10272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C041F55-84BE-4DD8-9A6A-7E19CF749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20" r="11548"/>
          <a:stretch/>
        </p:blipFill>
        <p:spPr>
          <a:xfrm>
            <a:off x="10323444" y="3309730"/>
            <a:ext cx="1868556" cy="137946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758F807-7CEE-4E92-B95A-42BCA2731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939" y="5247861"/>
            <a:ext cx="2292061" cy="15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73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85841B-5C56-4A2C-9B81-14103789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MISURE CONTENITIVE E ORGANIZZATIVE E DI PREVENZIONE E PROTEZIONE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31E3BF-83A5-42E8-ADB1-4E9509A16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800" dirty="0">
                <a:solidFill>
                  <a:schemeClr val="bg1"/>
                </a:solidFill>
              </a:rPr>
              <a:t>Organizzazione degli spazi esterni e interni</a:t>
            </a:r>
            <a:r>
              <a:rPr lang="it-IT" dirty="0">
                <a:solidFill>
                  <a:schemeClr val="bg1"/>
                </a:solidFill>
              </a:rPr>
              <a:t>, per :</a:t>
            </a:r>
          </a:p>
          <a:p>
            <a:pPr lvl="1"/>
            <a:r>
              <a:rPr lang="it-IT" sz="2400" dirty="0">
                <a:solidFill>
                  <a:schemeClr val="bg1"/>
                </a:solidFill>
              </a:rPr>
              <a:t>evitare raggruppamenti o assembramenti</a:t>
            </a:r>
          </a:p>
          <a:p>
            <a:pPr lvl="1"/>
            <a:r>
              <a:rPr lang="it-IT" sz="2400" dirty="0">
                <a:solidFill>
                  <a:schemeClr val="bg1"/>
                </a:solidFill>
              </a:rPr>
              <a:t>garantire ingressi, uscite, </a:t>
            </a:r>
          </a:p>
          <a:p>
            <a:pPr lvl="1"/>
            <a:r>
              <a:rPr lang="it-IT" sz="2400" dirty="0">
                <a:solidFill>
                  <a:schemeClr val="bg1"/>
                </a:solidFill>
              </a:rPr>
              <a:t>deflussi e distanziamenti adeguati in ogni fase della giornata scolastica, per alunni, famiglie, personale</a:t>
            </a:r>
          </a:p>
          <a:p>
            <a:pPr marL="0" indent="0">
              <a:buNone/>
            </a:pPr>
            <a:r>
              <a:rPr lang="it-IT" sz="2800" dirty="0" err="1">
                <a:solidFill>
                  <a:schemeClr val="bg1"/>
                </a:solidFill>
              </a:rPr>
              <a:t>Coodinamento</a:t>
            </a:r>
            <a:r>
              <a:rPr lang="it-IT" sz="2800" dirty="0">
                <a:solidFill>
                  <a:schemeClr val="bg1"/>
                </a:solidFill>
              </a:rPr>
              <a:t> con servizio trasporto, per:</a:t>
            </a:r>
          </a:p>
          <a:p>
            <a:pPr lvl="1"/>
            <a:r>
              <a:rPr lang="it-IT" sz="2400" dirty="0">
                <a:solidFill>
                  <a:schemeClr val="bg1"/>
                </a:solidFill>
              </a:rPr>
              <a:t>l’arrivo differito degli alunni a scuola</a:t>
            </a:r>
          </a:p>
          <a:p>
            <a:pPr lvl="1"/>
            <a:r>
              <a:rPr lang="it-IT" sz="2400" dirty="0">
                <a:solidFill>
                  <a:schemeClr val="bg1"/>
                </a:solidFill>
              </a:rPr>
              <a:t>evitare assembramenti </a:t>
            </a:r>
          </a:p>
          <a:p>
            <a:pPr marL="457200" lvl="1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  nelle aree esterne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A234518-F999-446E-AF40-3D7992A90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279" y="4383157"/>
            <a:ext cx="4399721" cy="247484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8EE8F87-1F33-4B2C-98D7-BCFAD762B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029" y="520065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3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CF9CBF-6389-4887-A363-5160F580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«CRUSCOTTO»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E6A8C8-4015-47E4-AACF-F93617272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336873"/>
            <a:ext cx="10000931" cy="3599316"/>
          </a:xfrm>
        </p:spPr>
        <p:txBody>
          <a:bodyPr>
            <a:normAutofit fontScale="92500" lnSpcReduction="10000"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Regioni, Province,  Comuni, Dirigenti avranno a disposizione un sistema informatico che incrocia i dati dell’Anagrafe dell’edilizia scolastica (aule, laboratori, palestre,…) per:</a:t>
            </a:r>
          </a:p>
          <a:p>
            <a:endParaRPr lang="it-IT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3200" dirty="0">
                <a:solidFill>
                  <a:schemeClr val="bg1"/>
                </a:solidFill>
              </a:rPr>
              <a:t>     - rilevare il numero di alunni che uno spazio</a:t>
            </a:r>
          </a:p>
          <a:p>
            <a:pPr marL="0" indent="0">
              <a:buNone/>
            </a:pPr>
            <a:r>
              <a:rPr lang="it-IT" sz="3200" dirty="0">
                <a:solidFill>
                  <a:schemeClr val="bg1"/>
                </a:solidFill>
              </a:rPr>
              <a:t>       didattico può contenere tenendo conto del</a:t>
            </a:r>
          </a:p>
          <a:p>
            <a:pPr marL="0" indent="0">
              <a:buNone/>
            </a:pPr>
            <a:r>
              <a:rPr lang="it-IT" sz="3200" dirty="0">
                <a:solidFill>
                  <a:schemeClr val="bg1"/>
                </a:solidFill>
              </a:rPr>
              <a:t>       distanziamento da tenere. Ci stanno tutti gli iscritti?</a:t>
            </a:r>
          </a:p>
        </p:txBody>
      </p:sp>
    </p:spTree>
    <p:extLst>
      <p:ext uri="{BB962C8B-B14F-4D97-AF65-F5344CB8AC3E}">
        <p14:creationId xmlns:p14="http://schemas.microsoft.com/office/powerpoint/2010/main" val="356245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EECEB9-9736-4960-911C-3233DB2C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SPAZI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306D53-C500-494D-B40C-C731426D9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46853"/>
            <a:ext cx="10128706" cy="3957920"/>
          </a:xfrm>
        </p:spPr>
        <p:txBody>
          <a:bodyPr>
            <a:normAutofit fontScale="92500"/>
          </a:bodyPr>
          <a:lstStyle/>
          <a:p>
            <a:r>
              <a:rPr lang="it-IT" dirty="0">
                <a:solidFill>
                  <a:schemeClr val="bg1"/>
                </a:solidFill>
              </a:rPr>
              <a:t>riorganizzare, riconfigurare, migliorare e                                       valorizzare eventuali spazi poco utilizzati</a:t>
            </a:r>
          </a:p>
          <a:p>
            <a:r>
              <a:rPr lang="it-IT" dirty="0">
                <a:solidFill>
                  <a:schemeClr val="bg1"/>
                </a:solidFill>
              </a:rPr>
              <a:t>interventi di manutenzione ordinaria o di “edilizia leggera”</a:t>
            </a:r>
          </a:p>
          <a:p>
            <a:r>
              <a:rPr lang="it-IT" dirty="0">
                <a:solidFill>
                  <a:schemeClr val="bg1"/>
                </a:solidFill>
              </a:rPr>
              <a:t>spazi supplementari in aree all’aperto interne alla pertinenza scolastica</a:t>
            </a:r>
          </a:p>
          <a:p>
            <a:r>
              <a:rPr lang="it-IT" dirty="0">
                <a:solidFill>
                  <a:schemeClr val="bg1"/>
                </a:solidFill>
              </a:rPr>
              <a:t>collaborazione con Ente locale, per utilizzo spazi pubblici. </a:t>
            </a:r>
            <a:r>
              <a:rPr lang="it-IT" dirty="0"/>
              <a:t>Si useranno anche spazi esterni, attraverso patti con il territorio, per una didattica che possa svolgersi anche nei musei, negli archivi storici, nei teatri, nei parchi: è la premessa per una offerta formativa territoriale coordinata?</a:t>
            </a:r>
          </a:p>
          <a:p>
            <a:pPr marL="0" indent="0">
              <a:buNone/>
            </a:pPr>
            <a:r>
              <a:rPr lang="it-IT" dirty="0"/>
              <a:t>                    </a:t>
            </a:r>
          </a:p>
          <a:p>
            <a:pPr lvl="5"/>
            <a:r>
              <a:rPr lang="it-IT" sz="1800" dirty="0">
                <a:solidFill>
                  <a:schemeClr val="bg1"/>
                </a:solidFill>
              </a:rPr>
              <a:t>Palestre o altri spazi concessi in uso a esterni devono prevedere   obblighi di pulizia e sanificazione al termine delle attività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B1E64C9-78AE-4B36-B7E1-A120C55DF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0"/>
            <a:ext cx="5181600" cy="286247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3572B3E-D158-4BD7-89D4-2BCCA69D0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8979"/>
            <a:ext cx="2336228" cy="154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3893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TM04033917[[fn=Berlino]]</Template>
  <TotalTime>616</TotalTime>
  <Words>1780</Words>
  <Application>Microsoft Office PowerPoint</Application>
  <PresentationFormat>Widescreen</PresentationFormat>
  <Paragraphs>170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0" baseType="lpstr">
      <vt:lpstr>Arial</vt:lpstr>
      <vt:lpstr>Trebuchet MS</vt:lpstr>
      <vt:lpstr>Berlino</vt:lpstr>
      <vt:lpstr>PIANO  SCUOLA 2020-21</vt:lpstr>
      <vt:lpstr>PREMESSA</vt:lpstr>
      <vt:lpstr>EQUILIBRIO FRA BISOGNI</vt:lpstr>
      <vt:lpstr>COMPITO</vt:lpstr>
      <vt:lpstr>LIVELLI DI RIFLESSIONE:  composizione dei Tavoli di lavoro</vt:lpstr>
      <vt:lpstr>MISURE CONTENITIVE E ORGANIZZATIVE E DI PREVENZIONE E PROTEZIONE   indicazioni dal CTS</vt:lpstr>
      <vt:lpstr>MISURE CONTENITIVE E ORGANIZZATIVE E DI PREVENZIONE E PROTEZIONE</vt:lpstr>
      <vt:lpstr>IL «CRUSCOTTO»</vt:lpstr>
      <vt:lpstr> SPAZI</vt:lpstr>
      <vt:lpstr>FLESSIBILITA’ in base all’Autonomia (legge 275/1999)</vt:lpstr>
      <vt:lpstr>Presentazione standard di PowerPoint</vt:lpstr>
      <vt:lpstr>Presentazione standard di PowerPoint</vt:lpstr>
      <vt:lpstr>CORRESPONSABILITA’ EDUCATIVA</vt:lpstr>
      <vt:lpstr>DISABILITA’ E INCLUSIONE</vt:lpstr>
      <vt:lpstr>CERTEZZE O POSSIBILITA’?</vt:lpstr>
      <vt:lpstr>PARTICOLARI SPECIFICHE CRITICITA’</vt:lpstr>
      <vt:lpstr>FORMAZIONE DOCENTI E ATA: suggerimenti</vt:lpstr>
      <vt:lpstr>FORMAZIONE SICUREZZA</vt:lpstr>
      <vt:lpstr>SCUOLE INFANZIA: equilibrio tra sicurezza e qualità delle relazioni - INDICAZIONI</vt:lpstr>
      <vt:lpstr>LABORATORI: indicazioni</vt:lpstr>
      <vt:lpstr>MENSA: indicazioni</vt:lpstr>
      <vt:lpstr>PROGETTI CON ESTERNI E ALTERNANZA (PCTO)</vt:lpstr>
      <vt:lpstr>SCUOLA IN OSPEDALE O A DOMICILIO, SEZIONE IN CARCERE</vt:lpstr>
      <vt:lpstr>CONVITTI</vt:lpstr>
      <vt:lpstr>ITS</vt:lpstr>
      <vt:lpstr>PARTECIPAZIONE STUDENTESCA</vt:lpstr>
      <vt:lpstr>DIDATTICA DIGITALE INTEGRATA: attese linee guida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PIANO  SCUOLA 2020-21</dc:title>
  <dc:creator>CoorCoGe</dc:creator>
  <cp:lastModifiedBy>CoorCoGe</cp:lastModifiedBy>
  <cp:revision>64</cp:revision>
  <dcterms:created xsi:type="dcterms:W3CDTF">2020-06-27T18:20:03Z</dcterms:created>
  <dcterms:modified xsi:type="dcterms:W3CDTF">2020-06-30T21:40:58Z</dcterms:modified>
</cp:coreProperties>
</file>