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1"/>
  </p:notesMasterIdLst>
  <p:handoutMasterIdLst>
    <p:handoutMasterId r:id="rId42"/>
  </p:handoutMasterIdLst>
  <p:sldIdLst>
    <p:sldId id="275" r:id="rId2"/>
    <p:sldId id="344" r:id="rId3"/>
    <p:sldId id="334" r:id="rId4"/>
    <p:sldId id="354" r:id="rId5"/>
    <p:sldId id="306" r:id="rId6"/>
    <p:sldId id="355" r:id="rId7"/>
    <p:sldId id="308" r:id="rId8"/>
    <p:sldId id="345" r:id="rId9"/>
    <p:sldId id="307" r:id="rId10"/>
    <p:sldId id="309" r:id="rId11"/>
    <p:sldId id="313" r:id="rId12"/>
    <p:sldId id="340" r:id="rId13"/>
    <p:sldId id="336" r:id="rId14"/>
    <p:sldId id="312" r:id="rId15"/>
    <p:sldId id="347" r:id="rId16"/>
    <p:sldId id="350" r:id="rId17"/>
    <p:sldId id="314" r:id="rId18"/>
    <p:sldId id="315" r:id="rId19"/>
    <p:sldId id="351" r:id="rId20"/>
    <p:sldId id="316" r:id="rId21"/>
    <p:sldId id="352" r:id="rId22"/>
    <p:sldId id="319" r:id="rId23"/>
    <p:sldId id="318" r:id="rId24"/>
    <p:sldId id="356" r:id="rId25"/>
    <p:sldId id="357" r:id="rId26"/>
    <p:sldId id="321" r:id="rId27"/>
    <p:sldId id="322" r:id="rId28"/>
    <p:sldId id="346" r:id="rId29"/>
    <p:sldId id="327" r:id="rId30"/>
    <p:sldId id="342" r:id="rId31"/>
    <p:sldId id="358" r:id="rId32"/>
    <p:sldId id="328" r:id="rId33"/>
    <p:sldId id="329" r:id="rId34"/>
    <p:sldId id="330" r:id="rId35"/>
    <p:sldId id="331" r:id="rId36"/>
    <p:sldId id="332" r:id="rId37"/>
    <p:sldId id="278" r:id="rId38"/>
    <p:sldId id="341" r:id="rId39"/>
    <p:sldId id="361"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6176" autoAdjust="0"/>
    <p:restoredTop sz="56538" autoAdjust="0"/>
  </p:normalViewPr>
  <p:slideViewPr>
    <p:cSldViewPr snapToGrid="0">
      <p:cViewPr varScale="1">
        <p:scale>
          <a:sx n="41" d="100"/>
          <a:sy n="41" d="100"/>
        </p:scale>
        <p:origin x="1404" y="42"/>
      </p:cViewPr>
      <p:guideLst/>
    </p:cSldViewPr>
  </p:slideViewPr>
  <p:outlineViewPr>
    <p:cViewPr>
      <p:scale>
        <a:sx n="33" d="100"/>
        <a:sy n="33" d="100"/>
      </p:scale>
      <p:origin x="0" y="-2628"/>
    </p:cViewPr>
  </p:outlineViewPr>
  <p:notesTextViewPr>
    <p:cViewPr>
      <p:scale>
        <a:sx n="1" d="1"/>
        <a:sy n="1" d="1"/>
      </p:scale>
      <p:origin x="0" y="0"/>
    </p:cViewPr>
  </p:notesTextViewPr>
  <p:notesViewPr>
    <p:cSldViewPr snapToGrid="0">
      <p:cViewPr>
        <p:scale>
          <a:sx n="100" d="100"/>
          <a:sy n="100" d="100"/>
        </p:scale>
        <p:origin x="1890" y="-12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E78A33D6-6539-4FE2-B95F-21A6AFDAC8E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0C409C0C-6FA6-4132-A9E5-6BE36D61D3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0901DD-64E7-41D3-B2D3-E4AB081324A8}" type="datetimeFigureOut">
              <a:rPr lang="it-IT" smtClean="0"/>
              <a:t>06/01/2020</a:t>
            </a:fld>
            <a:endParaRPr lang="it-IT"/>
          </a:p>
        </p:txBody>
      </p:sp>
      <p:sp>
        <p:nvSpPr>
          <p:cNvPr id="4" name="Segnaposto piè di pagina 3">
            <a:extLst>
              <a:ext uri="{FF2B5EF4-FFF2-40B4-BE49-F238E27FC236}">
                <a16:creationId xmlns:a16="http://schemas.microsoft.com/office/drawing/2014/main" id="{28AEDF4D-B9B2-423C-A5C7-FF6C085DC2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5B3FB1B9-868B-42B4-82FA-0298073E8F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BE816EE-9CAB-4262-9B17-89935B64A8DB}" type="slidenum">
              <a:rPr lang="it-IT" smtClean="0"/>
              <a:t>‹N›</a:t>
            </a:fld>
            <a:endParaRPr lang="it-IT"/>
          </a:p>
        </p:txBody>
      </p:sp>
    </p:spTree>
    <p:extLst>
      <p:ext uri="{BB962C8B-B14F-4D97-AF65-F5344CB8AC3E}">
        <p14:creationId xmlns:p14="http://schemas.microsoft.com/office/powerpoint/2010/main" val="15275991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A3BF05-CFC8-4D90-A3A4-23FD9CC112A3}" type="datetimeFigureOut">
              <a:rPr lang="it-IT" smtClean="0"/>
              <a:t>06/01/2020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E0578C-0FEB-4F7F-ACE6-5C73EB76BEA8}" type="slidenum">
              <a:rPr lang="it-IT" smtClean="0"/>
              <a:t>‹N›</a:t>
            </a:fld>
            <a:endParaRPr lang="it-IT"/>
          </a:p>
        </p:txBody>
      </p:sp>
    </p:spTree>
    <p:extLst>
      <p:ext uri="{BB962C8B-B14F-4D97-AF65-F5344CB8AC3E}">
        <p14:creationId xmlns:p14="http://schemas.microsoft.com/office/powerpoint/2010/main" val="14103428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orizzontescuola.it/programma-annuale-2019-nuovi-schemi-di-bilancio-piano-dei-conti-e-di-destinazion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m.flcgil.it/scuola/fondi-contrattuali-come-calcolare-i-fondi-mof-e-i-fondi-per-la-valorizzazione-del-personale-docente-dell-a-s-2018-2019.flc"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istruzione.it/allegati/2016/DM%20834_20150001.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istruzione.it/snv/allegati/2017/Mappa_degli_indicatori.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onsip.it/sites/consip.it/files/brochure2018_HI.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formazionemiur.it/wp-content/uploads/2019/01/MIUR_Io-Conto_Modulo-2_Attivit%C3%A0-negoziali__agg.gennaio2019.pdf"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0D83445-D0C1-49AC-AA5F-D58AABB335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a:extLst>
              <a:ext uri="{FF2B5EF4-FFF2-40B4-BE49-F238E27FC236}">
                <a16:creationId xmlns:a16="http://schemas.microsoft.com/office/drawing/2014/main" id="{DBFB4226-A684-482A-A759-F85B0A029FCA}"/>
              </a:ext>
            </a:extLst>
          </p:cNvPr>
          <p:cNvSpPr>
            <a:spLocks noGrp="1" noChangeArrowheads="1"/>
          </p:cNvSpPr>
          <p:nvPr>
            <p:ph type="body" idx="1"/>
          </p:nvPr>
        </p:nvSpPr>
        <p:spPr>
          <a:noFill/>
        </p:spPr>
        <p:txBody>
          <a:bodyPr/>
          <a:lstStyle/>
          <a:p>
            <a:pPr eaLnBrk="1" hangingPunct="1"/>
            <a:endParaRPr lang="it-IT" altLang="it-IT" dirty="0"/>
          </a:p>
        </p:txBody>
      </p:sp>
      <p:sp>
        <p:nvSpPr>
          <p:cNvPr id="2" name="Segnaposto numero diapositiva 1">
            <a:extLst>
              <a:ext uri="{FF2B5EF4-FFF2-40B4-BE49-F238E27FC236}">
                <a16:creationId xmlns:a16="http://schemas.microsoft.com/office/drawing/2014/main" id="{C46CD882-C7DA-4E72-8F85-5EB417A6F929}"/>
              </a:ext>
            </a:extLst>
          </p:cNvPr>
          <p:cNvSpPr>
            <a:spLocks noGrp="1"/>
          </p:cNvSpPr>
          <p:nvPr>
            <p:ph type="sldNum" sz="quarter" idx="5"/>
          </p:nvPr>
        </p:nvSpPr>
        <p:spPr/>
        <p:txBody>
          <a:bodyPr/>
          <a:lstStyle/>
          <a:p>
            <a:fld id="{23E0578C-0FEB-4F7F-ACE6-5C73EB76BEA8}" type="slidenum">
              <a:rPr lang="it-IT" smtClean="0"/>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9F5881C-6C92-4478-9C7A-FC861F6D5B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a:extLst>
              <a:ext uri="{FF2B5EF4-FFF2-40B4-BE49-F238E27FC236}">
                <a16:creationId xmlns:a16="http://schemas.microsoft.com/office/drawing/2014/main" id="{C3851C6D-9AF3-4BD8-AC45-49EC0D887CB6}"/>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Due forme di flessibilità consentono di armonizzare il programma finanziario annuale alle esigenze dell’attività didattica-educativa: la possibilità di variazioni e modifiche motivate fino a novembre e il momento di verifica vero e proprio che è previsto entro il 30 giugno sulle disponibilità finanziarie e sullo stato di attuazione dei progetti</a:t>
            </a:r>
          </a:p>
          <a:p>
            <a:pPr eaLnBrk="1" hangingPunct="1"/>
            <a:endParaRPr lang="it-IT" altLang="it-IT" dirty="0"/>
          </a:p>
          <a:p>
            <a:pPr eaLnBrk="1" hangingPunct="1"/>
            <a:r>
              <a:rPr lang="it-IT" altLang="it-IT" dirty="0"/>
              <a:t>Le forme di controllo sono possibili sempre, ma certamente lo sono nei momenti in cui il dirigente ha l’obbligo di relazionare sul bilancio, </a:t>
            </a:r>
            <a:r>
              <a:rPr lang="it-IT" altLang="it-IT" b="1" dirty="0"/>
              <a:t>rendicontando al CDI sulla situazione formativa, finanziaria, organizzativa, sullo stato di attuazione dei progetti</a:t>
            </a:r>
            <a:r>
              <a:rPr lang="it-IT" altLang="it-IT" dirty="0"/>
              <a:t> </a:t>
            </a:r>
          </a:p>
          <a:p>
            <a:pPr eaLnBrk="1" hangingPunct="1"/>
            <a:r>
              <a:rPr lang="it-IT" altLang="it-IT" dirty="0"/>
              <a:t>Non facciamo scadere questa opportunità nella mera lettura delle cifre: chiediamo approfondimenti</a:t>
            </a:r>
          </a:p>
        </p:txBody>
      </p:sp>
      <p:sp>
        <p:nvSpPr>
          <p:cNvPr id="2" name="Segnaposto numero diapositiva 1">
            <a:extLst>
              <a:ext uri="{FF2B5EF4-FFF2-40B4-BE49-F238E27FC236}">
                <a16:creationId xmlns:a16="http://schemas.microsoft.com/office/drawing/2014/main" id="{0D800105-06BF-491D-A923-F00B52BD6ED8}"/>
              </a:ext>
            </a:extLst>
          </p:cNvPr>
          <p:cNvSpPr>
            <a:spLocks noGrp="1"/>
          </p:cNvSpPr>
          <p:nvPr>
            <p:ph type="sldNum" sz="quarter" idx="5"/>
          </p:nvPr>
        </p:nvSpPr>
        <p:spPr/>
        <p:txBody>
          <a:bodyPr/>
          <a:lstStyle/>
          <a:p>
            <a:fld id="{23E0578C-0FEB-4F7F-ACE6-5C73EB76BEA8}" type="slidenum">
              <a:rPr lang="it-IT" smtClean="0"/>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80CF5CE-1EAE-4240-95E4-9A477C04A3AB}"/>
              </a:ext>
            </a:extLst>
          </p:cNvPr>
          <p:cNvSpPr>
            <a:spLocks noGrp="1" noRot="1" noChangeAspect="1" noTextEdit="1"/>
          </p:cNvSpPr>
          <p:nvPr>
            <p:ph type="sldImg"/>
          </p:nvPr>
        </p:nvSpPr>
        <p:spPr bwMode="auto">
          <a:xfrm>
            <a:off x="685800" y="1014046"/>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a:extLst>
              <a:ext uri="{FF2B5EF4-FFF2-40B4-BE49-F238E27FC236}">
                <a16:creationId xmlns:a16="http://schemas.microsoft.com/office/drawing/2014/main" id="{8BB835CB-7741-45A6-8058-3DFC2D240D14}"/>
              </a:ext>
            </a:extLst>
          </p:cNvPr>
          <p:cNvSpPr>
            <a:spLocks noGrp="1"/>
          </p:cNvSpPr>
          <p:nvPr>
            <p:ph type="body" idx="1"/>
          </p:nvPr>
        </p:nvSpPr>
        <p:spPr>
          <a:xfrm>
            <a:off x="447675" y="4400550"/>
            <a:ext cx="6096000" cy="4495800"/>
          </a:xfrm>
          <a:noFill/>
          <a:ln>
            <a:solidFill>
              <a:srgbClr val="FF0000"/>
            </a:solidFill>
            <a:miter lim="800000"/>
            <a:headEnd/>
            <a:tailEnd/>
          </a:ln>
        </p:spPr>
        <p:txBody>
          <a:bodyPr/>
          <a:lstStyle/>
          <a:p>
            <a:pPr eaLnBrk="1" hangingPunct="1"/>
            <a:r>
              <a:rPr lang="it-IT" altLang="it-IT" sz="1200" dirty="0"/>
              <a:t>IL PROGRAMMA ANNUALE è CORPOSO: Modello A: programma annuale IN SINTESI;  </a:t>
            </a:r>
            <a:r>
              <a:rPr lang="it-IT" altLang="it-IT" sz="1200" dirty="0" err="1"/>
              <a:t>Mod</a:t>
            </a:r>
            <a:r>
              <a:rPr lang="it-IT" altLang="it-IT" sz="1200" dirty="0"/>
              <a:t> B: scheda illustrativa finanziaria di attività/progetti; </a:t>
            </a:r>
            <a:r>
              <a:rPr lang="it-IT" altLang="it-IT" sz="1200" dirty="0" err="1"/>
              <a:t>Mod</a:t>
            </a:r>
            <a:r>
              <a:rPr lang="it-IT" altLang="it-IT" sz="1200" dirty="0"/>
              <a:t> C: situazione amministrativa presunta; </a:t>
            </a:r>
            <a:r>
              <a:rPr lang="it-IT" altLang="it-IT" sz="1200" dirty="0" err="1"/>
              <a:t>Mod</a:t>
            </a:r>
            <a:r>
              <a:rPr lang="it-IT" altLang="it-IT" sz="1200" dirty="0"/>
              <a:t> D:utilizzo avanzo di amministrazione presunto; </a:t>
            </a:r>
            <a:r>
              <a:rPr lang="it-IT" altLang="it-IT" sz="1200" dirty="0" err="1"/>
              <a:t>Mod</a:t>
            </a:r>
            <a:r>
              <a:rPr lang="it-IT" altLang="it-IT" sz="1200" dirty="0"/>
              <a:t> E: riassunto per tipo di spesa; ………</a:t>
            </a:r>
          </a:p>
          <a:p>
            <a:pPr eaLnBrk="1" hangingPunct="1"/>
            <a:endParaRPr lang="it-IT" altLang="it-IT" sz="1200" dirty="0"/>
          </a:p>
          <a:p>
            <a:r>
              <a:rPr lang="it-IT" altLang="it-IT" sz="1200" dirty="0"/>
              <a:t>Qui trovate nei 3 allegati tutti gli schemi utilizzati dalle scuole: </a:t>
            </a:r>
            <a:r>
              <a:rPr lang="it-IT" sz="1200" dirty="0">
                <a:hlinkClick r:id="rId3"/>
              </a:rPr>
              <a:t>https://www.orizzontescuola.it/programma-annuale-2019-nuovi-schemi-di-bilancio-piano-dei-conti-e-di-destinazione/</a:t>
            </a:r>
            <a:endParaRPr lang="it-IT" sz="1200" b="0" i="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In particolare:</a:t>
            </a:r>
          </a:p>
          <a:p>
            <a:r>
              <a:rPr lang="it-IT" sz="1200" b="0" i="0" kern="1200" dirty="0">
                <a:solidFill>
                  <a:schemeClr val="tx1"/>
                </a:solidFill>
                <a:effectLst/>
                <a:latin typeface="+mn-lt"/>
                <a:ea typeface="+mn-ea"/>
                <a:cs typeface="+mn-cs"/>
              </a:rPr>
              <a:t>l’Allegato 1 contiene il file con l’elenco di tutti i conti, sezione entrate e sezione spese, che dovranno essere utilizzati dalle istituzioni scolastiche per effettuare le registrazioni contabili; i codici delle voci sono indicati dal Ministero;</a:t>
            </a:r>
          </a:p>
          <a:p>
            <a:r>
              <a:rPr lang="it-IT" sz="1200" b="0" i="0" kern="1200" dirty="0">
                <a:solidFill>
                  <a:schemeClr val="tx1"/>
                </a:solidFill>
                <a:effectLst/>
                <a:latin typeface="+mn-lt"/>
                <a:ea typeface="+mn-ea"/>
                <a:cs typeface="+mn-cs"/>
              </a:rPr>
              <a:t>l’Allegato 2 contiene il file con gli schemi di bilancio A, B, C, D, </a:t>
            </a:r>
            <a:r>
              <a:rPr lang="it-IT" sz="1200" b="0" i="0" kern="1200" dirty="0" err="1">
                <a:solidFill>
                  <a:schemeClr val="tx1"/>
                </a:solidFill>
                <a:effectLst/>
                <a:latin typeface="+mn-lt"/>
                <a:ea typeface="+mn-ea"/>
                <a:cs typeface="+mn-cs"/>
              </a:rPr>
              <a:t>ecc</a:t>
            </a:r>
            <a:r>
              <a:rPr lang="it-IT" sz="1200" b="0" i="0" kern="1200" dirty="0">
                <a:solidFill>
                  <a:schemeClr val="tx1"/>
                </a:solidFill>
                <a:effectLst/>
                <a:latin typeface="+mn-lt"/>
                <a:ea typeface="+mn-ea"/>
                <a:cs typeface="+mn-cs"/>
              </a:rPr>
              <a:t> </a:t>
            </a:r>
            <a:r>
              <a:rPr lang="it-IT" sz="1200" b="0" i="0" kern="1200" dirty="0" err="1">
                <a:solidFill>
                  <a:schemeClr val="tx1"/>
                </a:solidFill>
                <a:effectLst/>
                <a:latin typeface="+mn-lt"/>
                <a:ea typeface="+mn-ea"/>
                <a:cs typeface="+mn-cs"/>
              </a:rPr>
              <a:t>ecc</a:t>
            </a:r>
            <a:r>
              <a:rPr lang="it-IT" sz="1200" b="0" i="0" kern="1200" dirty="0">
                <a:solidFill>
                  <a:schemeClr val="tx1"/>
                </a:solidFill>
                <a:effectLst/>
                <a:latin typeface="+mn-lt"/>
                <a:ea typeface="+mn-ea"/>
                <a:cs typeface="+mn-cs"/>
              </a:rPr>
              <a:t> che le scuole dovranno utilizzare per la rappresentazione dei fatti contabili nelle diverse fasi gestionali, dalla programmazione alla rendicontazione;</a:t>
            </a:r>
          </a:p>
          <a:p>
            <a:r>
              <a:rPr lang="it-IT" sz="1200" b="0" i="0" kern="1200" dirty="0">
                <a:solidFill>
                  <a:schemeClr val="tx1"/>
                </a:solidFill>
                <a:effectLst/>
                <a:latin typeface="+mn-lt"/>
                <a:ea typeface="+mn-ea"/>
                <a:cs typeface="+mn-cs"/>
              </a:rPr>
              <a:t>l’Allegato 3 contiene il file con  l’elenco delle destinazioni di spesa, intese come finalità di utilizzo delle risorse disponibili.</a:t>
            </a:r>
          </a:p>
          <a:p>
            <a:pPr eaLnBrk="1" hangingPunct="1"/>
            <a:endParaRPr lang="it-IT" altLang="it-IT" sz="1200" dirty="0"/>
          </a:p>
          <a:p>
            <a:pPr eaLnBrk="1" hangingPunct="1"/>
            <a:r>
              <a:rPr lang="it-IT" altLang="it-IT" sz="1200" b="1" dirty="0"/>
              <a:t>Il PROGRAMMA</a:t>
            </a:r>
            <a:r>
              <a:rPr lang="it-IT" altLang="it-IT" sz="1200" dirty="0"/>
              <a:t>, accompagnato dalla relazione del dirigente  che la Giunta esecutiva fa propria e poi propone al Consiglio di istituto, è diviso in due sezioni, quella delle entrate e quella delle spese. E’ affiancato da numerosi altri modelli specifici (es: sull’avanzo, sui progetti)</a:t>
            </a:r>
          </a:p>
          <a:p>
            <a:pPr eaLnBrk="1" hangingPunct="1"/>
            <a:r>
              <a:rPr lang="it-IT" altLang="it-IT" sz="1200" dirty="0"/>
              <a:t>Le entrate sono </a:t>
            </a:r>
            <a:r>
              <a:rPr lang="it-IT" altLang="it-IT" sz="1200" b="1" dirty="0"/>
              <a:t>aggregate</a:t>
            </a:r>
            <a:r>
              <a:rPr lang="it-IT" altLang="it-IT" sz="1200" dirty="0"/>
              <a:t> per provenienza, le spese sono </a:t>
            </a:r>
            <a:r>
              <a:rPr lang="it-IT" altLang="it-IT" sz="1200" b="1" dirty="0"/>
              <a:t>aggregate</a:t>
            </a:r>
            <a:r>
              <a:rPr lang="it-IT" altLang="it-IT" sz="1200" dirty="0"/>
              <a:t> per attività e progetti</a:t>
            </a:r>
          </a:p>
          <a:p>
            <a:pPr eaLnBrk="1" hangingPunct="1"/>
            <a:r>
              <a:rPr lang="it-IT" altLang="it-IT" sz="1200" dirty="0"/>
              <a:t>È fondamentale leggere la relazione perché da lì si può comprendere non solo dove le risorse sono allocate, ma soprattutto la filosofia di spesa della scuola rispetto al contesto in cui si trova, agli obiettivi che si pone e all’aderenza con il PTOF. </a:t>
            </a:r>
          </a:p>
          <a:p>
            <a:pPr eaLnBrk="1" hangingPunct="1"/>
            <a:endParaRPr lang="it-IT" altLang="it-IT" dirty="0"/>
          </a:p>
        </p:txBody>
      </p:sp>
      <p:sp>
        <p:nvSpPr>
          <p:cNvPr id="2" name="Segnaposto numero diapositiva 1">
            <a:extLst>
              <a:ext uri="{FF2B5EF4-FFF2-40B4-BE49-F238E27FC236}">
                <a16:creationId xmlns:a16="http://schemas.microsoft.com/office/drawing/2014/main" id="{025D3C09-C4B0-470E-8BC3-0ABBA2296261}"/>
              </a:ext>
            </a:extLst>
          </p:cNvPr>
          <p:cNvSpPr>
            <a:spLocks noGrp="1"/>
          </p:cNvSpPr>
          <p:nvPr>
            <p:ph type="sldNum" sz="quarter" idx="5"/>
          </p:nvPr>
        </p:nvSpPr>
        <p:spPr/>
        <p:txBody>
          <a:bodyPr/>
          <a:lstStyle/>
          <a:p>
            <a:fld id="{23E0578C-0FEB-4F7F-ACE6-5C73EB76BEA8}" type="slidenum">
              <a:rPr lang="it-IT" smtClean="0"/>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4EDCACD-2DB3-476F-B7CE-D20E158569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a:extLst>
              <a:ext uri="{FF2B5EF4-FFF2-40B4-BE49-F238E27FC236}">
                <a16:creationId xmlns:a16="http://schemas.microsoft.com/office/drawing/2014/main" id="{74BCE08F-7263-4D3E-BC6B-A29D3B4D31BD}"/>
              </a:ext>
            </a:extLst>
          </p:cNvPr>
          <p:cNvSpPr>
            <a:spLocks noGrp="1" noChangeArrowheads="1"/>
          </p:cNvSpPr>
          <p:nvPr>
            <p:ph type="body" idx="1"/>
          </p:nvPr>
        </p:nvSpPr>
        <p:spPr>
          <a:noFill/>
          <a:ln>
            <a:solidFill>
              <a:srgbClr val="FF0000"/>
            </a:solidFill>
          </a:ln>
        </p:spPr>
        <p:txBody>
          <a:bodyPr/>
          <a:lstStyle/>
          <a:p>
            <a:pPr eaLnBrk="1" hangingPunct="1"/>
            <a:r>
              <a:rPr lang="it-IT" altLang="it-IT" dirty="0"/>
              <a:t>LA RELAZIONE </a:t>
            </a:r>
            <a:r>
              <a:rPr lang="it-IT" altLang="it-IT" dirty="0" err="1"/>
              <a:t>é</a:t>
            </a:r>
            <a:r>
              <a:rPr lang="it-IT" altLang="it-IT" dirty="0"/>
              <a:t> la parte descrittiva del programma, in particolare spiega qualitativamente e quantitativamente le scelte.</a:t>
            </a:r>
          </a:p>
          <a:p>
            <a:pPr eaLnBrk="1" hangingPunct="1"/>
            <a:r>
              <a:rPr lang="it-IT" altLang="it-IT" dirty="0"/>
              <a:t>Predisposto da DS e DSGA, ha un passaggio in giunta (dove avviene una prima discussione) e poi arriva come PROPOSTA in Consiglio di Istituto, che può comunque effettuare valutazioni, controproposte, apportare modifiche al programma annuale prima di APPROVARE definitivamente.</a:t>
            </a:r>
          </a:p>
          <a:p>
            <a:pPr eaLnBrk="1" hangingPunct="1"/>
            <a:endParaRPr lang="it-IT" altLang="it-IT" dirty="0"/>
          </a:p>
          <a:p>
            <a:pPr eaLnBrk="1" hangingPunct="1"/>
            <a:r>
              <a:rPr lang="it-IT" altLang="it-IT" dirty="0"/>
              <a:t>ALTRE DUE RELAZIONI SEGUIRANNO LO SVILUPPO DEL PROGRAMMA:</a:t>
            </a:r>
          </a:p>
          <a:p>
            <a:pPr eaLnBrk="1" hangingPunct="1"/>
            <a:r>
              <a:rPr lang="it-IT" altLang="it-IT" dirty="0"/>
              <a:t>-ENTRO IL 30 GIUGNO per la fase di monitoraggio</a:t>
            </a:r>
          </a:p>
          <a:p>
            <a:pPr eaLnBrk="1" hangingPunct="1"/>
            <a:r>
              <a:rPr lang="it-IT" altLang="it-IT" dirty="0"/>
              <a:t>- CON IL CONSUNTIVO per descrivere le spese realmente effettuale e gli obiettivi raggiunti</a:t>
            </a:r>
          </a:p>
        </p:txBody>
      </p:sp>
      <p:sp>
        <p:nvSpPr>
          <p:cNvPr id="2" name="Segnaposto numero diapositiva 1">
            <a:extLst>
              <a:ext uri="{FF2B5EF4-FFF2-40B4-BE49-F238E27FC236}">
                <a16:creationId xmlns:a16="http://schemas.microsoft.com/office/drawing/2014/main" id="{232A520D-344E-4F17-ADAA-0590EC04F40E}"/>
              </a:ext>
            </a:extLst>
          </p:cNvPr>
          <p:cNvSpPr>
            <a:spLocks noGrp="1"/>
          </p:cNvSpPr>
          <p:nvPr>
            <p:ph type="sldNum" sz="quarter" idx="5"/>
          </p:nvPr>
        </p:nvSpPr>
        <p:spPr/>
        <p:txBody>
          <a:bodyPr/>
          <a:lstStyle/>
          <a:p>
            <a:fld id="{23E0578C-0FEB-4F7F-ACE6-5C73EB76BEA8}" type="slidenum">
              <a:rPr lang="it-IT" smtClean="0"/>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78EF48C-C4BB-4734-B898-9EEBC79820F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a:extLst>
              <a:ext uri="{FF2B5EF4-FFF2-40B4-BE49-F238E27FC236}">
                <a16:creationId xmlns:a16="http://schemas.microsoft.com/office/drawing/2014/main" id="{789F15CF-ED35-42DC-8111-80E475EB16DA}"/>
              </a:ext>
            </a:extLst>
          </p:cNvPr>
          <p:cNvSpPr>
            <a:spLocks noGrp="1" noChangeArrowheads="1"/>
          </p:cNvSpPr>
          <p:nvPr>
            <p:ph type="body" idx="1"/>
          </p:nvPr>
        </p:nvSpPr>
        <p:spPr>
          <a:xfrm>
            <a:off x="685800" y="4400550"/>
            <a:ext cx="5486400" cy="3848100"/>
          </a:xfrm>
          <a:noFill/>
          <a:ln>
            <a:solidFill>
              <a:srgbClr val="FF0000"/>
            </a:solidFill>
            <a:miter lim="800000"/>
            <a:headEnd/>
            <a:tailEnd/>
          </a:ln>
        </p:spPr>
        <p:txBody>
          <a:bodyPr/>
          <a:lstStyle/>
          <a:p>
            <a:pPr eaLnBrk="1" hangingPunct="1">
              <a:lnSpc>
                <a:spcPct val="90000"/>
              </a:lnSpc>
              <a:spcBef>
                <a:spcPct val="0"/>
              </a:spcBef>
            </a:pPr>
            <a:r>
              <a:rPr lang="it-IT" altLang="it-IT" dirty="0"/>
              <a:t>In sintesi</a:t>
            </a:r>
          </a:p>
          <a:p>
            <a:pPr eaLnBrk="1" hangingPunct="1">
              <a:lnSpc>
                <a:spcPct val="90000"/>
              </a:lnSpc>
              <a:spcBef>
                <a:spcPct val="0"/>
              </a:spcBef>
            </a:pPr>
            <a:endParaRPr lang="it-IT" altLang="it-IT" dirty="0"/>
          </a:p>
          <a:p>
            <a:pPr eaLnBrk="1" hangingPunct="1">
              <a:lnSpc>
                <a:spcPct val="90000"/>
              </a:lnSpc>
            </a:pPr>
            <a:r>
              <a:rPr lang="it-IT" altLang="it-IT" dirty="0"/>
              <a:t>“I fondi assegnati dallo Stato sono destinati a attività di istruzione, formazione, orientamento </a:t>
            </a:r>
            <a:r>
              <a:rPr lang="it-IT" altLang="it-IT" b="1" dirty="0">
                <a:solidFill>
                  <a:schemeClr val="accent2"/>
                </a:solidFill>
              </a:rPr>
              <a:t>come previste ed organizzate nel piano dell'offerta formativa</a:t>
            </a:r>
            <a:r>
              <a:rPr lang="it-IT" altLang="it-IT" b="1" dirty="0"/>
              <a:t>”</a:t>
            </a:r>
          </a:p>
          <a:p>
            <a:pPr eaLnBrk="1" hangingPunct="1">
              <a:lnSpc>
                <a:spcPct val="90000"/>
              </a:lnSpc>
              <a:spcBef>
                <a:spcPct val="0"/>
              </a:spcBef>
            </a:pPr>
            <a:endParaRPr lang="it-IT" altLang="it-IT" dirty="0"/>
          </a:p>
          <a:p>
            <a:pPr eaLnBrk="1" hangingPunct="1">
              <a:lnSpc>
                <a:spcPct val="90000"/>
              </a:lnSpc>
              <a:spcBef>
                <a:spcPct val="0"/>
              </a:spcBef>
            </a:pPr>
            <a:r>
              <a:rPr lang="it-IT" altLang="it-IT" dirty="0"/>
              <a:t>Il PTOF è punto di partenza: pianifica e progetta  l’offerta formativa; il Programma annuale traduce in numeri il PTOF: definisce le risorse necessarie ed il loro impiego, così da consentire la migliore pianificazione e realizzazione.</a:t>
            </a:r>
          </a:p>
          <a:p>
            <a:pPr eaLnBrk="1" hangingPunct="1">
              <a:lnSpc>
                <a:spcPct val="90000"/>
              </a:lnSpc>
            </a:pPr>
            <a:r>
              <a:rPr lang="it-IT" altLang="it-IT" sz="1300" dirty="0"/>
              <a:t>Costruire un buon PTOF richiede che non sia un libro dei sogni ma una pianificazione coerente con gli </a:t>
            </a:r>
            <a:r>
              <a:rPr lang="it-IT" altLang="it-IT" sz="1300" dirty="0" err="1"/>
              <a:t>obiettivi,i</a:t>
            </a:r>
            <a:r>
              <a:rPr lang="it-IT" altLang="it-IT" sz="1300" dirty="0"/>
              <a:t> bisogni e le priorità,  essenziale ma certa, capace di lavorare per i risultati che si intendono ottenere</a:t>
            </a:r>
          </a:p>
          <a:p>
            <a:pPr eaLnBrk="1" hangingPunct="1">
              <a:lnSpc>
                <a:spcPct val="90000"/>
              </a:lnSpc>
            </a:pPr>
            <a:endParaRPr lang="it-IT" altLang="it-IT" sz="1000" dirty="0"/>
          </a:p>
          <a:p>
            <a:pPr eaLnBrk="1" hangingPunct="1">
              <a:lnSpc>
                <a:spcPct val="90000"/>
              </a:lnSpc>
            </a:pPr>
            <a:r>
              <a:rPr lang="it-IT" altLang="it-IT" b="1" dirty="0"/>
              <a:t>L’elaborazione dei progetti spetta all’organo tecnico, quindi ai docenti, secondo le linee di indirizzo predisposte dal Dirigente</a:t>
            </a:r>
            <a:r>
              <a:rPr lang="it-IT" altLang="it-IT" dirty="0"/>
              <a:t>. </a:t>
            </a:r>
            <a:r>
              <a:rPr lang="it-IT" altLang="it-IT" b="1" dirty="0"/>
              <a:t>L’approvazione è del CDI, cioè collegiale. </a:t>
            </a:r>
            <a:r>
              <a:rPr lang="it-IT" altLang="it-IT" dirty="0"/>
              <a:t>Attività e progetti vanno quantificati anche economicamente. Solo con la certezza delle risorse si può realizzare l’attività o il progetto</a:t>
            </a:r>
          </a:p>
          <a:p>
            <a:pPr eaLnBrk="1" hangingPunct="1">
              <a:lnSpc>
                <a:spcPct val="90000"/>
              </a:lnSpc>
            </a:pPr>
            <a:endParaRPr lang="it-IT" altLang="it-IT" b="1" dirty="0"/>
          </a:p>
          <a:p>
            <a:pPr eaLnBrk="1" hangingPunct="1">
              <a:lnSpc>
                <a:spcPct val="90000"/>
              </a:lnSpc>
            </a:pPr>
            <a:r>
              <a:rPr lang="it-IT" altLang="it-IT" b="1" dirty="0"/>
              <a:t>BUONE PRASSI</a:t>
            </a:r>
          </a:p>
          <a:p>
            <a:pPr eaLnBrk="1" hangingPunct="1">
              <a:lnSpc>
                <a:spcPct val="90000"/>
              </a:lnSpc>
            </a:pPr>
            <a:r>
              <a:rPr lang="it-IT" altLang="it-IT" dirty="0"/>
              <a:t>Per valorizzare la collegialità in termini di condivisione sempre più scuole aprono commissioni miste con i genitori</a:t>
            </a:r>
          </a:p>
          <a:p>
            <a:pPr eaLnBrk="1" hangingPunct="1">
              <a:lnSpc>
                <a:spcPct val="90000"/>
              </a:lnSpc>
            </a:pPr>
            <a:r>
              <a:rPr lang="it-IT" altLang="it-IT" dirty="0"/>
              <a:t>L’elaborazione del PTOF o di alcune sue parti si fa anche territoriale così da coprire una serie di bisogni attraverso sinergie di rete </a:t>
            </a:r>
          </a:p>
          <a:p>
            <a:pPr eaLnBrk="1" hangingPunct="1">
              <a:lnSpc>
                <a:spcPct val="90000"/>
              </a:lnSpc>
              <a:spcBef>
                <a:spcPct val="0"/>
              </a:spcBef>
            </a:pPr>
            <a:endParaRPr lang="it-IT" altLang="it-IT" dirty="0"/>
          </a:p>
        </p:txBody>
      </p:sp>
      <p:sp>
        <p:nvSpPr>
          <p:cNvPr id="2" name="Segnaposto numero diapositiva 1">
            <a:extLst>
              <a:ext uri="{FF2B5EF4-FFF2-40B4-BE49-F238E27FC236}">
                <a16:creationId xmlns:a16="http://schemas.microsoft.com/office/drawing/2014/main" id="{B8B5DC8D-9F12-4D83-892A-CDDE04BA7745}"/>
              </a:ext>
            </a:extLst>
          </p:cNvPr>
          <p:cNvSpPr>
            <a:spLocks noGrp="1"/>
          </p:cNvSpPr>
          <p:nvPr>
            <p:ph type="sldNum" sz="quarter" idx="5"/>
          </p:nvPr>
        </p:nvSpPr>
        <p:spPr/>
        <p:txBody>
          <a:bodyPr/>
          <a:lstStyle/>
          <a:p>
            <a:fld id="{23E0578C-0FEB-4F7F-ACE6-5C73EB76BEA8}" type="slidenum">
              <a:rPr lang="it-IT" smtClean="0"/>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77967A5-878E-486E-BC7E-0D758660970A}"/>
              </a:ext>
            </a:extLst>
          </p:cNvPr>
          <p:cNvSpPr>
            <a:spLocks noGrp="1" noRot="1" noChangeAspect="1" noTextEdit="1"/>
          </p:cNvSpPr>
          <p:nvPr>
            <p:ph type="sldImg"/>
          </p:nvPr>
        </p:nvSpPr>
        <p:spPr bwMode="auto">
          <a:xfrm>
            <a:off x="103188" y="641350"/>
            <a:ext cx="6651625" cy="3741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C0E7010F-201D-4556-B9A6-13B50367B97B}"/>
              </a:ext>
            </a:extLst>
          </p:cNvPr>
          <p:cNvSpPr>
            <a:spLocks noGrp="1"/>
          </p:cNvSpPr>
          <p:nvPr>
            <p:ph type="body" idx="1"/>
          </p:nvPr>
        </p:nvSpPr>
        <p:spPr>
          <a:xfrm>
            <a:off x="562706" y="4902200"/>
            <a:ext cx="5723794" cy="3936999"/>
          </a:xfrm>
          <a:noFill/>
          <a:ln>
            <a:solidFill>
              <a:srgbClr val="FF0000"/>
            </a:solidFill>
            <a:miter lim="800000"/>
            <a:headEnd/>
            <a:tailEnd/>
          </a:ln>
        </p:spPr>
        <p:txBody>
          <a:bodyPr/>
          <a:lstStyle/>
          <a:p>
            <a:pPr eaLnBrk="1" hangingPunct="1">
              <a:lnSpc>
                <a:spcPct val="80000"/>
              </a:lnSpc>
            </a:pPr>
            <a:r>
              <a:rPr lang="it-IT" altLang="it-IT" sz="1100" dirty="0"/>
              <a:t>L’individuazione delle risorse è un passo importante. Abbiamo le risorse? Tutte le attività e i progetti possono partire.</a:t>
            </a:r>
          </a:p>
          <a:p>
            <a:pPr eaLnBrk="1" hangingPunct="1">
              <a:lnSpc>
                <a:spcPct val="80000"/>
              </a:lnSpc>
            </a:pPr>
            <a:r>
              <a:rPr lang="it-IT" altLang="it-IT" sz="1100" dirty="0"/>
              <a:t>Non ci sono risorse sufficienti? O riaggiustiamo il tiro con una nuova progettazione, o ci diamo priorità, o cancelliamo progetti, o scegliamo la strada dell’economicità (gratuità), o troviamo altre risorse, o gli insegnanti lavorano comunque su base volontaria, o chiediamo ai genitori….</a:t>
            </a:r>
          </a:p>
          <a:p>
            <a:pPr eaLnBrk="1" hangingPunct="1">
              <a:lnSpc>
                <a:spcPct val="80000"/>
              </a:lnSpc>
            </a:pPr>
            <a:r>
              <a:rPr lang="it-IT" altLang="it-IT" sz="1100" dirty="0"/>
              <a:t>Il Consiglio di Istituto, sentite le diverse proposte, è chiamato a decidere in coerenza con l’analisi della situazione, i risultati da raggiungere, le priorità identificate. Si può aprire uno spazio di confronto approfondito sulla qualità della scuola e dei suoi progetti</a:t>
            </a:r>
          </a:p>
          <a:p>
            <a:pPr eaLnBrk="1" hangingPunct="1">
              <a:lnSpc>
                <a:spcPct val="80000"/>
              </a:lnSpc>
            </a:pPr>
            <a:endParaRPr lang="it-IT" altLang="it-IT" sz="1100" dirty="0"/>
          </a:p>
          <a:p>
            <a:pPr eaLnBrk="1" hangingPunct="1">
              <a:lnSpc>
                <a:spcPct val="80000"/>
              </a:lnSpc>
            </a:pPr>
            <a:r>
              <a:rPr lang="it-IT" altLang="it-IT" sz="1100" dirty="0"/>
              <a:t>FSE= è il fondo europeo che finanzia i Bandi PON, particolarmente numerosi negli ultimi anni. </a:t>
            </a:r>
          </a:p>
          <a:p>
            <a:pPr eaLnBrk="1" hangingPunct="1">
              <a:lnSpc>
                <a:spcPct val="80000"/>
              </a:lnSpc>
            </a:pPr>
            <a:r>
              <a:rPr lang="it-IT" altLang="it-IT" sz="1100" dirty="0"/>
              <a:t>FIS= Fondo di Istituto, viene erogato alla scuola all’interno del MOF</a:t>
            </a:r>
          </a:p>
          <a:p>
            <a:pPr eaLnBrk="1" hangingPunct="1">
              <a:lnSpc>
                <a:spcPct val="80000"/>
              </a:lnSpc>
            </a:pPr>
            <a:r>
              <a:rPr lang="it-IT" altLang="it-IT" sz="1100" dirty="0"/>
              <a:t>MOF= fondo per il  miglioramento dell’offerta formativa (entrate dallo Stato, in base a parametri predefiniti). Qui trovate una scheda che consente di calcolare il MOF del proprio istituto: </a:t>
            </a:r>
            <a:r>
              <a:rPr lang="it-IT" sz="1100" dirty="0">
                <a:hlinkClick r:id="rId3"/>
              </a:rPr>
              <a:t>http://m.flcgil.it/scuola/fondi-contrattuali-come-calcolare-i-fondi-mof-e-i-fondi-per-la-valorizzazione-del-personale-docente-dell-a-s-2018-2019.flc</a:t>
            </a:r>
            <a:r>
              <a:rPr lang="it-IT" sz="1100" dirty="0"/>
              <a:t>.  </a:t>
            </a:r>
          </a:p>
          <a:p>
            <a:pPr eaLnBrk="1" hangingPunct="1">
              <a:lnSpc>
                <a:spcPct val="80000"/>
              </a:lnSpc>
            </a:pPr>
            <a:r>
              <a:rPr lang="it-IT" sz="1100" dirty="0"/>
              <a:t>Nel DM 834/2015 la tabella per calcolare la dotazione ordinaria e per l’alternanza </a:t>
            </a:r>
            <a:r>
              <a:rPr lang="it-IT" sz="1100" dirty="0">
                <a:hlinkClick r:id="rId4"/>
              </a:rPr>
              <a:t>https://www.istruzione.it/allegati/2016/DM%20834_20150001.pdf</a:t>
            </a:r>
            <a:endParaRPr lang="it-IT" altLang="it-IT" sz="1100" dirty="0"/>
          </a:p>
          <a:p>
            <a:pPr eaLnBrk="1" hangingPunct="1">
              <a:lnSpc>
                <a:spcPct val="80000"/>
              </a:lnSpc>
            </a:pPr>
            <a:r>
              <a:rPr lang="it-IT" altLang="it-IT" sz="1100" dirty="0"/>
              <a:t>PDS= piano per il diritto allo studio (entrate dall’amministrazione locale per gli istituti comprensivi)</a:t>
            </a:r>
          </a:p>
          <a:p>
            <a:pPr eaLnBrk="1" hangingPunct="1">
              <a:lnSpc>
                <a:spcPct val="80000"/>
              </a:lnSpc>
            </a:pPr>
            <a:r>
              <a:rPr lang="it-IT" altLang="it-IT" sz="1100" dirty="0"/>
              <a:t>FONDINO (cosiddetto) è il contributo della provincia per le utenze e le piccole manutenzioni nelle scuole superiori</a:t>
            </a:r>
          </a:p>
          <a:p>
            <a:pPr eaLnBrk="1" hangingPunct="1">
              <a:lnSpc>
                <a:spcPct val="80000"/>
              </a:lnSpc>
            </a:pPr>
            <a:r>
              <a:rPr lang="it-IT" altLang="it-IT" sz="1100" dirty="0"/>
              <a:t>CONTRIBUTI FAMIGLIE: sono totalmente volontari ma sempre più indispensabili per dare continuità ai progetti. Anche gli IC si stanno attrezzando per chiederli alle loro famiglie. Il contributo è VOLONTARIO e non può essere imposto in alcun modo. Il loro impiego viene obbligatoriamente rendicontato.</a:t>
            </a:r>
          </a:p>
          <a:p>
            <a:pPr eaLnBrk="1" hangingPunct="1">
              <a:lnSpc>
                <a:spcPct val="80000"/>
              </a:lnSpc>
            </a:pPr>
            <a:endParaRPr lang="it-IT" altLang="it-IT" sz="1100" dirty="0"/>
          </a:p>
          <a:p>
            <a:pPr eaLnBrk="1" hangingPunct="1">
              <a:lnSpc>
                <a:spcPct val="80000"/>
              </a:lnSpc>
            </a:pPr>
            <a:r>
              <a:rPr lang="it-IT" altLang="it-IT" sz="1100" dirty="0"/>
              <a:t>Possono essere esercitate attività di sponsorizzazione di attività e progetti</a:t>
            </a:r>
          </a:p>
          <a:p>
            <a:pPr eaLnBrk="1" hangingPunct="1">
              <a:lnSpc>
                <a:spcPct val="80000"/>
              </a:lnSpc>
            </a:pPr>
            <a:r>
              <a:rPr lang="it-IT" altLang="it-IT" sz="1100" dirty="0"/>
              <a:t>Può essere attivato il ricorso alle piattaforme di crowdfunding, ossia per una raccolta fondi collettiva on line.</a:t>
            </a:r>
          </a:p>
        </p:txBody>
      </p:sp>
      <p:sp>
        <p:nvSpPr>
          <p:cNvPr id="2" name="Segnaposto numero diapositiva 1">
            <a:extLst>
              <a:ext uri="{FF2B5EF4-FFF2-40B4-BE49-F238E27FC236}">
                <a16:creationId xmlns:a16="http://schemas.microsoft.com/office/drawing/2014/main" id="{036196A9-A17C-4583-9F25-8B82224A5B9E}"/>
              </a:ext>
            </a:extLst>
          </p:cNvPr>
          <p:cNvSpPr>
            <a:spLocks noGrp="1"/>
          </p:cNvSpPr>
          <p:nvPr>
            <p:ph type="sldNum" sz="quarter" idx="5"/>
          </p:nvPr>
        </p:nvSpPr>
        <p:spPr/>
        <p:txBody>
          <a:bodyPr/>
          <a:lstStyle/>
          <a:p>
            <a:fld id="{23E0578C-0FEB-4F7F-ACE6-5C73EB76BEA8}" type="slidenum">
              <a:rPr lang="it-IT" smtClean="0"/>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C3FBB92-F692-4542-B0F1-28554581C3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a:extLst>
              <a:ext uri="{FF2B5EF4-FFF2-40B4-BE49-F238E27FC236}">
                <a16:creationId xmlns:a16="http://schemas.microsoft.com/office/drawing/2014/main" id="{B4C0225D-0374-4D0A-BECD-F23487AA7404}"/>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Le entrate della scuola possono essere registrate a bilancio solamente quando sono certe (una circolare del ministero, una delibera del comune, i versamenti delle famiglie, una sponsorizzazione,…). Possono essere vincolate da chi eroga i finanziamenti oppure lasciate all’autonomo impiego della scuola secondo le proprie esigenze e priorità</a:t>
            </a:r>
          </a:p>
          <a:p>
            <a:pPr eaLnBrk="1" hangingPunct="1"/>
            <a:endParaRPr lang="it-IT" altLang="it-IT" dirty="0"/>
          </a:p>
          <a:p>
            <a:pPr eaLnBrk="1" hangingPunct="1"/>
            <a:r>
              <a:rPr lang="it-IT" altLang="it-IT" dirty="0"/>
              <a:t>Le entrate debbono essere imputate a bilancio secondo la volontà espressa dal versante: molte sono pertanto vincolate,  altre invece non hanno vincoli di utilizzo chiaramente espressi e possono essere destinate liberamente ed indifferentemente dal Consiglio.</a:t>
            </a:r>
            <a:br>
              <a:rPr lang="it-IT" altLang="it-IT" dirty="0"/>
            </a:br>
            <a:endParaRPr lang="it-IT" altLang="it-IT" dirty="0"/>
          </a:p>
        </p:txBody>
      </p:sp>
      <p:sp>
        <p:nvSpPr>
          <p:cNvPr id="2" name="Segnaposto numero diapositiva 1">
            <a:extLst>
              <a:ext uri="{FF2B5EF4-FFF2-40B4-BE49-F238E27FC236}">
                <a16:creationId xmlns:a16="http://schemas.microsoft.com/office/drawing/2014/main" id="{D91430DD-7B0E-4749-B7C1-D436E082E3D3}"/>
              </a:ext>
            </a:extLst>
          </p:cNvPr>
          <p:cNvSpPr>
            <a:spLocks noGrp="1"/>
          </p:cNvSpPr>
          <p:nvPr>
            <p:ph type="sldNum" sz="quarter" idx="5"/>
          </p:nvPr>
        </p:nvSpPr>
        <p:spPr/>
        <p:txBody>
          <a:bodyPr/>
          <a:lstStyle/>
          <a:p>
            <a:fld id="{23E0578C-0FEB-4F7F-ACE6-5C73EB76BEA8}" type="slidenum">
              <a:rPr lang="it-IT" smtClean="0"/>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98078FC-091A-45FC-B19E-06ED213F901D}"/>
              </a:ext>
            </a:extLst>
          </p:cNvPr>
          <p:cNvSpPr>
            <a:spLocks noGrp="1" noRot="1" noChangeAspect="1" noTextEdit="1"/>
          </p:cNvSpPr>
          <p:nvPr>
            <p:ph type="sldImg"/>
          </p:nvPr>
        </p:nvSpPr>
        <p:spPr bwMode="auto">
          <a:xfrm>
            <a:off x="265113" y="511175"/>
            <a:ext cx="6284912" cy="35369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a:extLst>
              <a:ext uri="{FF2B5EF4-FFF2-40B4-BE49-F238E27FC236}">
                <a16:creationId xmlns:a16="http://schemas.microsoft.com/office/drawing/2014/main" id="{72F0B146-9E07-4E74-8559-F98530C068B0}"/>
              </a:ext>
            </a:extLst>
          </p:cNvPr>
          <p:cNvSpPr>
            <a:spLocks noGrp="1"/>
          </p:cNvSpPr>
          <p:nvPr>
            <p:ph type="body" idx="1"/>
          </p:nvPr>
        </p:nvSpPr>
        <p:spPr>
          <a:xfrm>
            <a:off x="331788" y="4125913"/>
            <a:ext cx="6184900" cy="5697537"/>
          </a:xfrm>
          <a:noFill/>
          <a:ln>
            <a:solidFill>
              <a:schemeClr val="accent2"/>
            </a:solidFill>
            <a:miter lim="800000"/>
            <a:headEnd/>
            <a:tailEnd/>
          </a:ln>
        </p:spPr>
        <p:txBody>
          <a:bodyPr/>
          <a:lstStyle/>
          <a:p>
            <a:pPr eaLnBrk="1" hangingPunct="1"/>
            <a:r>
              <a:rPr lang="it-IT" altLang="it-IT" dirty="0"/>
              <a:t>Le entrate sono aggregate secondo la provenienza (chi eroga)</a:t>
            </a:r>
          </a:p>
          <a:p>
            <a:pPr eaLnBrk="1" hangingPunct="1"/>
            <a:endParaRPr lang="it-IT" altLang="it-IT" dirty="0"/>
          </a:p>
          <a:p>
            <a:pPr eaLnBrk="1" hangingPunct="1"/>
            <a:r>
              <a:rPr lang="it-IT" altLang="it-IT" dirty="0"/>
              <a:t>AGGREGATO 1: L’AVANZO DI AMMINISTRAZIONE SPESSO HA IMPORTI NOTEVOLI DOVUTI AD ENTRATE CHE LA SCUOLA DOVREBBE RICEVERE DALLO STATO PER IMPEGNI DI SPESA SOSTENUTI negli anni precedenti. Questa voce comprende  gli AVANZI di cassa DELL’ANNO PRECEDENTE, + entrate accertate ma non percepite negli anni precedenti, sottratte le spese dovute ma non ancora pagate. Gli avanzi riprendono gli aggregati dell’anno precedente e quindi non sono utilizzabili su altri aggregati. </a:t>
            </a:r>
          </a:p>
          <a:p>
            <a:pPr eaLnBrk="1" hangingPunct="1"/>
            <a:r>
              <a:rPr lang="it-IT" altLang="it-IT" dirty="0"/>
              <a:t>Una buona programmazione dovrebbe tendere ad avanzo zero ma quando esistono avanzi consistenti è opportuno chiedere delucidazioni su come si sono formati. Una buona relazione dovrebbe descrivere i motivi che hanno generato l’avanzo e se è vincolato a destinazioni predefinite o no. Nella deliberazione è richiesto che si definiscano i criteri per l’assorbimento dell’avanzo pregresso.</a:t>
            </a:r>
          </a:p>
          <a:p>
            <a:pPr eaLnBrk="1" hangingPunct="1"/>
            <a:endParaRPr lang="it-IT" altLang="it-IT" dirty="0">
              <a:solidFill>
                <a:schemeClr val="accent2"/>
              </a:solidFill>
            </a:endParaRPr>
          </a:p>
          <a:p>
            <a:pPr eaLnBrk="1" hangingPunct="1"/>
            <a:r>
              <a:rPr lang="it-IT" altLang="it-IT" dirty="0"/>
              <a:t>AGGREGATO 2: I fondi PON (programma operativo nazionale) sono finanziati dall’Europa su bandi: si concluderanno nel 2020. Sono in corso i tavoli di confronto con l’Europa per i Fondi 2021-2027.</a:t>
            </a:r>
          </a:p>
        </p:txBody>
      </p:sp>
      <p:sp>
        <p:nvSpPr>
          <p:cNvPr id="2" name="Segnaposto numero diapositiva 1">
            <a:extLst>
              <a:ext uri="{FF2B5EF4-FFF2-40B4-BE49-F238E27FC236}">
                <a16:creationId xmlns:a16="http://schemas.microsoft.com/office/drawing/2014/main" id="{B249F150-8E38-4A0B-A855-7C8C741EA000}"/>
              </a:ext>
            </a:extLst>
          </p:cNvPr>
          <p:cNvSpPr>
            <a:spLocks noGrp="1"/>
          </p:cNvSpPr>
          <p:nvPr>
            <p:ph type="sldNum" sz="quarter" idx="5"/>
          </p:nvPr>
        </p:nvSpPr>
        <p:spPr/>
        <p:txBody>
          <a:bodyPr/>
          <a:lstStyle/>
          <a:p>
            <a:fld id="{23E0578C-0FEB-4F7F-ACE6-5C73EB76BEA8}" type="slidenum">
              <a:rPr lang="it-IT" smtClean="0"/>
              <a:t>16</a:t>
            </a:fld>
            <a:endParaRPr lang="it-IT"/>
          </a:p>
        </p:txBody>
      </p:sp>
    </p:spTree>
    <p:extLst>
      <p:ext uri="{BB962C8B-B14F-4D97-AF65-F5344CB8AC3E}">
        <p14:creationId xmlns:p14="http://schemas.microsoft.com/office/powerpoint/2010/main" val="69726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98078FC-091A-45FC-B19E-06ED213F901D}"/>
              </a:ext>
            </a:extLst>
          </p:cNvPr>
          <p:cNvSpPr>
            <a:spLocks noGrp="1" noRot="1" noChangeAspect="1" noTextEdit="1"/>
          </p:cNvSpPr>
          <p:nvPr>
            <p:ph type="sldImg"/>
          </p:nvPr>
        </p:nvSpPr>
        <p:spPr bwMode="auto">
          <a:xfrm>
            <a:off x="265113" y="511175"/>
            <a:ext cx="6284912" cy="35369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a:extLst>
              <a:ext uri="{FF2B5EF4-FFF2-40B4-BE49-F238E27FC236}">
                <a16:creationId xmlns:a16="http://schemas.microsoft.com/office/drawing/2014/main" id="{72F0B146-9E07-4E74-8559-F98530C068B0}"/>
              </a:ext>
            </a:extLst>
          </p:cNvPr>
          <p:cNvSpPr>
            <a:spLocks noGrp="1"/>
          </p:cNvSpPr>
          <p:nvPr>
            <p:ph type="body" idx="1"/>
          </p:nvPr>
        </p:nvSpPr>
        <p:spPr>
          <a:xfrm>
            <a:off x="331787" y="4125914"/>
            <a:ext cx="6218237" cy="4684712"/>
          </a:xfrm>
          <a:noFill/>
          <a:ln>
            <a:solidFill>
              <a:schemeClr val="accent2"/>
            </a:solidFill>
            <a:miter lim="800000"/>
            <a:headEnd/>
            <a:tailEnd/>
          </a:ln>
        </p:spPr>
        <p:txBody>
          <a:bodyPr/>
          <a:lstStyle/>
          <a:p>
            <a:pPr eaLnBrk="1" hangingPunct="1"/>
            <a:r>
              <a:rPr lang="it-IT" altLang="it-IT" sz="1050" dirty="0"/>
              <a:t>I fondi assegnati dallo Stato, come abbiamo visto,  sono destinati allo svolgimento delle attività di istruzione, di formazione e di orientamento proprie dell'istituzione interessata, come previste ed organizzate nel piano dell'offerta formativa (P.T.O.F.). </a:t>
            </a:r>
          </a:p>
          <a:p>
            <a:pPr eaLnBrk="1" hangingPunct="1"/>
            <a:r>
              <a:rPr lang="it-IT" altLang="it-IT" sz="1050" dirty="0"/>
              <a:t>Il Fondo per il Miglioramento offerta formativa contiene tutti i finanziamenti dallo stato, anche la dotazione ordinaria (FIS): per il funzionamento amministrativo e didattico, calcolato su parametri predeterminati (tipo di istituto, numero alunni, numero docenti e ATA, numero disabili, numero classi, …). </a:t>
            </a:r>
          </a:p>
          <a:p>
            <a:r>
              <a:rPr lang="it-IT" altLang="it-IT" sz="1050" dirty="0"/>
              <a:t>Fanno parte inoltre del MOF </a:t>
            </a:r>
            <a:r>
              <a:rPr lang="it-IT" altLang="it-IT" sz="1050" u="sng" dirty="0"/>
              <a:t>altri finanziamenti</a:t>
            </a:r>
            <a:r>
              <a:rPr lang="it-IT" altLang="it-IT" sz="1050" dirty="0"/>
              <a:t> la cui destinazione è vincolata come per esempio quelli per le funzioni strumentali (personale docente), gli incarichi specifici (personale ATA), le ore eccedenti (personale docente), lo sviluppo della pratica sportiva (scuole secondarie), per la valorizzazione del merito dei docenti (secondo i criteri definiti dall’apposita Commissione di valutazione formata anche da genitori e studenti)</a:t>
            </a:r>
          </a:p>
          <a:p>
            <a:pPr eaLnBrk="1" hangingPunct="1"/>
            <a:endParaRPr lang="it-IT" altLang="it-IT" sz="1050" dirty="0"/>
          </a:p>
          <a:p>
            <a:pPr eaLnBrk="1" hangingPunct="1"/>
            <a:r>
              <a:rPr lang="it-IT" altLang="it-IT" sz="1050" dirty="0"/>
              <a:t>FSC, è un fondo destinato a bandi per aree disagiate</a:t>
            </a:r>
          </a:p>
          <a:p>
            <a:pPr eaLnBrk="1" hangingPunct="1"/>
            <a:r>
              <a:rPr lang="it-IT" altLang="it-IT" sz="1050" dirty="0"/>
              <a:t>ALTRI FINANZIAMENTI  possono essere ad es. quelli destinati alla formazione dei docenti, in particolare per le scuole Polo che se ne occupano per il loro ambito scolastico territoriale</a:t>
            </a:r>
          </a:p>
          <a:p>
            <a:pPr eaLnBrk="1" hangingPunct="1"/>
            <a:endParaRPr lang="it-IT" altLang="it-IT" sz="1050" dirty="0"/>
          </a:p>
          <a:p>
            <a:pPr eaLnBrk="1" hangingPunct="1"/>
            <a:r>
              <a:rPr lang="it-IT" altLang="it-IT" sz="1050" dirty="0"/>
              <a:t>Una nota sul fondo statale. I finanziamenti che vengono destinati a specifiche attività e funzioni dei docenti e del personale ATA vengono discussi in sede di contrattazione sindacale interna, tra il Dirigente e la RSU. </a:t>
            </a:r>
          </a:p>
          <a:p>
            <a:pPr eaLnBrk="1" hangingPunct="1"/>
            <a:r>
              <a:rPr lang="it-IT" altLang="it-IT" sz="1050" dirty="0"/>
              <a:t>Il Collegio Docenti indica quali funzioni, svolte su base volontaria, riconoscere economicamente. Le </a:t>
            </a:r>
            <a:r>
              <a:rPr lang="it-IT" altLang="it-IT" sz="1050" b="1" dirty="0"/>
              <a:t>RSU (le Rappresentanze sindacali interne alla scuola)</a:t>
            </a:r>
            <a:r>
              <a:rPr lang="it-IT" altLang="it-IT" sz="1050" dirty="0"/>
              <a:t> potranno determinare gli importi anche a forfait, ad esempio, per i responsabili dei dipartimenti, i Coordinatori di classe, le funzioni strumentali al PTOF (orientamento, didattica, educazione alla salute,  commissione PTOF, alternanza scuola-lavoro, referente per la qualità,….) Quanto remunerare e quali funzioni/attività dentro il budget disponibile viene deciso appunto in sede di contrattazione sindacale, </a:t>
            </a:r>
            <a:r>
              <a:rPr lang="it-IT" altLang="it-IT" sz="1050" b="1" dirty="0"/>
              <a:t>NON dal CDI</a:t>
            </a:r>
            <a:r>
              <a:rPr lang="it-IT" altLang="it-IT" sz="1050" dirty="0"/>
              <a:t>.</a:t>
            </a:r>
          </a:p>
          <a:p>
            <a:pPr eaLnBrk="1" hangingPunct="1"/>
            <a:r>
              <a:rPr lang="it-IT" altLang="it-IT" sz="1050" dirty="0"/>
              <a:t>La scheda che descrive le spese per il personale è il MODELLO M, ma altre voci potrebbero riportarle (alternanza, orientamento, progetti vari, ….)</a:t>
            </a:r>
          </a:p>
          <a:p>
            <a:pPr eaLnBrk="1" hangingPunct="1"/>
            <a:endParaRPr lang="it-IT" altLang="it-IT" sz="1050" dirty="0"/>
          </a:p>
          <a:p>
            <a:pPr eaLnBrk="1" hangingPunct="1"/>
            <a:endParaRPr lang="it-IT" altLang="it-IT" sz="1050" dirty="0"/>
          </a:p>
          <a:p>
            <a:pPr eaLnBrk="1" hangingPunct="1"/>
            <a:endParaRPr lang="it-IT" altLang="it-IT" sz="1050" dirty="0"/>
          </a:p>
        </p:txBody>
      </p:sp>
      <p:sp>
        <p:nvSpPr>
          <p:cNvPr id="2" name="Segnaposto numero diapositiva 1">
            <a:extLst>
              <a:ext uri="{FF2B5EF4-FFF2-40B4-BE49-F238E27FC236}">
                <a16:creationId xmlns:a16="http://schemas.microsoft.com/office/drawing/2014/main" id="{1E6B3CD1-C708-4E62-80CE-66567C4C836E}"/>
              </a:ext>
            </a:extLst>
          </p:cNvPr>
          <p:cNvSpPr>
            <a:spLocks noGrp="1"/>
          </p:cNvSpPr>
          <p:nvPr>
            <p:ph type="sldNum" sz="quarter" idx="5"/>
          </p:nvPr>
        </p:nvSpPr>
        <p:spPr/>
        <p:txBody>
          <a:bodyPr/>
          <a:lstStyle/>
          <a:p>
            <a:fld id="{23E0578C-0FEB-4F7F-ACE6-5C73EB76BEA8}" type="slidenum">
              <a:rPr lang="it-IT" smtClean="0"/>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FCC09EA6-D024-4AC0-B655-B43956015F9B}"/>
              </a:ext>
            </a:extLst>
          </p:cNvPr>
          <p:cNvSpPr>
            <a:spLocks noGrp="1" noRot="1" noChangeAspect="1" noTextEdit="1"/>
          </p:cNvSpPr>
          <p:nvPr>
            <p:ph type="sldImg"/>
          </p:nvPr>
        </p:nvSpPr>
        <p:spPr bwMode="auto">
          <a:xfrm>
            <a:off x="98425" y="746125"/>
            <a:ext cx="6656388" cy="3744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a:extLst>
              <a:ext uri="{FF2B5EF4-FFF2-40B4-BE49-F238E27FC236}">
                <a16:creationId xmlns:a16="http://schemas.microsoft.com/office/drawing/2014/main" id="{B3FB95EA-4A61-4C1D-9414-D07CB3B8C9CD}"/>
              </a:ext>
            </a:extLst>
          </p:cNvPr>
          <p:cNvSpPr>
            <a:spLocks noGrp="1"/>
          </p:cNvSpPr>
          <p:nvPr>
            <p:ph type="body" idx="1"/>
          </p:nvPr>
        </p:nvSpPr>
        <p:spPr>
          <a:xfrm>
            <a:off x="979488" y="5226050"/>
            <a:ext cx="5103812" cy="3143250"/>
          </a:xfrm>
          <a:noFill/>
          <a:ln>
            <a:solidFill>
              <a:schemeClr val="accent2"/>
            </a:solidFill>
            <a:miter lim="800000"/>
            <a:headEnd/>
            <a:tailEnd/>
          </a:ln>
        </p:spPr>
        <p:txBody>
          <a:bodyPr/>
          <a:lstStyle/>
          <a:p>
            <a:pPr eaLnBrk="1" hangingPunct="1"/>
            <a:endParaRPr lang="it-IT" altLang="it-IT" dirty="0"/>
          </a:p>
          <a:p>
            <a:pPr eaLnBrk="1" hangingPunct="1"/>
            <a:r>
              <a:rPr lang="it-IT" altLang="it-IT" dirty="0"/>
              <a:t>AGGREGATO 4-5: entrate da altre istituzioni</a:t>
            </a:r>
          </a:p>
          <a:p>
            <a:pPr eaLnBrk="1" hangingPunct="1"/>
            <a:r>
              <a:rPr lang="it-IT" altLang="it-IT" dirty="0"/>
              <a:t>Dalla Regione di solito i finanziamenti sono per bando. Gli istituti che hanno corsi professionali regionali </a:t>
            </a:r>
            <a:r>
              <a:rPr lang="it-IT" altLang="it-IT" dirty="0" err="1"/>
              <a:t>IeFP</a:t>
            </a:r>
            <a:r>
              <a:rPr lang="it-IT" altLang="it-IT" dirty="0"/>
              <a:t> non ricevono dalla Regione contributi per i loro studenti. Rientrano normalmente tra i contributi statali. I progetti dell’istituto quindi riguardano anche queste classi.</a:t>
            </a:r>
          </a:p>
          <a:p>
            <a:pPr eaLnBrk="1" hangingPunct="1"/>
            <a:endParaRPr lang="it-IT" altLang="it-IT" dirty="0"/>
          </a:p>
          <a:p>
            <a:pPr eaLnBrk="1" hangingPunct="1"/>
            <a:r>
              <a:rPr lang="it-IT" altLang="it-IT" dirty="0"/>
              <a:t>Entrate dell’amministrazione comunale: discorso a parte per il piano Diritto allo studio che viene gestito finanziariamente in modi diversi secondo le scelte dell’amministrazione locale, che trasferisce le quote alle scuole oppure gestisce lui stesso o attraverso Associazioni o altri enti,  i servizi e i progetti che finanzia. Nel secondo caso gli importi non compaiono a bilancio (ad es. mensa, </a:t>
            </a:r>
            <a:r>
              <a:rPr lang="it-IT" altLang="it-IT" dirty="0" err="1"/>
              <a:t>pre</a:t>
            </a:r>
            <a:r>
              <a:rPr lang="it-IT" altLang="it-IT" dirty="0"/>
              <a:t>-post scuola, corsi con esperti,…). </a:t>
            </a:r>
          </a:p>
          <a:p>
            <a:pPr eaLnBrk="1" hangingPunct="1"/>
            <a:r>
              <a:rPr lang="it-IT" altLang="it-IT" dirty="0"/>
              <a:t>Per il criterio della trasparenza si dovrebbe dare indicazione anche dei progetti a costo zero per la scuola almeno nella relazione consuntiva.</a:t>
            </a:r>
          </a:p>
        </p:txBody>
      </p:sp>
      <p:sp>
        <p:nvSpPr>
          <p:cNvPr id="2" name="Segnaposto numero diapositiva 1">
            <a:extLst>
              <a:ext uri="{FF2B5EF4-FFF2-40B4-BE49-F238E27FC236}">
                <a16:creationId xmlns:a16="http://schemas.microsoft.com/office/drawing/2014/main" id="{23EBFE05-B2BD-4192-9C0C-0A88AD722A29}"/>
              </a:ext>
            </a:extLst>
          </p:cNvPr>
          <p:cNvSpPr>
            <a:spLocks noGrp="1"/>
          </p:cNvSpPr>
          <p:nvPr>
            <p:ph type="sldNum" sz="quarter" idx="5"/>
          </p:nvPr>
        </p:nvSpPr>
        <p:spPr/>
        <p:txBody>
          <a:bodyPr/>
          <a:lstStyle/>
          <a:p>
            <a:fld id="{23E0578C-0FEB-4F7F-ACE6-5C73EB76BEA8}" type="slidenum">
              <a:rPr lang="it-IT" smtClean="0"/>
              <a:t>18</a:t>
            </a:fld>
            <a:endParaRPr lang="it-IT"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a:ln>
            <a:solidFill>
              <a:srgbClr val="FF0000"/>
            </a:solidFill>
          </a:ln>
        </p:spPr>
        <p:txBody>
          <a:bodyPr/>
          <a:lstStyle/>
          <a:p>
            <a:r>
              <a:rPr lang="it-IT" dirty="0"/>
              <a:t>Questa parte, con una nuova articolazione, aggrega tutti i contributi che provengono dai privati. Molte voci riguardano i contributi delle famiglie.</a:t>
            </a:r>
          </a:p>
          <a:p>
            <a:endParaRPr lang="it-IT" dirty="0"/>
          </a:p>
          <a:p>
            <a:pPr eaLnBrk="1" hangingPunct="1">
              <a:lnSpc>
                <a:spcPct val="80000"/>
              </a:lnSpc>
            </a:pPr>
            <a:r>
              <a:rPr lang="it-IT" altLang="it-IT" sz="1200" dirty="0"/>
              <a:t>Il contributo richiesto all’iscrizione (02) è VOLONTARIO e non può essere imposto in alcun modo. Il suo impiego viene obbligatoriamente rendicontato</a:t>
            </a:r>
          </a:p>
          <a:p>
            <a:pPr eaLnBrk="1" hangingPunct="1">
              <a:lnSpc>
                <a:spcPct val="80000"/>
              </a:lnSpc>
            </a:pPr>
            <a:r>
              <a:rPr lang="it-IT" altLang="it-IT" sz="1200" dirty="0"/>
              <a:t>Le famiglie devono essere informate  (anche per iniziativa del Comitato genitori) della DETRAIBILITÀ fiscale del contributo, nella misura del 19%,  perché rientrano nelle “</a:t>
            </a:r>
            <a:r>
              <a:rPr lang="it-IT" altLang="it-IT" sz="1200" i="1" dirty="0"/>
              <a:t>erogazioni liberali a favore degli istituti scolastici di ogni ordine e grado, statali e paritari senza scopo di lucro appartenenti al sistema nazionale di istruzione, finalizzate all'innovazione tecnologica, all'edilizia scolastica e all'ampliamento dell'offerta formativa” . </a:t>
            </a:r>
            <a:r>
              <a:rPr lang="it-IT" altLang="it-IT" sz="1200" dirty="0"/>
              <a:t>Per poter detrarre fiscalmente i contributi occorre che ci sia una ricevuta tracciabile che specifichi la causale del versamento (ad es: contributo LIBERALE per l’ampliamento dell’offerta formativa)</a:t>
            </a:r>
          </a:p>
          <a:p>
            <a:pPr eaLnBrk="1" hangingPunct="1">
              <a:lnSpc>
                <a:spcPct val="80000"/>
              </a:lnSpc>
            </a:pPr>
            <a:endParaRPr lang="it-IT" altLang="it-IT" sz="1200" dirty="0"/>
          </a:p>
          <a:p>
            <a:pPr eaLnBrk="1" hangingPunct="1">
              <a:lnSpc>
                <a:spcPct val="80000"/>
              </a:lnSpc>
            </a:pPr>
            <a:r>
              <a:rPr lang="it-IT" sz="1200" b="0" i="1" kern="1200" dirty="0">
                <a:solidFill>
                  <a:schemeClr val="tx1"/>
                </a:solidFill>
                <a:effectLst/>
                <a:latin typeface="+mn-lt"/>
                <a:ea typeface="+mn-ea"/>
                <a:cs typeface="+mn-cs"/>
              </a:rPr>
              <a:t>La </a:t>
            </a:r>
            <a:r>
              <a:rPr lang="it-IT" sz="1200" b="1" i="1" kern="1200" dirty="0">
                <a:solidFill>
                  <a:schemeClr val="tx1"/>
                </a:solidFill>
                <a:effectLst/>
                <a:latin typeface="+mn-lt"/>
                <a:ea typeface="+mn-ea"/>
                <a:cs typeface="+mn-cs"/>
              </a:rPr>
              <a:t>relazione accompagnatoria </a:t>
            </a:r>
            <a:r>
              <a:rPr lang="it-IT" sz="1200" b="0" i="1" kern="1200" dirty="0">
                <a:solidFill>
                  <a:schemeClr val="tx1"/>
                </a:solidFill>
                <a:effectLst/>
                <a:latin typeface="+mn-lt"/>
                <a:ea typeface="+mn-ea"/>
                <a:cs typeface="+mn-cs"/>
              </a:rPr>
              <a:t>–</a:t>
            </a:r>
            <a:r>
              <a:rPr lang="it-IT" sz="1200" b="0" i="0" kern="1200" dirty="0">
                <a:solidFill>
                  <a:schemeClr val="tx1"/>
                </a:solidFill>
                <a:effectLst/>
                <a:latin typeface="+mn-lt"/>
                <a:ea typeface="+mn-ea"/>
                <a:cs typeface="+mn-cs"/>
              </a:rPr>
              <a:t> leggiamo nell’articolo 5/7 del Regolamento –</a:t>
            </a:r>
            <a:r>
              <a:rPr lang="it-IT" sz="1200" b="0" i="1" kern="1200" dirty="0">
                <a:solidFill>
                  <a:schemeClr val="tx1"/>
                </a:solidFill>
                <a:effectLst/>
                <a:latin typeface="+mn-lt"/>
                <a:ea typeface="+mn-ea"/>
                <a:cs typeface="+mn-cs"/>
              </a:rPr>
              <a:t> evidenzia, in modo specifico, le </a:t>
            </a:r>
            <a:r>
              <a:rPr lang="it-IT" sz="1200" b="1" i="1" kern="1200" dirty="0">
                <a:solidFill>
                  <a:schemeClr val="tx1"/>
                </a:solidFill>
                <a:effectLst/>
                <a:latin typeface="+mn-lt"/>
                <a:ea typeface="+mn-ea"/>
                <a:cs typeface="+mn-cs"/>
              </a:rPr>
              <a:t>finalità e le voci di spesa cui vengono destinate le entrate derivanti dal contributo volontario delle famiglie</a:t>
            </a:r>
            <a:r>
              <a:rPr lang="it-IT" sz="1200" b="0" i="1" kern="1200" dirty="0">
                <a:solidFill>
                  <a:schemeClr val="tx1"/>
                </a:solidFill>
                <a:effectLst/>
                <a:latin typeface="+mn-lt"/>
                <a:ea typeface="+mn-ea"/>
                <a:cs typeface="+mn-cs"/>
              </a:rPr>
              <a:t>, nonché quelle derivanti da erogazioni liberali, e quelli reperiti mediante sistemi di raccolta fondi o di adesione a piattaforme di finanziamento collettivo. </a:t>
            </a:r>
            <a:endParaRPr lang="it-IT" altLang="it-IT" sz="1200" dirty="0"/>
          </a:p>
          <a:p>
            <a:pPr eaLnBrk="1" hangingPunct="1">
              <a:lnSpc>
                <a:spcPct val="80000"/>
              </a:lnSpc>
            </a:pPr>
            <a:endParaRPr lang="it-IT" altLang="it-IT" sz="1200" dirty="0"/>
          </a:p>
          <a:p>
            <a:pPr eaLnBrk="1" hangingPunct="1">
              <a:lnSpc>
                <a:spcPct val="80000"/>
              </a:lnSpc>
            </a:pPr>
            <a:r>
              <a:rPr lang="it-IT" altLang="it-IT" sz="1200" dirty="0"/>
              <a:t>I contributi volontari (01) dalle famiglie riguardano eventuali contributi che un genitore, un gruppo di genitori, i genitori versano alla scuola (ad es. una raccolta fondi durante una festa di Natale). Possono essere non vincolati o vincolati</a:t>
            </a:r>
            <a:endParaRPr lang="it-IT" dirty="0"/>
          </a:p>
        </p:txBody>
      </p:sp>
      <p:sp>
        <p:nvSpPr>
          <p:cNvPr id="4" name="Segnaposto numero diapositiva 3"/>
          <p:cNvSpPr>
            <a:spLocks noGrp="1"/>
          </p:cNvSpPr>
          <p:nvPr>
            <p:ph type="sldNum" sz="quarter" idx="5"/>
          </p:nvPr>
        </p:nvSpPr>
        <p:spPr/>
        <p:txBody>
          <a:bodyPr/>
          <a:lstStyle/>
          <a:p>
            <a:fld id="{23E0578C-0FEB-4F7F-ACE6-5C73EB76BEA8}" type="slidenum">
              <a:rPr lang="it-IT" smtClean="0"/>
              <a:t>19</a:t>
            </a:fld>
            <a:endParaRPr lang="it-IT"/>
          </a:p>
        </p:txBody>
      </p:sp>
    </p:spTree>
    <p:extLst>
      <p:ext uri="{BB962C8B-B14F-4D97-AF65-F5344CB8AC3E}">
        <p14:creationId xmlns:p14="http://schemas.microsoft.com/office/powerpoint/2010/main" val="2821787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C5089C6-2457-49DD-8619-1AA8D71756AE}"/>
              </a:ext>
            </a:extLst>
          </p:cNvPr>
          <p:cNvSpPr>
            <a:spLocks noGrp="1" noRot="1" noChangeAspect="1" noTextEdit="1"/>
          </p:cNvSpPr>
          <p:nvPr>
            <p:ph type="sldImg"/>
          </p:nvPr>
        </p:nvSpPr>
        <p:spPr bwMode="auto">
          <a:xfrm>
            <a:off x="96838" y="746125"/>
            <a:ext cx="6656387" cy="3744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a:extLst>
              <a:ext uri="{FF2B5EF4-FFF2-40B4-BE49-F238E27FC236}">
                <a16:creationId xmlns:a16="http://schemas.microsoft.com/office/drawing/2014/main" id="{A6E8CE73-C9D6-43B8-BD9E-672044B18ABB}"/>
              </a:ext>
            </a:extLst>
          </p:cNvPr>
          <p:cNvSpPr>
            <a:spLocks noGrp="1"/>
          </p:cNvSpPr>
          <p:nvPr>
            <p:ph type="body" idx="1"/>
          </p:nvPr>
        </p:nvSpPr>
        <p:spPr>
          <a:xfrm>
            <a:off x="96838" y="4561376"/>
            <a:ext cx="6656387" cy="4494700"/>
          </a:xfrm>
          <a:noFill/>
          <a:ln>
            <a:solidFill>
              <a:srgbClr val="FF0000"/>
            </a:solidFill>
            <a:miter lim="800000"/>
            <a:headEnd/>
            <a:tailEnd/>
          </a:ln>
        </p:spPr>
        <p:txBody>
          <a:bodyPr/>
          <a:lstStyle/>
          <a:p>
            <a:pPr eaLnBrk="1" hangingPunct="1"/>
            <a:r>
              <a:rPr lang="it-IT" altLang="it-IT" sz="1050" dirty="0"/>
              <a:t>PREMESSA</a:t>
            </a:r>
          </a:p>
          <a:p>
            <a:pPr eaLnBrk="1" hangingPunct="1"/>
            <a:r>
              <a:rPr lang="it-IT" altLang="it-IT" sz="1050" dirty="0"/>
              <a:t>Le normative che riguardano la scuola tendono a costruire un processo ideale e circolare per una scuola autoriflessiva, trasparente, confrontabile anche nel tempo: a questo tende la pubblicazione, in formato PDF o in forma navigabile on line sul portale del Ministero  SCUOLA IN CHIARO, di questi importanti documenti che hanno una stessa struttura per tutte le scuole italiane, accessibili a tutti e connessi uno all’altro:</a:t>
            </a:r>
          </a:p>
          <a:p>
            <a:pPr eaLnBrk="1" hangingPunct="1"/>
            <a:r>
              <a:rPr lang="it-IT" altLang="it-IT" sz="1050" dirty="0"/>
              <a:t>Entro luglio 2019 ogni scuola ha redatto la seconda edizione del RAV (Rapporto di Autovalutazione), analizzando se stessa, il proprio miglioramento e le nuove prospettive. </a:t>
            </a:r>
          </a:p>
          <a:p>
            <a:pPr eaLnBrk="1" hangingPunct="1"/>
            <a:r>
              <a:rPr lang="it-IT" altLang="it-IT" sz="1050" dirty="0"/>
              <a:t>Qui la mappa degli indicatori utilizzati per l’autovalutazione </a:t>
            </a:r>
            <a:r>
              <a:rPr lang="it-IT" sz="1050" dirty="0">
                <a:hlinkClick r:id="rId3"/>
              </a:rPr>
              <a:t>https://www.istruzione.it/snv/allegati/2017/Mappa_degli_indicatori.pdf</a:t>
            </a:r>
            <a:endParaRPr lang="it-IT" altLang="it-IT" sz="1050" dirty="0"/>
          </a:p>
          <a:p>
            <a:pPr eaLnBrk="1" hangingPunct="1"/>
            <a:r>
              <a:rPr lang="it-IT" altLang="it-IT" sz="1050" dirty="0"/>
              <a:t>Il RAV è un Rapporto compilato dal Dirigente, necessariamente confrontandosi con la sua scuola (!) che dichiara caratteristiche, risultati formativi, risultati a distanza, rapporti con le famiglie e con il territorio i processi didattici ed educativi, l’inclusione, l’orientamento,… i punti di forza, i punti critici , le priorità di miglioramento. Il PIANO DI MIGLIORAMENTO che ne deriva descrive le priorità su cui la scuola vorrà investire nei tre anni successivi.</a:t>
            </a:r>
          </a:p>
          <a:p>
            <a:pPr eaLnBrk="1" hangingPunct="1"/>
            <a:r>
              <a:rPr lang="it-IT" altLang="it-IT" sz="1050" dirty="0"/>
              <a:t>Dopo l’analisi e la  valutazione dell’istituto, </a:t>
            </a:r>
            <a:r>
              <a:rPr lang="it-IT" altLang="it-IT" sz="1050" b="1" dirty="0"/>
              <a:t>il dirigente</a:t>
            </a:r>
            <a:r>
              <a:rPr lang="it-IT" altLang="it-IT" sz="1050" dirty="0"/>
              <a:t> ha predisposto le linee di indirizzo per il PTOF triennale che riprendono anche gli obiettivi di miglioramento, tenendo conto delle proposte delle famiglie e del territorio. Il PTOF 2019-22, redatto dai docenti, è approvato dal </a:t>
            </a:r>
            <a:r>
              <a:rPr lang="it-IT" altLang="it-IT" sz="1050" b="1" dirty="0"/>
              <a:t>CDI</a:t>
            </a:r>
            <a:r>
              <a:rPr lang="it-IT" altLang="it-IT" sz="1050" dirty="0"/>
              <a:t> entro il 31 ottobre, con possibilità di slittamento fino alla data delle nuove iscrizioni. Entro ottobre di ogni anno potrà essere rivisitato e modificato, con approvazione sempre del CDI.</a:t>
            </a:r>
          </a:p>
          <a:p>
            <a:pPr eaLnBrk="1" hangingPunct="1"/>
            <a:r>
              <a:rPr lang="it-IT" altLang="it-IT" sz="1050" dirty="0"/>
              <a:t>Annualmente il </a:t>
            </a:r>
            <a:r>
              <a:rPr lang="it-IT" altLang="it-IT" sz="1050" b="1" dirty="0"/>
              <a:t>CDI</a:t>
            </a:r>
            <a:r>
              <a:rPr lang="it-IT" altLang="it-IT" sz="1050" dirty="0"/>
              <a:t> redige entro il 31 dicembre il PROGRAMMA ANNUALE (tema della serata): dichiara gli obiettivi del PTOF da perseguire durante l’anno, descrive le risorse presunte in entrata; definisce l’attribuzione delle risorse ad attività e progetti </a:t>
            </a:r>
            <a:r>
              <a:rPr lang="it-IT" altLang="it-IT" sz="1050" b="1" dirty="0"/>
              <a:t>coerenti con il PTOF</a:t>
            </a:r>
            <a:r>
              <a:rPr lang="it-IT" altLang="it-IT" sz="1050" dirty="0"/>
              <a:t>. Monitora a giugno come stanno andando le cose; relaziona con il consuntivo quali attività e progetti si sono svolti ma soprattutto se gli obiettivi sono stati raggiunti.</a:t>
            </a:r>
          </a:p>
          <a:p>
            <a:pPr eaLnBrk="1" hangingPunct="1"/>
            <a:r>
              <a:rPr lang="it-IT" altLang="it-IT" sz="1050" dirty="0"/>
              <a:t>A dicembre 2019 le scuole sono poi chiamate all’ultimo impegno del processo di valutazione: la redazione della RS, la Rendicontazione Sociale, per comunicare all’interno e all’esterno chi è, come lavora, con quali esiti, quali valori, quali processi, quali risultati… Insomma è la sintesi del lavoro triennale raccontato anche nei documenti precedenti. Conterà molto come verranno coinvolti tutti gli stakeholders, tra cui i genitori e gli studenti.</a:t>
            </a:r>
          </a:p>
          <a:p>
            <a:pPr eaLnBrk="1" hangingPunct="1"/>
            <a:endParaRPr lang="it-IT" altLang="it-IT" sz="1050" dirty="0"/>
          </a:p>
          <a:p>
            <a:pPr eaLnBrk="1" hangingPunct="1"/>
            <a:r>
              <a:rPr lang="it-IT" altLang="it-IT" sz="1050" dirty="0"/>
              <a:t>Cercate su SCUOLA IN CHIARO il vostro istituto e…navigate per conoscerlo!</a:t>
            </a:r>
          </a:p>
        </p:txBody>
      </p:sp>
      <p:sp>
        <p:nvSpPr>
          <p:cNvPr id="2" name="Segnaposto numero diapositiva 1">
            <a:extLst>
              <a:ext uri="{FF2B5EF4-FFF2-40B4-BE49-F238E27FC236}">
                <a16:creationId xmlns:a16="http://schemas.microsoft.com/office/drawing/2014/main" id="{54F29CED-FFFF-4E9C-9260-D5B0A8404F4F}"/>
              </a:ext>
            </a:extLst>
          </p:cNvPr>
          <p:cNvSpPr>
            <a:spLocks noGrp="1"/>
          </p:cNvSpPr>
          <p:nvPr>
            <p:ph type="sldNum" sz="quarter" idx="5"/>
          </p:nvPr>
        </p:nvSpPr>
        <p:spPr/>
        <p:txBody>
          <a:bodyPr/>
          <a:lstStyle/>
          <a:p>
            <a:fld id="{23E0578C-0FEB-4F7F-ACE6-5C73EB76BEA8}" type="slidenum">
              <a:rPr lang="it-IT" smtClean="0"/>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084E7E9-B209-43C0-A618-D3D2356BB7E5}"/>
              </a:ext>
            </a:extLst>
          </p:cNvPr>
          <p:cNvSpPr>
            <a:spLocks noGrp="1" noRot="1" noChangeAspect="1" noTextEdit="1"/>
          </p:cNvSpPr>
          <p:nvPr>
            <p:ph type="sldImg"/>
          </p:nvPr>
        </p:nvSpPr>
        <p:spPr bwMode="auto">
          <a:xfrm>
            <a:off x="98425" y="746125"/>
            <a:ext cx="6656388" cy="3744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a:extLst>
              <a:ext uri="{FF2B5EF4-FFF2-40B4-BE49-F238E27FC236}">
                <a16:creationId xmlns:a16="http://schemas.microsoft.com/office/drawing/2014/main" id="{88AF6C0C-803B-45D6-8B5A-8702E9E240FB}"/>
              </a:ext>
            </a:extLst>
          </p:cNvPr>
          <p:cNvSpPr>
            <a:spLocks noGrp="1"/>
          </p:cNvSpPr>
          <p:nvPr>
            <p:ph type="body" idx="1"/>
          </p:nvPr>
        </p:nvSpPr>
        <p:spPr>
          <a:xfrm>
            <a:off x="877888" y="5195888"/>
            <a:ext cx="5018087" cy="2692400"/>
          </a:xfrm>
          <a:noFill/>
          <a:ln>
            <a:solidFill>
              <a:schemeClr val="accent2"/>
            </a:solidFill>
            <a:miter lim="800000"/>
            <a:headEnd/>
            <a:tailEnd/>
          </a:ln>
        </p:spPr>
        <p:txBody>
          <a:bodyPr/>
          <a:lstStyle/>
          <a:p>
            <a:pPr eaLnBrk="1" hangingPunct="1"/>
            <a:r>
              <a:rPr lang="it-IT" altLang="it-IT" dirty="0"/>
              <a:t>L’aggregato 7 riguarda quegli istituti che hanno entrate da attività economiche ‘proprie’</a:t>
            </a:r>
          </a:p>
        </p:txBody>
      </p:sp>
      <p:sp>
        <p:nvSpPr>
          <p:cNvPr id="2" name="Segnaposto numero diapositiva 1">
            <a:extLst>
              <a:ext uri="{FF2B5EF4-FFF2-40B4-BE49-F238E27FC236}">
                <a16:creationId xmlns:a16="http://schemas.microsoft.com/office/drawing/2014/main" id="{7FF6C86C-BA6A-4456-97D0-F932CECE53D6}"/>
              </a:ext>
            </a:extLst>
          </p:cNvPr>
          <p:cNvSpPr>
            <a:spLocks noGrp="1"/>
          </p:cNvSpPr>
          <p:nvPr>
            <p:ph type="sldNum" sz="quarter" idx="5"/>
          </p:nvPr>
        </p:nvSpPr>
        <p:spPr/>
        <p:txBody>
          <a:bodyPr/>
          <a:lstStyle/>
          <a:p>
            <a:fld id="{23E0578C-0FEB-4F7F-ACE6-5C73EB76BEA8}" type="slidenum">
              <a:rPr lang="it-IT" smtClean="0"/>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a:ln>
            <a:solidFill>
              <a:srgbClr val="FF0000"/>
            </a:solidFill>
          </a:ln>
        </p:spPr>
        <p:txBody>
          <a:bodyPr/>
          <a:lstStyle/>
          <a:p>
            <a:r>
              <a:rPr lang="it-IT" dirty="0"/>
              <a:t>E’ consentita l’attività di sponsorizzazione. Vedi ad es. la modalità adottata dall’Agrario Rigoni Stern per finanziare progetti specifici.</a:t>
            </a:r>
          </a:p>
          <a:p>
            <a:endParaRPr lang="it-IT" dirty="0"/>
          </a:p>
          <a:p>
            <a:r>
              <a:rPr lang="it-IT" dirty="0"/>
              <a:t>L’utilizzo dei locali (palestre, laboratori, aule conferenze, </a:t>
            </a:r>
            <a:r>
              <a:rPr lang="it-IT" dirty="0" err="1"/>
              <a:t>ecc</a:t>
            </a:r>
            <a:r>
              <a:rPr lang="it-IT" dirty="0"/>
              <a:t>…) può essere fonte di entrate </a:t>
            </a:r>
          </a:p>
        </p:txBody>
      </p:sp>
      <p:sp>
        <p:nvSpPr>
          <p:cNvPr id="4" name="Segnaposto numero diapositiva 3"/>
          <p:cNvSpPr>
            <a:spLocks noGrp="1"/>
          </p:cNvSpPr>
          <p:nvPr>
            <p:ph type="sldNum" sz="quarter" idx="5"/>
          </p:nvPr>
        </p:nvSpPr>
        <p:spPr/>
        <p:txBody>
          <a:bodyPr/>
          <a:lstStyle/>
          <a:p>
            <a:fld id="{23E0578C-0FEB-4F7F-ACE6-5C73EB76BEA8}" type="slidenum">
              <a:rPr lang="it-IT" smtClean="0"/>
              <a:t>21</a:t>
            </a:fld>
            <a:endParaRPr lang="it-IT" dirty="0"/>
          </a:p>
        </p:txBody>
      </p:sp>
    </p:spTree>
    <p:extLst>
      <p:ext uri="{BB962C8B-B14F-4D97-AF65-F5344CB8AC3E}">
        <p14:creationId xmlns:p14="http://schemas.microsoft.com/office/powerpoint/2010/main" val="546897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9231B28-55E0-4BF4-A681-235444E60F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a:extLst>
              <a:ext uri="{FF2B5EF4-FFF2-40B4-BE49-F238E27FC236}">
                <a16:creationId xmlns:a16="http://schemas.microsoft.com/office/drawing/2014/main" id="{5310DFCE-40F5-491A-985A-754B4615D00F}"/>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La sezione SPESE è aggregata per attività e per progetti. Le attività sono tutto ciò che rende possibile amministrativamente e didatticamente “fare” scuola.</a:t>
            </a:r>
          </a:p>
          <a:p>
            <a:pPr eaLnBrk="1" hangingPunct="1"/>
            <a:r>
              <a:rPr lang="it-IT" altLang="it-IT" dirty="0"/>
              <a:t>La lettura e l’assegnazione a una voce o all’altra è spesso amministrativamente utilizzata in modo flessibile (qualcuno dice creativo), vuoi per ottimizzare l’impiego delle risorse disponibili, vuoi per recuperare ai progetti risorse dove i vincoli sono meno rigidi.</a:t>
            </a:r>
          </a:p>
          <a:p>
            <a:pPr eaLnBrk="1" hangingPunct="1"/>
            <a:endParaRPr lang="it-IT" altLang="it-IT" dirty="0"/>
          </a:p>
          <a:p>
            <a:pPr eaLnBrk="1" hangingPunct="1"/>
            <a:r>
              <a:rPr lang="it-IT" altLang="it-IT" u="sng" dirty="0"/>
              <a:t>È l’area della responsabilità del DSGA che predispone le schede finanziarie </a:t>
            </a:r>
            <a:r>
              <a:rPr lang="it-IT" altLang="it-IT" dirty="0"/>
              <a:t>in accordo con il dirigente. </a:t>
            </a:r>
          </a:p>
          <a:p>
            <a:pPr eaLnBrk="1" hangingPunct="1"/>
            <a:endParaRPr lang="it-IT" altLang="it-IT" dirty="0"/>
          </a:p>
          <a:p>
            <a:pPr eaLnBrk="1" hangingPunct="1"/>
            <a:endParaRPr lang="it-IT" altLang="it-IT" dirty="0"/>
          </a:p>
        </p:txBody>
      </p:sp>
      <p:sp>
        <p:nvSpPr>
          <p:cNvPr id="2" name="Segnaposto numero diapositiva 1">
            <a:extLst>
              <a:ext uri="{FF2B5EF4-FFF2-40B4-BE49-F238E27FC236}">
                <a16:creationId xmlns:a16="http://schemas.microsoft.com/office/drawing/2014/main" id="{23E0D246-E5E2-46FD-B6D1-FCCA6E4A6DD1}"/>
              </a:ext>
            </a:extLst>
          </p:cNvPr>
          <p:cNvSpPr>
            <a:spLocks noGrp="1"/>
          </p:cNvSpPr>
          <p:nvPr>
            <p:ph type="sldNum" sz="quarter" idx="5"/>
          </p:nvPr>
        </p:nvSpPr>
        <p:spPr/>
        <p:txBody>
          <a:bodyPr/>
          <a:lstStyle/>
          <a:p>
            <a:fld id="{23E0578C-0FEB-4F7F-ACE6-5C73EB76BEA8}" type="slidenum">
              <a:rPr lang="it-IT" smtClean="0"/>
              <a:t>22</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CEC4540-5CCD-4F58-ACF5-D8342D1624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10C8D46C-3E4B-47FE-97EC-90161E61A5B3}"/>
              </a:ext>
            </a:extLst>
          </p:cNvPr>
          <p:cNvSpPr>
            <a:spLocks noGrp="1" noChangeArrowheads="1"/>
          </p:cNvSpPr>
          <p:nvPr>
            <p:ph type="body" idx="1"/>
          </p:nvPr>
        </p:nvSpPr>
        <p:spPr>
          <a:xfrm>
            <a:off x="906464" y="4595814"/>
            <a:ext cx="5351462" cy="3224212"/>
          </a:xfrm>
          <a:noFill/>
          <a:ln>
            <a:solidFill>
              <a:schemeClr val="accent2"/>
            </a:solidFill>
            <a:miter lim="800000"/>
            <a:headEnd/>
            <a:tailEnd/>
          </a:ln>
        </p:spPr>
        <p:txBody>
          <a:bodyPr lIns="96141" tIns="48071" rIns="96141" bIns="48071"/>
          <a:lstStyle/>
          <a:p>
            <a:pPr eaLnBrk="1" hangingPunct="1">
              <a:lnSpc>
                <a:spcPct val="90000"/>
              </a:lnSpc>
            </a:pPr>
            <a:r>
              <a:rPr lang="it-IT" altLang="it-IT" dirty="0"/>
              <a:t>Le spese si dividono in due aggregati fondamentali:  spese per Attività (A) e per Progetti (P)</a:t>
            </a:r>
          </a:p>
          <a:p>
            <a:pPr eaLnBrk="1" hangingPunct="1">
              <a:lnSpc>
                <a:spcPct val="90000"/>
              </a:lnSpc>
            </a:pPr>
            <a:endParaRPr lang="it-IT" altLang="it-IT" dirty="0"/>
          </a:p>
          <a:p>
            <a:pPr eaLnBrk="1" hangingPunct="1">
              <a:lnSpc>
                <a:spcPct val="90000"/>
              </a:lnSpc>
            </a:pPr>
            <a:r>
              <a:rPr lang="it-IT" altLang="it-IT" b="1" dirty="0"/>
              <a:t>Funzionamento generale e decoro della scuola: </a:t>
            </a:r>
            <a:r>
              <a:rPr lang="it-IT" altLang="it-IT" b="0" dirty="0"/>
              <a:t>manutenzione ordinaria, bollette,… </a:t>
            </a:r>
          </a:p>
          <a:p>
            <a:pPr eaLnBrk="1" hangingPunct="1">
              <a:lnSpc>
                <a:spcPct val="90000"/>
              </a:lnSpc>
            </a:pPr>
            <a:r>
              <a:rPr lang="it-IT" altLang="it-IT" b="1" dirty="0"/>
              <a:t>Funzionamento amministrativo</a:t>
            </a:r>
            <a:r>
              <a:rPr lang="it-IT" altLang="it-IT" dirty="0"/>
              <a:t> (sicurezza, cancelleria, segreteria, circolari, registri, medicinali, materiale per pulizia, servizio informatico e pacchetti applicativi, spese bancarie,…)</a:t>
            </a:r>
          </a:p>
          <a:p>
            <a:pPr eaLnBrk="1" hangingPunct="1">
              <a:lnSpc>
                <a:spcPct val="90000"/>
              </a:lnSpc>
            </a:pPr>
            <a:r>
              <a:rPr lang="it-IT" altLang="it-IT" b="1" dirty="0"/>
              <a:t>Funzionamento didattico</a:t>
            </a:r>
            <a:r>
              <a:rPr lang="it-IT" altLang="it-IT" dirty="0"/>
              <a:t> (fotocopie, cancelleria, sussidi, materiale per attività di laboratorio ma anche per l'aggiornamento e le attività didattiche).</a:t>
            </a:r>
            <a:br>
              <a:rPr lang="it-IT" altLang="it-IT" dirty="0"/>
            </a:br>
            <a:r>
              <a:rPr lang="it-IT" altLang="it-IT" dirty="0"/>
              <a:t>Queste spese sono finanziate con la dotazione ordinaria che lo stato assegna alle scuole: va valutato l’equilibrio percentuale di spesa tra la parte amministrativa e quella didattica</a:t>
            </a:r>
          </a:p>
          <a:p>
            <a:pPr eaLnBrk="1" hangingPunct="1">
              <a:lnSpc>
                <a:spcPct val="90000"/>
              </a:lnSpc>
            </a:pPr>
            <a:endParaRPr lang="it-IT" altLang="it-IT" dirty="0"/>
          </a:p>
          <a:p>
            <a:pPr eaLnBrk="1" hangingPunct="1">
              <a:lnSpc>
                <a:spcPct val="90000"/>
              </a:lnSpc>
            </a:pPr>
            <a:r>
              <a:rPr lang="it-IT" altLang="it-IT" b="1" dirty="0"/>
              <a:t>Rientrano nell’aggregato attività che prima erano considerate progetti: l’alternanza scuola-lavoro, i viaggi di istruzione, l’orientamento</a:t>
            </a:r>
          </a:p>
          <a:p>
            <a:pPr eaLnBrk="1" hangingPunct="1">
              <a:lnSpc>
                <a:spcPct val="90000"/>
              </a:lnSpc>
            </a:pPr>
            <a:endParaRPr lang="it-IT" altLang="it-IT" b="1" dirty="0"/>
          </a:p>
          <a:p>
            <a:pPr eaLnBrk="1" hangingPunct="1">
              <a:lnSpc>
                <a:spcPct val="90000"/>
              </a:lnSpc>
            </a:pPr>
            <a:endParaRPr lang="it-IT" altLang="it-IT" b="1" dirty="0"/>
          </a:p>
        </p:txBody>
      </p:sp>
      <p:sp>
        <p:nvSpPr>
          <p:cNvPr id="2" name="Segnaposto numero diapositiva 1">
            <a:extLst>
              <a:ext uri="{FF2B5EF4-FFF2-40B4-BE49-F238E27FC236}">
                <a16:creationId xmlns:a16="http://schemas.microsoft.com/office/drawing/2014/main" id="{A00F2927-68CC-427C-8F7D-8CB8C93EB1B1}"/>
              </a:ext>
            </a:extLst>
          </p:cNvPr>
          <p:cNvSpPr>
            <a:spLocks noGrp="1"/>
          </p:cNvSpPr>
          <p:nvPr>
            <p:ph type="sldNum" sz="quarter" idx="5"/>
          </p:nvPr>
        </p:nvSpPr>
        <p:spPr/>
        <p:txBody>
          <a:bodyPr/>
          <a:lstStyle/>
          <a:p>
            <a:fld id="{23E0578C-0FEB-4F7F-ACE6-5C73EB76BEA8}" type="slidenum">
              <a:rPr lang="it-IT" smtClean="0"/>
              <a:t>23</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CEC4540-5CCD-4F58-ACF5-D8342D1624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10C8D46C-3E4B-47FE-97EC-90161E61A5B3}"/>
              </a:ext>
            </a:extLst>
          </p:cNvPr>
          <p:cNvSpPr>
            <a:spLocks noGrp="1" noChangeArrowheads="1"/>
          </p:cNvSpPr>
          <p:nvPr>
            <p:ph type="body" idx="1"/>
          </p:nvPr>
        </p:nvSpPr>
        <p:spPr>
          <a:xfrm>
            <a:off x="906463" y="4595814"/>
            <a:ext cx="5265737" cy="1757362"/>
          </a:xfrm>
          <a:noFill/>
          <a:ln>
            <a:solidFill>
              <a:schemeClr val="accent2"/>
            </a:solidFill>
            <a:miter lim="800000"/>
            <a:headEnd/>
            <a:tailEnd/>
          </a:ln>
        </p:spPr>
        <p:txBody>
          <a:bodyPr lIns="96141" tIns="48071" rIns="96141" bIns="48071"/>
          <a:lstStyle/>
          <a:p>
            <a:pPr eaLnBrk="1" hangingPunct="1">
              <a:lnSpc>
                <a:spcPct val="90000"/>
              </a:lnSpc>
            </a:pPr>
            <a:r>
              <a:rPr lang="it-IT" altLang="it-IT" dirty="0"/>
              <a:t>Le spese per i progetti sono aggregate sotto 5 macroaree. </a:t>
            </a:r>
          </a:p>
          <a:p>
            <a:pPr eaLnBrk="1" hangingPunct="1">
              <a:lnSpc>
                <a:spcPct val="90000"/>
              </a:lnSpc>
            </a:pPr>
            <a:endParaRPr lang="it-IT" altLang="it-IT" dirty="0"/>
          </a:p>
          <a:p>
            <a:pPr eaLnBrk="1" hangingPunct="1">
              <a:lnSpc>
                <a:spcPct val="90000"/>
              </a:lnSpc>
            </a:pPr>
            <a:r>
              <a:rPr lang="it-IT" altLang="it-IT" dirty="0"/>
              <a:t>Ogni macroarea avrà voci specifiche dettagliate per ogni progetto (e la scheda di ogni progetto è allegata al programma annuale)</a:t>
            </a:r>
          </a:p>
          <a:p>
            <a:pPr eaLnBrk="1" hangingPunct="1">
              <a:lnSpc>
                <a:spcPct val="90000"/>
              </a:lnSpc>
            </a:pPr>
            <a:endParaRPr lang="it-IT" altLang="it-IT" dirty="0"/>
          </a:p>
          <a:p>
            <a:pPr eaLnBrk="1" hangingPunct="1">
              <a:lnSpc>
                <a:spcPct val="90000"/>
              </a:lnSpc>
            </a:pPr>
            <a:r>
              <a:rPr lang="it-IT" altLang="it-IT" dirty="0"/>
              <a:t>P04: contiene anche gli importi spesi dalle scuole POLO per la formazione dei docenti degli Ambiti scolastici.</a:t>
            </a:r>
          </a:p>
          <a:p>
            <a:pPr eaLnBrk="1" hangingPunct="1">
              <a:lnSpc>
                <a:spcPct val="90000"/>
              </a:lnSpc>
            </a:pPr>
            <a:endParaRPr lang="it-IT" altLang="it-IT" sz="1000" b="1" dirty="0"/>
          </a:p>
          <a:p>
            <a:pPr eaLnBrk="1" hangingPunct="1">
              <a:lnSpc>
                <a:spcPct val="90000"/>
              </a:lnSpc>
            </a:pPr>
            <a:r>
              <a:rPr lang="it-IT" altLang="it-IT" sz="1000" b="1" dirty="0"/>
              <a:t> </a:t>
            </a:r>
          </a:p>
          <a:p>
            <a:pPr eaLnBrk="1" hangingPunct="1">
              <a:lnSpc>
                <a:spcPct val="90000"/>
              </a:lnSpc>
            </a:pPr>
            <a:endParaRPr lang="it-IT" altLang="it-IT" sz="1000" b="1" dirty="0"/>
          </a:p>
          <a:p>
            <a:pPr eaLnBrk="1" hangingPunct="1">
              <a:lnSpc>
                <a:spcPct val="90000"/>
              </a:lnSpc>
            </a:pPr>
            <a:endParaRPr lang="it-IT" altLang="it-IT" sz="1000" b="1" dirty="0"/>
          </a:p>
          <a:p>
            <a:pPr eaLnBrk="1" hangingPunct="1">
              <a:lnSpc>
                <a:spcPct val="90000"/>
              </a:lnSpc>
            </a:pPr>
            <a:endParaRPr lang="it-IT" altLang="it-IT" sz="1000" b="1" dirty="0"/>
          </a:p>
          <a:p>
            <a:pPr eaLnBrk="1" hangingPunct="1">
              <a:lnSpc>
                <a:spcPct val="90000"/>
              </a:lnSpc>
            </a:pPr>
            <a:endParaRPr lang="it-IT" altLang="it-IT" sz="1000" b="1" dirty="0"/>
          </a:p>
          <a:p>
            <a:pPr eaLnBrk="1" hangingPunct="1">
              <a:lnSpc>
                <a:spcPct val="90000"/>
              </a:lnSpc>
            </a:pPr>
            <a:endParaRPr lang="it-IT" altLang="it-IT" sz="1000" b="1" dirty="0"/>
          </a:p>
          <a:p>
            <a:pPr eaLnBrk="1" hangingPunct="1">
              <a:lnSpc>
                <a:spcPct val="90000"/>
              </a:lnSpc>
            </a:pPr>
            <a:endParaRPr lang="it-IT" altLang="it-IT" sz="1000" b="1" dirty="0"/>
          </a:p>
        </p:txBody>
      </p:sp>
      <p:sp>
        <p:nvSpPr>
          <p:cNvPr id="2" name="Segnaposto numero diapositiva 1">
            <a:extLst>
              <a:ext uri="{FF2B5EF4-FFF2-40B4-BE49-F238E27FC236}">
                <a16:creationId xmlns:a16="http://schemas.microsoft.com/office/drawing/2014/main" id="{0947BB6B-B460-4FEF-B680-8B0E1B0946F1}"/>
              </a:ext>
            </a:extLst>
          </p:cNvPr>
          <p:cNvSpPr>
            <a:spLocks noGrp="1"/>
          </p:cNvSpPr>
          <p:nvPr>
            <p:ph type="sldNum" sz="quarter" idx="5"/>
          </p:nvPr>
        </p:nvSpPr>
        <p:spPr/>
        <p:txBody>
          <a:bodyPr/>
          <a:lstStyle/>
          <a:p>
            <a:fld id="{23E0578C-0FEB-4F7F-ACE6-5C73EB76BEA8}" type="slidenum">
              <a:rPr lang="it-IT" smtClean="0"/>
              <a:t>24</a:t>
            </a:fld>
            <a:endParaRPr lang="it-IT"/>
          </a:p>
        </p:txBody>
      </p:sp>
    </p:spTree>
    <p:extLst>
      <p:ext uri="{BB962C8B-B14F-4D97-AF65-F5344CB8AC3E}">
        <p14:creationId xmlns:p14="http://schemas.microsoft.com/office/powerpoint/2010/main" val="22216451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CEC4540-5CCD-4F58-ACF5-D8342D1624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10C8D46C-3E4B-47FE-97EC-90161E61A5B3}"/>
              </a:ext>
            </a:extLst>
          </p:cNvPr>
          <p:cNvSpPr>
            <a:spLocks noGrp="1" noChangeArrowheads="1"/>
          </p:cNvSpPr>
          <p:nvPr>
            <p:ph type="body" idx="1"/>
          </p:nvPr>
        </p:nvSpPr>
        <p:spPr>
          <a:xfrm>
            <a:off x="906463" y="4595814"/>
            <a:ext cx="5608637" cy="3700462"/>
          </a:xfrm>
          <a:noFill/>
          <a:ln>
            <a:solidFill>
              <a:schemeClr val="accent2"/>
            </a:solidFill>
            <a:miter lim="800000"/>
            <a:headEnd/>
            <a:tailEnd/>
          </a:ln>
        </p:spPr>
        <p:txBody>
          <a:bodyPr lIns="96141" tIns="48071" rIns="96141" bIns="48071"/>
          <a:lstStyle/>
          <a:p>
            <a:pPr eaLnBrk="1" hangingPunct="1">
              <a:lnSpc>
                <a:spcPct val="90000"/>
              </a:lnSpc>
            </a:pPr>
            <a:r>
              <a:rPr lang="it-IT" altLang="it-IT" b="1" dirty="0"/>
              <a:t>G </a:t>
            </a:r>
            <a:r>
              <a:rPr lang="it-IT" altLang="it-IT" b="0" dirty="0"/>
              <a:t>riguarda le spese per attività economiche proprie</a:t>
            </a:r>
          </a:p>
          <a:p>
            <a:pPr eaLnBrk="1" hangingPunct="1">
              <a:lnSpc>
                <a:spcPct val="90000"/>
              </a:lnSpc>
            </a:pPr>
            <a:endParaRPr lang="it-IT" altLang="it-IT" b="1" dirty="0"/>
          </a:p>
          <a:p>
            <a:pPr eaLnBrk="1" hangingPunct="1">
              <a:lnSpc>
                <a:spcPct val="90000"/>
              </a:lnSpc>
            </a:pPr>
            <a:r>
              <a:rPr lang="it-IT" altLang="it-IT" b="1" dirty="0"/>
              <a:t>R</a:t>
            </a:r>
            <a:r>
              <a:rPr lang="it-IT" altLang="it-IT" dirty="0"/>
              <a:t> fondo di riserva (di importo non superiore al 10% della dotazione ordinaria definita dallo Stato).</a:t>
            </a:r>
          </a:p>
          <a:p>
            <a:pPr eaLnBrk="1" hangingPunct="1">
              <a:lnSpc>
                <a:spcPct val="90000"/>
              </a:lnSpc>
            </a:pPr>
            <a:endParaRPr lang="it-IT" altLang="it-IT" dirty="0"/>
          </a:p>
          <a:p>
            <a:pPr eaLnBrk="1" hangingPunct="1">
              <a:lnSpc>
                <a:spcPct val="90000"/>
              </a:lnSpc>
            </a:pPr>
            <a:r>
              <a:rPr lang="it-IT" altLang="it-IT" b="1" dirty="0"/>
              <a:t>Z contiene i fondi disponibili e non programmati, a volte  per importi degli anni precedenti non saldati dallo stato. </a:t>
            </a:r>
          </a:p>
          <a:p>
            <a:pPr eaLnBrk="1" hangingPunct="1">
              <a:lnSpc>
                <a:spcPct val="90000"/>
              </a:lnSpc>
            </a:pPr>
            <a:r>
              <a:rPr lang="it-IT" altLang="it-IT" b="1" dirty="0"/>
              <a:t>Nel caso degli avanzi di gestione le scuole si sono mosse secondo due scelte: da un lato chi sceglie di programmare le risorse per la vita amministrativa, didattica e per la progettazione come se lo stato dovesse certamente pagare i propri debiti nell’anno di riferimento, salvo procedere per variazioni durante l’anno perché i fondi non arrivano; dall’altro chi inserisce nell’aggregato Z, come fondi da programmare, i crediti dallo stato, in attesa di comunicazioni da parte dello Stato, sia in caso di pagamento che di radiazione. Continuare a trascinarsi i crediti “falsa” la programmazione del bilancio, gonfiando anche di molto la sua consistenza reale.</a:t>
            </a:r>
          </a:p>
          <a:p>
            <a:pPr eaLnBrk="1" hangingPunct="1">
              <a:lnSpc>
                <a:spcPct val="90000"/>
              </a:lnSpc>
            </a:pPr>
            <a:endParaRPr lang="it-IT" altLang="it-IT" b="1" dirty="0"/>
          </a:p>
          <a:p>
            <a:pPr eaLnBrk="1" hangingPunct="1">
              <a:lnSpc>
                <a:spcPct val="90000"/>
              </a:lnSpc>
            </a:pPr>
            <a:r>
              <a:rPr lang="it-IT" altLang="it-IT" b="1" dirty="0"/>
              <a:t>Diverso è il caso di una volontaria mancata programmazione di importi notevoli: una situazione che può essere letta come incapacità della scuola ad utilizzare le risorse. Può essere fra le anomalie segnalate dai revisori dei conti, da SISTEMARE</a:t>
            </a:r>
          </a:p>
          <a:p>
            <a:pPr eaLnBrk="1" hangingPunct="1">
              <a:lnSpc>
                <a:spcPct val="90000"/>
              </a:lnSpc>
            </a:pPr>
            <a:r>
              <a:rPr lang="it-IT" altLang="it-IT" b="1" dirty="0"/>
              <a:t>Vanno richieste spiegazioni per  le opportune valutazioni.</a:t>
            </a:r>
          </a:p>
          <a:p>
            <a:pPr eaLnBrk="1" hangingPunct="1">
              <a:lnSpc>
                <a:spcPct val="90000"/>
              </a:lnSpc>
            </a:pPr>
            <a:endParaRPr lang="it-IT" altLang="it-IT" b="1" dirty="0"/>
          </a:p>
          <a:p>
            <a:pPr eaLnBrk="1" hangingPunct="1">
              <a:lnSpc>
                <a:spcPct val="90000"/>
              </a:lnSpc>
            </a:pPr>
            <a:endParaRPr lang="it-IT" altLang="it-IT" b="1" dirty="0"/>
          </a:p>
        </p:txBody>
      </p:sp>
      <p:sp>
        <p:nvSpPr>
          <p:cNvPr id="2" name="Segnaposto numero diapositiva 1">
            <a:extLst>
              <a:ext uri="{FF2B5EF4-FFF2-40B4-BE49-F238E27FC236}">
                <a16:creationId xmlns:a16="http://schemas.microsoft.com/office/drawing/2014/main" id="{A90DBF8B-00FF-45D0-A269-915E4309C128}"/>
              </a:ext>
            </a:extLst>
          </p:cNvPr>
          <p:cNvSpPr>
            <a:spLocks noGrp="1"/>
          </p:cNvSpPr>
          <p:nvPr>
            <p:ph type="sldNum" sz="quarter" idx="5"/>
          </p:nvPr>
        </p:nvSpPr>
        <p:spPr/>
        <p:txBody>
          <a:bodyPr/>
          <a:lstStyle/>
          <a:p>
            <a:fld id="{23E0578C-0FEB-4F7F-ACE6-5C73EB76BEA8}" type="slidenum">
              <a:rPr lang="it-IT" smtClean="0"/>
              <a:t>25</a:t>
            </a:fld>
            <a:endParaRPr lang="it-IT"/>
          </a:p>
        </p:txBody>
      </p:sp>
    </p:spTree>
    <p:extLst>
      <p:ext uri="{BB962C8B-B14F-4D97-AF65-F5344CB8AC3E}">
        <p14:creationId xmlns:p14="http://schemas.microsoft.com/office/powerpoint/2010/main" val="10805983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CA81C451-CC79-4F8B-A545-FEC1A287E4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a:extLst>
              <a:ext uri="{FF2B5EF4-FFF2-40B4-BE49-F238E27FC236}">
                <a16:creationId xmlns:a16="http://schemas.microsoft.com/office/drawing/2014/main" id="{35668956-BC10-4CD2-853B-DF9576B0FAF2}"/>
              </a:ext>
            </a:extLst>
          </p:cNvPr>
          <p:cNvSpPr>
            <a:spLocks noGrp="1"/>
          </p:cNvSpPr>
          <p:nvPr>
            <p:ph type="body" idx="1"/>
          </p:nvPr>
        </p:nvSpPr>
        <p:spPr>
          <a:xfrm>
            <a:off x="685800" y="4400550"/>
            <a:ext cx="5486400" cy="3310435"/>
          </a:xfrm>
          <a:noFill/>
          <a:ln>
            <a:solidFill>
              <a:srgbClr val="FF0000"/>
            </a:solidFill>
            <a:miter lim="800000"/>
            <a:headEnd/>
            <a:tailEnd/>
          </a:ln>
        </p:spPr>
        <p:txBody>
          <a:bodyPr/>
          <a:lstStyle/>
          <a:p>
            <a:pPr eaLnBrk="1" hangingPunct="1"/>
            <a:r>
              <a:rPr lang="it-IT" altLang="it-IT" dirty="0"/>
              <a:t>Riguarda l’offerta formativa qualificante della scuola, che la caratterizza.</a:t>
            </a:r>
          </a:p>
          <a:p>
            <a:pPr eaLnBrk="1" hangingPunct="1"/>
            <a:endParaRPr lang="it-IT" altLang="it-IT" dirty="0"/>
          </a:p>
          <a:p>
            <a:pPr eaLnBrk="1" hangingPunct="1"/>
            <a:r>
              <a:rPr lang="it-IT" altLang="it-IT" dirty="0"/>
              <a:t> </a:t>
            </a:r>
          </a:p>
        </p:txBody>
      </p:sp>
      <p:sp>
        <p:nvSpPr>
          <p:cNvPr id="2" name="Segnaposto numero diapositiva 1">
            <a:extLst>
              <a:ext uri="{FF2B5EF4-FFF2-40B4-BE49-F238E27FC236}">
                <a16:creationId xmlns:a16="http://schemas.microsoft.com/office/drawing/2014/main" id="{94694F39-CBB6-4C2D-9843-135735848012}"/>
              </a:ext>
            </a:extLst>
          </p:cNvPr>
          <p:cNvSpPr>
            <a:spLocks noGrp="1"/>
          </p:cNvSpPr>
          <p:nvPr>
            <p:ph type="sldNum" sz="quarter" idx="5"/>
          </p:nvPr>
        </p:nvSpPr>
        <p:spPr/>
        <p:txBody>
          <a:bodyPr/>
          <a:lstStyle/>
          <a:p>
            <a:fld id="{23E0578C-0FEB-4F7F-ACE6-5C73EB76BEA8}" type="slidenum">
              <a:rPr lang="it-IT" smtClean="0"/>
              <a:t>26</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0670E8BC-42EE-4565-B3D5-421A5A95E2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a:extLst>
              <a:ext uri="{FF2B5EF4-FFF2-40B4-BE49-F238E27FC236}">
                <a16:creationId xmlns:a16="http://schemas.microsoft.com/office/drawing/2014/main" id="{E8402A03-A3C1-48A5-8DEB-F495FC3A008A}"/>
              </a:ext>
            </a:extLst>
          </p:cNvPr>
          <p:cNvSpPr>
            <a:spLocks noGrp="1" noChangeArrowheads="1"/>
          </p:cNvSpPr>
          <p:nvPr>
            <p:ph type="body" idx="1"/>
          </p:nvPr>
        </p:nvSpPr>
        <p:spPr>
          <a:noFill/>
          <a:ln>
            <a:solidFill>
              <a:srgbClr val="FF0000"/>
            </a:solidFill>
          </a:ln>
        </p:spPr>
        <p:txBody>
          <a:bodyPr/>
          <a:lstStyle/>
          <a:p>
            <a:pPr eaLnBrk="1" hangingPunct="1"/>
            <a:r>
              <a:rPr lang="it-IT" altLang="it-IT" dirty="0"/>
              <a:t>Qualche domanda di senso che i genitori in CDI (o il Comitato genitori) dovrebbero porsi, per deliberare consapevolmente o per formulare pareri e proposte di miglioramento.</a:t>
            </a:r>
          </a:p>
        </p:txBody>
      </p:sp>
      <p:sp>
        <p:nvSpPr>
          <p:cNvPr id="2" name="Segnaposto numero diapositiva 1">
            <a:extLst>
              <a:ext uri="{FF2B5EF4-FFF2-40B4-BE49-F238E27FC236}">
                <a16:creationId xmlns:a16="http://schemas.microsoft.com/office/drawing/2014/main" id="{220D517F-CECA-4932-89C8-BF947DA1B36A}"/>
              </a:ext>
            </a:extLst>
          </p:cNvPr>
          <p:cNvSpPr>
            <a:spLocks noGrp="1"/>
          </p:cNvSpPr>
          <p:nvPr>
            <p:ph type="sldNum" sz="quarter" idx="5"/>
          </p:nvPr>
        </p:nvSpPr>
        <p:spPr/>
        <p:txBody>
          <a:bodyPr/>
          <a:lstStyle/>
          <a:p>
            <a:fld id="{23E0578C-0FEB-4F7F-ACE6-5C73EB76BEA8}" type="slidenum">
              <a:rPr lang="it-IT" smtClean="0"/>
              <a:t>27</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C32AE7A-111E-4562-A5B0-10D29B9E77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a:extLst>
              <a:ext uri="{FF2B5EF4-FFF2-40B4-BE49-F238E27FC236}">
                <a16:creationId xmlns:a16="http://schemas.microsoft.com/office/drawing/2014/main" id="{AFE01B2B-829B-40D1-8165-833329DBF310}"/>
              </a:ext>
            </a:extLst>
          </p:cNvPr>
          <p:cNvSpPr>
            <a:spLocks noGrp="1" noChangeArrowheads="1"/>
          </p:cNvSpPr>
          <p:nvPr>
            <p:ph type="body" idx="1"/>
          </p:nvPr>
        </p:nvSpPr>
        <p:spPr>
          <a:xfrm>
            <a:off x="685800" y="4400550"/>
            <a:ext cx="5486400" cy="3842698"/>
          </a:xfrm>
          <a:noFill/>
          <a:ln>
            <a:solidFill>
              <a:srgbClr val="FF0000"/>
            </a:solidFill>
          </a:ln>
        </p:spPr>
        <p:txBody>
          <a:bodyPr/>
          <a:lstStyle/>
          <a:p>
            <a:pPr eaLnBrk="1" hangingPunct="1"/>
            <a:r>
              <a:rPr lang="it-IT" altLang="it-IT" dirty="0"/>
              <a:t>Per conoscere meglio i progetti</a:t>
            </a:r>
          </a:p>
          <a:p>
            <a:pPr eaLnBrk="1" hangingPunct="1"/>
            <a:r>
              <a:rPr lang="it-IT" altLang="it-IT" b="1" dirty="0"/>
              <a:t>Ogni progetto è accompagnato da una scheda descrittiva</a:t>
            </a:r>
            <a:r>
              <a:rPr lang="it-IT" altLang="it-IT" dirty="0"/>
              <a:t> che dice perché si vuole fare quel progetto, che obiettivi si vogliono raggiungere, quando lo si vuole fare, con quali fasi e iniziative (cosa e come), con quali verifiche, con quali risorse umane e strumentali, chi ne è responsabile... Contiene quindi aspetti qualitativi e quantitativi che consentono di entrare con migliore consapevolezza nella progettazione.</a:t>
            </a:r>
          </a:p>
          <a:p>
            <a:pPr eaLnBrk="1" hangingPunct="1"/>
            <a:r>
              <a:rPr lang="it-IT" altLang="it-IT" dirty="0"/>
              <a:t>Se la scheda è estremamente sintetica è possibile chiedere approfondimenti, sia per trasparenza che per chiarezza, che per darsi la possibilità di decidere consapevolmente cosa e come finanziare</a:t>
            </a:r>
          </a:p>
          <a:p>
            <a:pPr eaLnBrk="1" hangingPunct="1"/>
            <a:r>
              <a:rPr lang="it-IT" altLang="it-IT" dirty="0"/>
              <a:t>Il modello di scheda descrittiva utilizzato per i progetti contiene i punti descritti nella slide, la parte finanziaria viene compilata con il DSGA</a:t>
            </a:r>
          </a:p>
          <a:p>
            <a:pPr eaLnBrk="1" hangingPunct="1"/>
            <a:endParaRPr lang="it-IT" altLang="it-IT" b="1" dirty="0"/>
          </a:p>
          <a:p>
            <a:pPr eaLnBrk="1" hangingPunct="1"/>
            <a:r>
              <a:rPr lang="it-IT" altLang="it-IT" b="1" dirty="0"/>
              <a:t>ATTENZIONI:</a:t>
            </a:r>
          </a:p>
          <a:p>
            <a:pPr eaLnBrk="1" hangingPunct="1"/>
            <a:r>
              <a:rPr lang="it-IT" altLang="it-IT" dirty="0"/>
              <a:t>La qualità della scuola non è data solo dal numero di progetti che propone</a:t>
            </a:r>
          </a:p>
          <a:p>
            <a:pPr eaLnBrk="1" hangingPunct="1"/>
            <a:r>
              <a:rPr lang="it-IT" altLang="it-IT" dirty="0"/>
              <a:t>Progetti sempre uguali e ripresentati negli anni (copia-incolla) senza nessuna innovazione possono essere indicatori di una scuola ferma: quali progetti sono così fondamentali ed efficaci da essere lo zoccolo duro caratteristico dell’istituto? Quali invece concorrono a costruire competenze e miglioramento anche in modo nuovo? Ci sono aree/classi non toccate dai progetti? Quali progetti hanno valenza più prettamente educativa?</a:t>
            </a:r>
          </a:p>
          <a:p>
            <a:pPr eaLnBrk="1" hangingPunct="1"/>
            <a:endParaRPr lang="it-IT" altLang="it-IT" dirty="0"/>
          </a:p>
          <a:p>
            <a:pPr eaLnBrk="1" hangingPunct="1"/>
            <a:endParaRPr lang="it-IT" altLang="it-IT" dirty="0"/>
          </a:p>
        </p:txBody>
      </p:sp>
      <p:sp>
        <p:nvSpPr>
          <p:cNvPr id="2" name="Segnaposto numero diapositiva 1">
            <a:extLst>
              <a:ext uri="{FF2B5EF4-FFF2-40B4-BE49-F238E27FC236}">
                <a16:creationId xmlns:a16="http://schemas.microsoft.com/office/drawing/2014/main" id="{61AA2DCC-83BE-4829-9E6D-27D05B84D2EB}"/>
              </a:ext>
            </a:extLst>
          </p:cNvPr>
          <p:cNvSpPr>
            <a:spLocks noGrp="1"/>
          </p:cNvSpPr>
          <p:nvPr>
            <p:ph type="sldNum" sz="quarter" idx="5"/>
          </p:nvPr>
        </p:nvSpPr>
        <p:spPr/>
        <p:txBody>
          <a:bodyPr/>
          <a:lstStyle/>
          <a:p>
            <a:fld id="{23E0578C-0FEB-4F7F-ACE6-5C73EB76BEA8}" type="slidenum">
              <a:rPr lang="it-IT" smtClean="0"/>
              <a:t>28</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FB1486B7-770B-44AD-890B-D5B486F9C7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a:extLst>
              <a:ext uri="{FF2B5EF4-FFF2-40B4-BE49-F238E27FC236}">
                <a16:creationId xmlns:a16="http://schemas.microsoft.com/office/drawing/2014/main" id="{B2313FDA-7DAF-4F00-94FE-1470ADF5BB9E}"/>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Sono momenti da qualificare, quando il dirigente rendiconta al consiglio di istituto sulla situazione amministrativa, didattica, progettuale dell’istituto.  Spazio di lettura condiviso, consente di fare bilancio e rilancio</a:t>
            </a:r>
          </a:p>
        </p:txBody>
      </p:sp>
      <p:sp>
        <p:nvSpPr>
          <p:cNvPr id="2" name="Segnaposto numero diapositiva 1">
            <a:extLst>
              <a:ext uri="{FF2B5EF4-FFF2-40B4-BE49-F238E27FC236}">
                <a16:creationId xmlns:a16="http://schemas.microsoft.com/office/drawing/2014/main" id="{8428997D-124B-486D-AE65-AE4FA947D724}"/>
              </a:ext>
            </a:extLst>
          </p:cNvPr>
          <p:cNvSpPr>
            <a:spLocks noGrp="1"/>
          </p:cNvSpPr>
          <p:nvPr>
            <p:ph type="sldNum" sz="quarter" idx="5"/>
          </p:nvPr>
        </p:nvSpPr>
        <p:spPr/>
        <p:txBody>
          <a:bodyPr/>
          <a:lstStyle/>
          <a:p>
            <a:fld id="{23E0578C-0FEB-4F7F-ACE6-5C73EB76BEA8}" type="slidenum">
              <a:rPr lang="it-IT" smtClean="0"/>
              <a:t>29</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0F2774B-7739-49ED-84F2-2E08CA0453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7138DB2-A315-4AF7-9B2E-F28712C00BE3}"/>
              </a:ext>
            </a:extLst>
          </p:cNvPr>
          <p:cNvSpPr>
            <a:spLocks noGrp="1"/>
          </p:cNvSpPr>
          <p:nvPr>
            <p:ph type="body" idx="1"/>
          </p:nvPr>
        </p:nvSpPr>
        <p:spPr>
          <a:xfrm>
            <a:off x="685800" y="4400550"/>
            <a:ext cx="5486400" cy="2773973"/>
          </a:xfrm>
          <a:noFill/>
          <a:ln>
            <a:solidFill>
              <a:srgbClr val="FF0000"/>
            </a:solidFill>
            <a:miter lim="800000"/>
            <a:headEnd/>
            <a:tailEnd/>
          </a:ln>
        </p:spPr>
        <p:txBody>
          <a:bodyPr/>
          <a:lstStyle/>
          <a:p>
            <a:pPr eaLnBrk="1" hangingPunct="1"/>
            <a:r>
              <a:rPr lang="it-IT" altLang="it-IT" sz="1400" b="0" dirty="0"/>
              <a:t> Decreto che regolamenta il Programma Annuale e la rendicontazione contabile delle scuole, sostituendo il vecchio regolamento del 2001</a:t>
            </a:r>
          </a:p>
          <a:p>
            <a:pPr eaLnBrk="1" hangingPunct="1"/>
            <a:endParaRPr lang="it-IT" altLang="it-IT" sz="1400" b="0" dirty="0"/>
          </a:p>
          <a:p>
            <a:pPr eaLnBrk="1" hangingPunct="1"/>
            <a:r>
              <a:rPr lang="it-IT" altLang="it-IT" sz="1400" b="1" dirty="0"/>
              <a:t>Fonti normative essenziali</a:t>
            </a:r>
          </a:p>
          <a:p>
            <a:pPr eaLnBrk="1" hangingPunct="1"/>
            <a:r>
              <a:rPr lang="it-IT" altLang="it-IT" sz="1400" b="1" dirty="0"/>
              <a:t>DPR 275/1999 </a:t>
            </a:r>
            <a:r>
              <a:rPr lang="it-IT" altLang="it-IT" b="1" dirty="0"/>
              <a:t>(A</a:t>
            </a:r>
            <a:r>
              <a:rPr lang="it-IT" altLang="it-IT" dirty="0"/>
              <a:t>utonomia delle Istituzioni Scolastiche)</a:t>
            </a:r>
          </a:p>
          <a:p>
            <a:pPr eaLnBrk="1" hangingPunct="1"/>
            <a:r>
              <a:rPr lang="it-IT" altLang="it-IT" sz="1400" b="1" dirty="0" err="1"/>
              <a:t>Dlg.vo</a:t>
            </a:r>
            <a:r>
              <a:rPr lang="it-IT" altLang="it-IT" sz="1400" b="1" dirty="0"/>
              <a:t> 165/2001 </a:t>
            </a:r>
            <a:r>
              <a:rPr lang="it-IT" altLang="it-IT" dirty="0"/>
              <a:t>(Distinzione ruoli di indirizzo e controllo dalla gestione; </a:t>
            </a:r>
            <a:r>
              <a:rPr lang="it-IT" altLang="it-IT" b="1" dirty="0"/>
              <a:t>competenze del Dirigente Scolastico</a:t>
            </a:r>
            <a:r>
              <a:rPr lang="it-IT" altLang="it-IT" dirty="0"/>
              <a:t>)</a:t>
            </a:r>
          </a:p>
          <a:p>
            <a:pPr eaLnBrk="1" hangingPunct="1"/>
            <a:r>
              <a:rPr lang="it-IT" altLang="it-IT" b="1" dirty="0"/>
              <a:t>LEGGE 107/2015 </a:t>
            </a:r>
            <a:r>
              <a:rPr lang="it-IT" altLang="it-IT" dirty="0"/>
              <a:t>(Cambia i ruoli nella scuola e la modalità di strutturazione del PTOF, con implicazioni sulle competenze)</a:t>
            </a:r>
          </a:p>
          <a:p>
            <a:pPr eaLnBrk="1" hangingPunct="1"/>
            <a:endParaRPr lang="it-IT" alt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altLang="it-IT" sz="1200" b="1" dirty="0"/>
              <a:t>Decreto interministeriale 129/2018 </a:t>
            </a:r>
            <a:r>
              <a:rPr lang="it-IT" altLang="it-IT" sz="1200" dirty="0"/>
              <a:t>(</a:t>
            </a:r>
            <a:r>
              <a:rPr lang="it-IT" altLang="it-IT" sz="1200" b="1" dirty="0"/>
              <a:t>Regolamento amministrativo-contabile</a:t>
            </a:r>
            <a:r>
              <a:rPr lang="it-IT" altLang="it-IT" sz="1200" dirty="0"/>
              <a:t>)</a:t>
            </a:r>
            <a:r>
              <a:rPr lang="it-IT" altLang="it-IT" sz="1400" b="1" dirty="0"/>
              <a:t> SOSTITUISCE </a:t>
            </a:r>
            <a:r>
              <a:rPr lang="it-IT" altLang="it-IT" sz="1600" b="1" dirty="0"/>
              <a:t>DL 44/2001</a:t>
            </a:r>
            <a:r>
              <a:rPr lang="it-IT" altLang="it-IT" sz="1400" b="1" dirty="0"/>
              <a:t> </a:t>
            </a:r>
            <a:endParaRPr lang="it-IT" altLang="it-IT" sz="1200" b="1" dirty="0"/>
          </a:p>
          <a:p>
            <a:pPr eaLnBrk="1" hangingPunct="1"/>
            <a:endParaRPr lang="it-IT" altLang="it-IT" dirty="0"/>
          </a:p>
        </p:txBody>
      </p:sp>
      <p:sp>
        <p:nvSpPr>
          <p:cNvPr id="2" name="Segnaposto numero diapositiva 1">
            <a:extLst>
              <a:ext uri="{FF2B5EF4-FFF2-40B4-BE49-F238E27FC236}">
                <a16:creationId xmlns:a16="http://schemas.microsoft.com/office/drawing/2014/main" id="{E881AB74-D5D6-42B9-B031-4C100BE9D95B}"/>
              </a:ext>
            </a:extLst>
          </p:cNvPr>
          <p:cNvSpPr>
            <a:spLocks noGrp="1"/>
          </p:cNvSpPr>
          <p:nvPr>
            <p:ph type="sldNum" sz="quarter" idx="5"/>
          </p:nvPr>
        </p:nvSpPr>
        <p:spPr/>
        <p:txBody>
          <a:bodyPr/>
          <a:lstStyle/>
          <a:p>
            <a:fld id="{23E0578C-0FEB-4F7F-ACE6-5C73EB76BEA8}" type="slidenum">
              <a:rPr lang="it-IT" smtClean="0"/>
              <a:t>3</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97EB600B-8D3B-4E00-9E7D-F362879BB2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a:extLst>
              <a:ext uri="{FF2B5EF4-FFF2-40B4-BE49-F238E27FC236}">
                <a16:creationId xmlns:a16="http://schemas.microsoft.com/office/drawing/2014/main" id="{085C640D-6C27-4D90-993A-F63CFAABD13E}"/>
              </a:ext>
            </a:extLst>
          </p:cNvPr>
          <p:cNvSpPr>
            <a:spLocks noGrp="1" noChangeArrowheads="1"/>
          </p:cNvSpPr>
          <p:nvPr>
            <p:ph type="body" idx="1"/>
          </p:nvPr>
        </p:nvSpPr>
        <p:spPr>
          <a:noFill/>
          <a:ln>
            <a:solidFill>
              <a:srgbClr val="FF0000"/>
            </a:solidFill>
          </a:ln>
        </p:spPr>
        <p:txBody>
          <a:bodyPr/>
          <a:lstStyle/>
          <a:p>
            <a:pPr eaLnBrk="1" hangingPunct="1"/>
            <a:r>
              <a:rPr lang="it-IT" altLang="it-IT" dirty="0"/>
              <a:t>Il documento finanziario più importante, </a:t>
            </a:r>
            <a:r>
              <a:rPr lang="it-IT" altLang="it-IT" dirty="0" err="1"/>
              <a:t>perchè</a:t>
            </a:r>
            <a:r>
              <a:rPr lang="it-IT" altLang="it-IT" dirty="0"/>
              <a:t> fotografa ciò che è stato fatto ed ottenuto. Non è più solo previsione, ma realizzazione</a:t>
            </a:r>
          </a:p>
        </p:txBody>
      </p:sp>
      <p:sp>
        <p:nvSpPr>
          <p:cNvPr id="2" name="Segnaposto numero diapositiva 1">
            <a:extLst>
              <a:ext uri="{FF2B5EF4-FFF2-40B4-BE49-F238E27FC236}">
                <a16:creationId xmlns:a16="http://schemas.microsoft.com/office/drawing/2014/main" id="{2AB0A21A-4DFF-4C93-98B7-E17265791CEF}"/>
              </a:ext>
            </a:extLst>
          </p:cNvPr>
          <p:cNvSpPr>
            <a:spLocks noGrp="1"/>
          </p:cNvSpPr>
          <p:nvPr>
            <p:ph type="sldNum" sz="quarter" idx="5"/>
          </p:nvPr>
        </p:nvSpPr>
        <p:spPr/>
        <p:txBody>
          <a:bodyPr/>
          <a:lstStyle/>
          <a:p>
            <a:fld id="{23E0578C-0FEB-4F7F-ACE6-5C73EB76BEA8}" type="slidenum">
              <a:rPr lang="it-IT" smtClean="0"/>
              <a:t>30</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a:ln>
            <a:solidFill>
              <a:srgbClr val="FF0000"/>
            </a:solidFill>
          </a:ln>
        </p:spPr>
        <p:txBody>
          <a:bodyPr/>
          <a:lstStyle/>
          <a:p>
            <a:r>
              <a:rPr lang="it-IT" dirty="0"/>
              <a:t>I beni che costituiscono il patrimonio delle istituzioni scolastiche si iscrivono in distinti inventari per ciascuna delle seguenti categorie: a) beni mobili; b) beni di valore storico-artistico; c) libri e materiale bibliografico; d) valori mobiliari; e) veicoli e natanti; f) beni immobili. Non si iscrivono in inventario gli oggetti di facile consumo che, per l'uso continuo, sono destinati a deteriorarsi rapidamente ed i beni mobili di valore pari o inferiore a duecento euro, IVA compresa. Non si iscrivono riviste ed altre pubblicazioni periodiche di qualsiasi genere, i libri destinati alle biblioteche di classe.</a:t>
            </a:r>
          </a:p>
          <a:p>
            <a:r>
              <a:rPr lang="it-IT" dirty="0"/>
              <a:t> Ricognizione ogni 5 anni e inventario con aggiornamento ogni 10 anni.</a:t>
            </a:r>
          </a:p>
          <a:p>
            <a:endParaRPr lang="it-IT" dirty="0"/>
          </a:p>
          <a:p>
            <a:r>
              <a:rPr lang="it-IT" dirty="0"/>
              <a:t>Il materiale ed i beni mancanti per furto o per causa di forza maggiore, o divenuti inservibili all'uso, sono eliminati dall'inventario con provvedimento del dirigente. Beni obsoleti possono essere ceduti al miglior offerente (gara: se deserta anche a titolo gratuito oppure smaltiti)</a:t>
            </a:r>
          </a:p>
        </p:txBody>
      </p:sp>
      <p:sp>
        <p:nvSpPr>
          <p:cNvPr id="4" name="Segnaposto numero diapositiva 3"/>
          <p:cNvSpPr>
            <a:spLocks noGrp="1"/>
          </p:cNvSpPr>
          <p:nvPr>
            <p:ph type="sldNum" sz="quarter" idx="5"/>
          </p:nvPr>
        </p:nvSpPr>
        <p:spPr/>
        <p:txBody>
          <a:bodyPr/>
          <a:lstStyle/>
          <a:p>
            <a:fld id="{23E0578C-0FEB-4F7F-ACE6-5C73EB76BEA8}" type="slidenum">
              <a:rPr lang="it-IT" smtClean="0"/>
              <a:t>31</a:t>
            </a:fld>
            <a:endParaRPr lang="it-IT"/>
          </a:p>
        </p:txBody>
      </p:sp>
    </p:spTree>
    <p:extLst>
      <p:ext uri="{BB962C8B-B14F-4D97-AF65-F5344CB8AC3E}">
        <p14:creationId xmlns:p14="http://schemas.microsoft.com/office/powerpoint/2010/main" val="28624678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F423E349-C3D9-4FC0-BC73-2138237CDF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a:extLst>
              <a:ext uri="{FF2B5EF4-FFF2-40B4-BE49-F238E27FC236}">
                <a16:creationId xmlns:a16="http://schemas.microsoft.com/office/drawing/2014/main" id="{3FB97A60-BC9A-402D-986F-55340671130B}"/>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Momento di riflessione sugli esiti da cui trarre  nuovi elementi per valutare secondo il PTOF, per individuare priorità, nuove linee di indirizzo, attenzioni da segnalare.</a:t>
            </a:r>
          </a:p>
          <a:p>
            <a:pPr eaLnBrk="1" hangingPunct="1"/>
            <a:endParaRPr lang="it-IT" altLang="it-IT" dirty="0"/>
          </a:p>
          <a:p>
            <a:pPr eaLnBrk="1" hangingPunct="1"/>
            <a:r>
              <a:rPr lang="it-IT" altLang="it-IT" dirty="0"/>
              <a:t>I controlli contabili e di coerenza interna sono realizzati dai Revisori dei conti, che possono verificare il programma annuale anche per via telematica.</a:t>
            </a:r>
          </a:p>
          <a:p>
            <a:pPr eaLnBrk="1" hangingPunct="1"/>
            <a:r>
              <a:rPr lang="it-IT" altLang="it-IT" dirty="0"/>
              <a:t>Rilasciano un verbale di verifica e approvazione, in cui manifestano anche eventuali osservazioni, che il Consiglio di Istituto è chiamato a sanare.</a:t>
            </a:r>
          </a:p>
          <a:p>
            <a:pPr eaLnBrk="1" hangingPunct="1"/>
            <a:endParaRPr lang="it-IT" altLang="it-IT" dirty="0"/>
          </a:p>
          <a:p>
            <a:pPr eaLnBrk="1" hangingPunct="1"/>
            <a:r>
              <a:rPr lang="it-IT" altLang="it-IT" dirty="0"/>
              <a:t>Se i revisori non rilasciano il verbale di approvazione entro le scadenze perentorie previste per l’approvazione del bilancio, il Consiglio può procedere comunque, </a:t>
            </a:r>
          </a:p>
        </p:txBody>
      </p:sp>
      <p:sp>
        <p:nvSpPr>
          <p:cNvPr id="2" name="Segnaposto numero diapositiva 1">
            <a:extLst>
              <a:ext uri="{FF2B5EF4-FFF2-40B4-BE49-F238E27FC236}">
                <a16:creationId xmlns:a16="http://schemas.microsoft.com/office/drawing/2014/main" id="{2E843CF8-0DDB-4FB0-8665-53C5AC6058CC}"/>
              </a:ext>
            </a:extLst>
          </p:cNvPr>
          <p:cNvSpPr>
            <a:spLocks noGrp="1"/>
          </p:cNvSpPr>
          <p:nvPr>
            <p:ph type="sldNum" sz="quarter" idx="5"/>
          </p:nvPr>
        </p:nvSpPr>
        <p:spPr/>
        <p:txBody>
          <a:bodyPr/>
          <a:lstStyle/>
          <a:p>
            <a:fld id="{23E0578C-0FEB-4F7F-ACE6-5C73EB76BEA8}" type="slidenum">
              <a:rPr lang="it-IT" smtClean="0"/>
              <a:t>32</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632F6465-C41D-4AA2-94AC-98C246BA50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a:extLst>
              <a:ext uri="{FF2B5EF4-FFF2-40B4-BE49-F238E27FC236}">
                <a16:creationId xmlns:a16="http://schemas.microsoft.com/office/drawing/2014/main" id="{E4AA107B-35FA-40DA-B26C-A60D54B843A2}"/>
              </a:ext>
            </a:extLst>
          </p:cNvPr>
          <p:cNvSpPr>
            <a:spLocks noGrp="1" noChangeArrowheads="1"/>
          </p:cNvSpPr>
          <p:nvPr>
            <p:ph type="body" idx="1"/>
          </p:nvPr>
        </p:nvSpPr>
        <p:spPr>
          <a:noFill/>
        </p:spPr>
        <p:txBody>
          <a:bodyPr/>
          <a:lstStyle/>
          <a:p>
            <a:pPr eaLnBrk="1" hangingPunct="1"/>
            <a:endParaRPr lang="it-IT" altLang="it-IT"/>
          </a:p>
        </p:txBody>
      </p:sp>
      <p:sp>
        <p:nvSpPr>
          <p:cNvPr id="2" name="Segnaposto numero diapositiva 1">
            <a:extLst>
              <a:ext uri="{FF2B5EF4-FFF2-40B4-BE49-F238E27FC236}">
                <a16:creationId xmlns:a16="http://schemas.microsoft.com/office/drawing/2014/main" id="{37CF5A11-3795-4709-80E4-8316D2E3CDDD}"/>
              </a:ext>
            </a:extLst>
          </p:cNvPr>
          <p:cNvSpPr>
            <a:spLocks noGrp="1"/>
          </p:cNvSpPr>
          <p:nvPr>
            <p:ph type="sldNum" sz="quarter" idx="5"/>
          </p:nvPr>
        </p:nvSpPr>
        <p:spPr/>
        <p:txBody>
          <a:bodyPr/>
          <a:lstStyle/>
          <a:p>
            <a:fld id="{23E0578C-0FEB-4F7F-ACE6-5C73EB76BEA8}" type="slidenum">
              <a:rPr lang="it-IT" smtClean="0"/>
              <a:t>33</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5C8B3561-3B96-4783-A542-97C5A9DCBE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a:extLst>
              <a:ext uri="{FF2B5EF4-FFF2-40B4-BE49-F238E27FC236}">
                <a16:creationId xmlns:a16="http://schemas.microsoft.com/office/drawing/2014/main" id="{D5D2283B-EE1F-459F-B223-DD49650C4961}"/>
              </a:ext>
            </a:extLst>
          </p:cNvPr>
          <p:cNvSpPr>
            <a:spLocks noGrp="1" noChangeArrowheads="1"/>
          </p:cNvSpPr>
          <p:nvPr>
            <p:ph type="body" idx="1"/>
          </p:nvPr>
        </p:nvSpPr>
        <p:spPr>
          <a:noFill/>
        </p:spPr>
        <p:txBody>
          <a:bodyPr/>
          <a:lstStyle/>
          <a:p>
            <a:pPr eaLnBrk="1" hangingPunct="1"/>
            <a:endParaRPr lang="it-IT" altLang="it-IT"/>
          </a:p>
        </p:txBody>
      </p:sp>
      <p:sp>
        <p:nvSpPr>
          <p:cNvPr id="2" name="Segnaposto numero diapositiva 1">
            <a:extLst>
              <a:ext uri="{FF2B5EF4-FFF2-40B4-BE49-F238E27FC236}">
                <a16:creationId xmlns:a16="http://schemas.microsoft.com/office/drawing/2014/main" id="{6873092B-DB75-4D14-BAB2-972B720EF082}"/>
              </a:ext>
            </a:extLst>
          </p:cNvPr>
          <p:cNvSpPr>
            <a:spLocks noGrp="1"/>
          </p:cNvSpPr>
          <p:nvPr>
            <p:ph type="sldNum" sz="quarter" idx="5"/>
          </p:nvPr>
        </p:nvSpPr>
        <p:spPr/>
        <p:txBody>
          <a:bodyPr/>
          <a:lstStyle/>
          <a:p>
            <a:fld id="{23E0578C-0FEB-4F7F-ACE6-5C73EB76BEA8}" type="slidenum">
              <a:rPr lang="it-IT" smtClean="0"/>
              <a:t>34</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75720FB9-CCA5-4D17-9E17-2ECCDAE5A497}"/>
              </a:ext>
            </a:extLst>
          </p:cNvPr>
          <p:cNvSpPr>
            <a:spLocks noGrp="1" noRot="1" noChangeAspect="1" noChangeArrowheads="1" noTextEdit="1"/>
          </p:cNvSpPr>
          <p:nvPr>
            <p:ph type="sldImg"/>
          </p:nvPr>
        </p:nvSpPr>
        <p:spPr bwMode="auto">
          <a:xfrm>
            <a:off x="98425" y="746125"/>
            <a:ext cx="6656388" cy="3744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a:extLst>
              <a:ext uri="{FF2B5EF4-FFF2-40B4-BE49-F238E27FC236}">
                <a16:creationId xmlns:a16="http://schemas.microsoft.com/office/drawing/2014/main" id="{48A1F167-903E-475D-9EA9-F5DE2ED0E725}"/>
              </a:ext>
            </a:extLst>
          </p:cNvPr>
          <p:cNvSpPr>
            <a:spLocks noGrp="1" noChangeArrowheads="1"/>
          </p:cNvSpPr>
          <p:nvPr>
            <p:ph type="body" idx="1"/>
          </p:nvPr>
        </p:nvSpPr>
        <p:spPr>
          <a:xfrm>
            <a:off x="885825" y="5241925"/>
            <a:ext cx="5268913" cy="3678238"/>
          </a:xfrm>
          <a:noFill/>
          <a:ln>
            <a:solidFill>
              <a:schemeClr val="accent2"/>
            </a:solidFill>
            <a:miter lim="800000"/>
            <a:headEnd/>
            <a:tailEnd/>
          </a:ln>
        </p:spPr>
        <p:txBody>
          <a:bodyPr lIns="96185" tIns="48092" rIns="96185" bIns="48092"/>
          <a:lstStyle/>
          <a:p>
            <a:pPr eaLnBrk="1" hangingPunct="1"/>
            <a:r>
              <a:rPr lang="it-IT" altLang="it-IT" dirty="0"/>
              <a:t>Un accenno al futuro prossimo</a:t>
            </a:r>
            <a:r>
              <a:rPr lang="it-IT" altLang="it-IT" dirty="0">
                <a:latin typeface="Arial" panose="020B0604020202020204" pitchFamily="34" charset="0"/>
              </a:rPr>
              <a:t>… entro il 31 dicembre 2019 le scuole sono chiamate a redigere e pubblicare la loro prima rendicontazione sociale.</a:t>
            </a:r>
            <a:endParaRPr lang="it-IT" altLang="it-IT" dirty="0"/>
          </a:p>
          <a:p>
            <a:pPr eaLnBrk="1" hangingPunct="1"/>
            <a:r>
              <a:rPr lang="it-IT" altLang="it-IT" dirty="0"/>
              <a:t>Si tratta di una </a:t>
            </a:r>
            <a:r>
              <a:rPr lang="it-IT" altLang="it-IT" b="1" dirty="0"/>
              <a:t>rendicontazione non solo o non soprattutto economica, che coinvolge l</a:t>
            </a:r>
            <a:r>
              <a:rPr lang="it-IT" altLang="it-IT" b="1" dirty="0">
                <a:latin typeface="Arial" panose="020B0604020202020204" pitchFamily="34" charset="0"/>
              </a:rPr>
              <a:t>’</a:t>
            </a:r>
            <a:r>
              <a:rPr lang="it-IT" altLang="it-IT" b="1" dirty="0"/>
              <a:t>intera comunit</a:t>
            </a:r>
            <a:r>
              <a:rPr lang="it-IT" altLang="it-IT" b="1" dirty="0">
                <a:latin typeface="Arial" panose="020B0604020202020204" pitchFamily="34" charset="0"/>
              </a:rPr>
              <a:t>à</a:t>
            </a:r>
            <a:r>
              <a:rPr lang="it-IT" altLang="it-IT" b="1" dirty="0"/>
              <a:t>, scolastica e non. </a:t>
            </a:r>
          </a:p>
          <a:p>
            <a:pPr eaLnBrk="1" hangingPunct="1"/>
            <a:r>
              <a:rPr lang="it-IT" altLang="it-IT" dirty="0">
                <a:latin typeface="Arial" panose="020B0604020202020204" pitchFamily="34" charset="0"/>
              </a:rPr>
              <a:t>È</a:t>
            </a:r>
            <a:r>
              <a:rPr lang="it-IT" altLang="it-IT" dirty="0"/>
              <a:t> un percorso di attenzione ai bisogni e alle risorse</a:t>
            </a:r>
          </a:p>
          <a:p>
            <a:pPr eaLnBrk="1" hangingPunct="1"/>
            <a:r>
              <a:rPr lang="it-IT" altLang="it-IT" dirty="0"/>
              <a:t>Di conoscenza approfondita e riscoperta della collegialit</a:t>
            </a:r>
            <a:r>
              <a:rPr lang="it-IT" altLang="it-IT" dirty="0">
                <a:latin typeface="Arial" panose="020B0604020202020204" pitchFamily="34" charset="0"/>
              </a:rPr>
              <a:t>à</a:t>
            </a:r>
            <a:endParaRPr lang="it-IT" altLang="it-IT" dirty="0"/>
          </a:p>
          <a:p>
            <a:pPr eaLnBrk="1" hangingPunct="1"/>
            <a:r>
              <a:rPr lang="it-IT" altLang="it-IT" dirty="0"/>
              <a:t>Di processo di autoanalisi e di qualit</a:t>
            </a:r>
            <a:r>
              <a:rPr lang="it-IT" altLang="it-IT" dirty="0">
                <a:latin typeface="Arial" panose="020B0604020202020204" pitchFamily="34" charset="0"/>
              </a:rPr>
              <a:t>à</a:t>
            </a:r>
            <a:endParaRPr lang="it-IT" altLang="it-IT" dirty="0"/>
          </a:p>
          <a:p>
            <a:pPr eaLnBrk="1" hangingPunct="1"/>
            <a:r>
              <a:rPr lang="it-IT" altLang="it-IT" dirty="0"/>
              <a:t>Di rendicontazione rispetto al successo formativo realizzato o non realizzato</a:t>
            </a:r>
          </a:p>
          <a:p>
            <a:pPr eaLnBrk="1" hangingPunct="1"/>
            <a:r>
              <a:rPr lang="it-IT" altLang="it-IT" dirty="0">
                <a:latin typeface="Arial" panose="020B0604020202020204" pitchFamily="34" charset="0"/>
              </a:rPr>
              <a:t>È</a:t>
            </a:r>
            <a:r>
              <a:rPr lang="it-IT" altLang="it-IT" dirty="0"/>
              <a:t> solo uno strumento,  ma le implicazioni sono notevoli perch</a:t>
            </a:r>
            <a:r>
              <a:rPr lang="it-IT" altLang="it-IT" dirty="0">
                <a:latin typeface="Arial" panose="020B0604020202020204" pitchFamily="34" charset="0"/>
              </a:rPr>
              <a:t>é</a:t>
            </a:r>
            <a:r>
              <a:rPr lang="it-IT" altLang="it-IT" dirty="0"/>
              <a:t> introduce atteggiamenti di ricerca e progettazione pianificata.</a:t>
            </a:r>
          </a:p>
          <a:p>
            <a:pPr eaLnBrk="1" hangingPunct="1"/>
            <a:r>
              <a:rPr lang="it-IT" altLang="it-IT" b="1" dirty="0"/>
              <a:t>Come per il PTOF la sua ricaduta dipende dal processo di costruzione consapevole, non solo per fare marketing pubblicitario</a:t>
            </a:r>
            <a:r>
              <a:rPr lang="it-IT" altLang="it-IT" dirty="0"/>
              <a:t> </a:t>
            </a:r>
          </a:p>
          <a:p>
            <a:pPr eaLnBrk="1" hangingPunct="1"/>
            <a:endParaRPr lang="it-IT" altLang="it-IT" dirty="0"/>
          </a:p>
          <a:p>
            <a:pPr eaLnBrk="1" hangingPunct="1"/>
            <a:r>
              <a:rPr lang="it-IT" altLang="it-IT" dirty="0"/>
              <a:t>Ma chi se ne occupa seriamente potr</a:t>
            </a:r>
            <a:r>
              <a:rPr lang="it-IT" altLang="it-IT" dirty="0">
                <a:latin typeface="Arial" panose="020B0604020202020204" pitchFamily="34" charset="0"/>
              </a:rPr>
              <a:t>à</a:t>
            </a:r>
            <a:r>
              <a:rPr lang="it-IT" altLang="it-IT" dirty="0"/>
              <a:t> essere decorosamente remunerato? Potr</a:t>
            </a:r>
            <a:r>
              <a:rPr lang="it-IT" altLang="it-IT" dirty="0">
                <a:latin typeface="Arial" panose="020B0604020202020204" pitchFamily="34" charset="0"/>
              </a:rPr>
              <a:t>à</a:t>
            </a:r>
            <a:r>
              <a:rPr lang="it-IT" altLang="it-IT" dirty="0"/>
              <a:t> esserci una messa a sistema delle buone pratiche che non dipenda quasi esclusivamente dall</a:t>
            </a:r>
            <a:r>
              <a:rPr lang="it-IT" altLang="it-IT" dirty="0">
                <a:latin typeface="Arial" panose="020B0604020202020204" pitchFamily="34" charset="0"/>
              </a:rPr>
              <a:t>’</a:t>
            </a:r>
            <a:r>
              <a:rPr lang="it-IT" altLang="it-IT" dirty="0"/>
              <a:t>impegno volontario? </a:t>
            </a:r>
          </a:p>
          <a:p>
            <a:pPr eaLnBrk="1" hangingPunct="1"/>
            <a:r>
              <a:rPr lang="it-IT" altLang="it-IT" dirty="0"/>
              <a:t> </a:t>
            </a:r>
          </a:p>
        </p:txBody>
      </p:sp>
      <p:sp>
        <p:nvSpPr>
          <p:cNvPr id="2" name="Segnaposto numero diapositiva 1">
            <a:extLst>
              <a:ext uri="{FF2B5EF4-FFF2-40B4-BE49-F238E27FC236}">
                <a16:creationId xmlns:a16="http://schemas.microsoft.com/office/drawing/2014/main" id="{540AFAD3-D60E-49ED-BB90-A077D8EA56C0}"/>
              </a:ext>
            </a:extLst>
          </p:cNvPr>
          <p:cNvSpPr>
            <a:spLocks noGrp="1"/>
          </p:cNvSpPr>
          <p:nvPr>
            <p:ph type="sldNum" sz="quarter" idx="5"/>
          </p:nvPr>
        </p:nvSpPr>
        <p:spPr/>
        <p:txBody>
          <a:bodyPr/>
          <a:lstStyle/>
          <a:p>
            <a:fld id="{23E0578C-0FEB-4F7F-ACE6-5C73EB76BEA8}" type="slidenum">
              <a:rPr lang="it-IT" smtClean="0"/>
              <a:t>35</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1376574C-FCBA-4AC6-A041-3F8535560A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a:extLst>
              <a:ext uri="{FF2B5EF4-FFF2-40B4-BE49-F238E27FC236}">
                <a16:creationId xmlns:a16="http://schemas.microsoft.com/office/drawing/2014/main" id="{AF8DF292-74AD-4122-8676-3D5C33C49742}"/>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sz="2800" dirty="0"/>
              <a:t>In gran parte tutto questo c’è già, ma spesso rimane spezzettato e senza relazioni, oppure utilizza un linguaggio molto burocratico</a:t>
            </a:r>
          </a:p>
        </p:txBody>
      </p:sp>
      <p:sp>
        <p:nvSpPr>
          <p:cNvPr id="2" name="Segnaposto numero diapositiva 1">
            <a:extLst>
              <a:ext uri="{FF2B5EF4-FFF2-40B4-BE49-F238E27FC236}">
                <a16:creationId xmlns:a16="http://schemas.microsoft.com/office/drawing/2014/main" id="{2B814A80-5DD3-46AA-9F36-B56A9B6BFE1D}"/>
              </a:ext>
            </a:extLst>
          </p:cNvPr>
          <p:cNvSpPr>
            <a:spLocks noGrp="1"/>
          </p:cNvSpPr>
          <p:nvPr>
            <p:ph type="sldNum" sz="quarter" idx="5"/>
          </p:nvPr>
        </p:nvSpPr>
        <p:spPr/>
        <p:txBody>
          <a:bodyPr/>
          <a:lstStyle/>
          <a:p>
            <a:fld id="{23E0578C-0FEB-4F7F-ACE6-5C73EB76BEA8}" type="slidenum">
              <a:rPr lang="it-IT" smtClean="0"/>
              <a:t>36</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5A2DE65-162B-4428-AF66-868679A529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a:extLst>
              <a:ext uri="{FF2B5EF4-FFF2-40B4-BE49-F238E27FC236}">
                <a16:creationId xmlns:a16="http://schemas.microsoft.com/office/drawing/2014/main" id="{1E793F84-A857-411F-9291-278291F6EFE3}"/>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Miglioramento: parola chiave che ci rimanda alla premessa iniziale.</a:t>
            </a:r>
          </a:p>
          <a:p>
            <a:pPr eaLnBrk="1" hangingPunct="1"/>
            <a:endParaRPr lang="it-IT" altLang="it-IT" dirty="0"/>
          </a:p>
          <a:p>
            <a:pPr eaLnBrk="1" hangingPunct="1"/>
            <a:endParaRPr lang="it-IT" altLang="it-IT" dirty="0"/>
          </a:p>
        </p:txBody>
      </p:sp>
      <p:sp>
        <p:nvSpPr>
          <p:cNvPr id="2" name="Segnaposto numero diapositiva 1">
            <a:extLst>
              <a:ext uri="{FF2B5EF4-FFF2-40B4-BE49-F238E27FC236}">
                <a16:creationId xmlns:a16="http://schemas.microsoft.com/office/drawing/2014/main" id="{3336CF90-16B3-45FB-89F4-75D6D448C2C5}"/>
              </a:ext>
            </a:extLst>
          </p:cNvPr>
          <p:cNvSpPr>
            <a:spLocks noGrp="1"/>
          </p:cNvSpPr>
          <p:nvPr>
            <p:ph type="sldNum" sz="quarter" idx="5"/>
          </p:nvPr>
        </p:nvSpPr>
        <p:spPr/>
        <p:txBody>
          <a:bodyPr/>
          <a:lstStyle/>
          <a:p>
            <a:fld id="{23E0578C-0FEB-4F7F-ACE6-5C73EB76BEA8}" type="slidenum">
              <a:rPr lang="it-IT" smtClean="0"/>
              <a:t>37</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C3C79B4F-E7D1-4AB4-BBD6-1196967AB8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a:extLst>
              <a:ext uri="{FF2B5EF4-FFF2-40B4-BE49-F238E27FC236}">
                <a16:creationId xmlns:a16="http://schemas.microsoft.com/office/drawing/2014/main" id="{5B369960-722B-4763-985D-FFE8B84C24AD}"/>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Qualche passo può già essere compiuto per realizzare ciò che già consentono le norme</a:t>
            </a:r>
          </a:p>
          <a:p>
            <a:pPr eaLnBrk="1" hangingPunct="1"/>
            <a:r>
              <a:rPr lang="it-IT" altLang="it-IT" dirty="0"/>
              <a:t>BUON LAVORO!</a:t>
            </a:r>
          </a:p>
        </p:txBody>
      </p:sp>
      <p:sp>
        <p:nvSpPr>
          <p:cNvPr id="2" name="Segnaposto numero diapositiva 1">
            <a:extLst>
              <a:ext uri="{FF2B5EF4-FFF2-40B4-BE49-F238E27FC236}">
                <a16:creationId xmlns:a16="http://schemas.microsoft.com/office/drawing/2014/main" id="{C174A2E8-7B43-4DC5-8799-8F77BADB939A}"/>
              </a:ext>
            </a:extLst>
          </p:cNvPr>
          <p:cNvSpPr>
            <a:spLocks noGrp="1"/>
          </p:cNvSpPr>
          <p:nvPr>
            <p:ph type="sldNum" sz="quarter" idx="5"/>
          </p:nvPr>
        </p:nvSpPr>
        <p:spPr/>
        <p:txBody>
          <a:bodyPr/>
          <a:lstStyle/>
          <a:p>
            <a:fld id="{23E0578C-0FEB-4F7F-ACE6-5C73EB76BEA8}" type="slidenum">
              <a:rPr lang="it-IT" smtClean="0"/>
              <a:t>38</a:t>
            </a:fld>
            <a:endParaRPr lang="it-I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C3C79B4F-E7D1-4AB4-BBD6-1196967AB8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a:extLst>
              <a:ext uri="{FF2B5EF4-FFF2-40B4-BE49-F238E27FC236}">
                <a16:creationId xmlns:a16="http://schemas.microsoft.com/office/drawing/2014/main" id="{5B369960-722B-4763-985D-FFE8B84C24AD}"/>
              </a:ext>
            </a:extLst>
          </p:cNvPr>
          <p:cNvSpPr>
            <a:spLocks noGrp="1"/>
          </p:cNvSpPr>
          <p:nvPr>
            <p:ph type="body" idx="1"/>
          </p:nvPr>
        </p:nvSpPr>
        <p:spPr>
          <a:noFill/>
          <a:ln>
            <a:solidFill>
              <a:srgbClr val="FF0000"/>
            </a:solidFill>
            <a:miter lim="800000"/>
            <a:headEnd/>
            <a:tailEnd/>
          </a:ln>
        </p:spPr>
        <p:txBody>
          <a:bodyPr/>
          <a:lstStyle/>
          <a:p>
            <a:pPr eaLnBrk="1" hangingPunct="1"/>
            <a:endParaRPr lang="it-IT" altLang="it-IT" dirty="0"/>
          </a:p>
        </p:txBody>
      </p:sp>
      <p:sp>
        <p:nvSpPr>
          <p:cNvPr id="2" name="Segnaposto numero diapositiva 1">
            <a:extLst>
              <a:ext uri="{FF2B5EF4-FFF2-40B4-BE49-F238E27FC236}">
                <a16:creationId xmlns:a16="http://schemas.microsoft.com/office/drawing/2014/main" id="{C174A2E8-7B43-4DC5-8799-8F77BADB939A}"/>
              </a:ext>
            </a:extLst>
          </p:cNvPr>
          <p:cNvSpPr>
            <a:spLocks noGrp="1"/>
          </p:cNvSpPr>
          <p:nvPr>
            <p:ph type="sldNum" sz="quarter" idx="5"/>
          </p:nvPr>
        </p:nvSpPr>
        <p:spPr/>
        <p:txBody>
          <a:bodyPr/>
          <a:lstStyle/>
          <a:p>
            <a:fld id="{23E0578C-0FEB-4F7F-ACE6-5C73EB76BEA8}" type="slidenum">
              <a:rPr lang="it-IT" smtClean="0"/>
              <a:t>39</a:t>
            </a:fld>
            <a:endParaRPr lang="it-IT"/>
          </a:p>
        </p:txBody>
      </p:sp>
    </p:spTree>
    <p:extLst>
      <p:ext uri="{BB962C8B-B14F-4D97-AF65-F5344CB8AC3E}">
        <p14:creationId xmlns:p14="http://schemas.microsoft.com/office/powerpoint/2010/main" val="1879173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0F2774B-7739-49ED-84F2-2E08CA0453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7138DB2-A315-4AF7-9B2E-F28712C00BE3}"/>
              </a:ext>
            </a:extLst>
          </p:cNvPr>
          <p:cNvSpPr>
            <a:spLocks noGrp="1"/>
          </p:cNvSpPr>
          <p:nvPr>
            <p:ph type="body" idx="1"/>
          </p:nvPr>
        </p:nvSpPr>
        <p:spPr>
          <a:xfrm>
            <a:off x="571500" y="4400549"/>
            <a:ext cx="5600700" cy="4048125"/>
          </a:xfrm>
          <a:noFill/>
          <a:ln>
            <a:solidFill>
              <a:srgbClr val="FF0000"/>
            </a:solidFill>
            <a:miter lim="800000"/>
            <a:headEnd/>
            <a:tailEnd/>
          </a:ln>
        </p:spPr>
        <p:txBody>
          <a:bodyPr/>
          <a:lstStyle/>
          <a:p>
            <a:pPr eaLnBrk="1" hangingPunct="1"/>
            <a:r>
              <a:rPr lang="it-IT" altLang="it-IT" dirty="0"/>
              <a:t>Obiettivi di miglioramento indicati dal MIUR</a:t>
            </a:r>
          </a:p>
          <a:p>
            <a:pPr eaLnBrk="1" hangingPunct="1"/>
            <a:endParaRPr lang="it-IT" altLang="it-IT" sz="800" dirty="0"/>
          </a:p>
          <a:p>
            <a:pPr eaLnBrk="1" hangingPunct="1"/>
            <a:r>
              <a:rPr lang="it-IT" altLang="it-IT" dirty="0"/>
              <a:t>Sicuramente la tempistica è meglio definita rispetto al vecchio regolamento.</a:t>
            </a:r>
          </a:p>
          <a:p>
            <a:pPr eaLnBrk="1" hangingPunct="1"/>
            <a:endParaRPr lang="it-IT" altLang="it-IT" sz="800" dirty="0"/>
          </a:p>
          <a:p>
            <a:pPr eaLnBrk="1" hangingPunct="1"/>
            <a:r>
              <a:rPr lang="it-IT" altLang="it-IT" dirty="0"/>
              <a:t>ACQUISTI TRAMITE CONSIP:  è una centrale per gli acquisti di beni e servizi del Ministero dell’Economia, che opera nelle scuole dal 2011 nell’esclusivo interesse del risparmio nell’Amministrazione Pubblica. Vedi qui la brochure che ne parla </a:t>
            </a:r>
            <a:r>
              <a:rPr lang="it-IT" dirty="0">
                <a:hlinkClick r:id="rId3"/>
              </a:rPr>
              <a:t>http://www.consip.it/sites/consip.it/files/brochure2018_HI.PDF</a:t>
            </a:r>
            <a:endParaRPr lang="it-IT" dirty="0"/>
          </a:p>
          <a:p>
            <a:pPr eaLnBrk="1" hangingPunct="1"/>
            <a:endParaRPr lang="it-IT" altLang="it-IT" sz="800" dirty="0"/>
          </a:p>
          <a:p>
            <a:pPr eaLnBrk="1" hangingPunct="1"/>
            <a:r>
              <a:rPr lang="it-IT" altLang="it-IT" dirty="0"/>
              <a:t>Le procedure dei bandi di gara appesantiscono senz’altro la tempistica e il lavoro burocratico delle segreterie (si ricorda che circa la metà degli Istituti scolastici non ha un DSGA (vengono nominati supplenti) o è sotto organico. E’ partito un concorso per assumerne, ma i tempi sono ancora lunghi. Molte difficoltà delle segreterie vengono da qui). Facilitare gli affidamenti per importi bassi e ragionevoli snellisce e velocizza gli adempimenti per i progetti, semplicemente chiedendo almeno cinque consultazioni/preventivi da valutare. </a:t>
            </a:r>
          </a:p>
          <a:p>
            <a:pPr eaLnBrk="1" hangingPunct="1"/>
            <a:endParaRPr lang="it-IT" altLang="it-IT" dirty="0"/>
          </a:p>
          <a:p>
            <a:pPr eaLnBrk="1" hangingPunct="1"/>
            <a:r>
              <a:rPr lang="it-IT" altLang="it-IT" dirty="0"/>
              <a:t>Per saperne di più sulle negoziazioni qui trovate la guida formativa del MIUR </a:t>
            </a:r>
            <a:r>
              <a:rPr lang="it-IT" dirty="0">
                <a:hlinkClick r:id="rId4"/>
              </a:rPr>
              <a:t>https://www.formazionemiur.it/wp-content/uploads/2019/01/MIUR_Io-Conto_Modulo-2_Attivit%C3%A0-negoziali__agg.gennaio2019.pdf</a:t>
            </a:r>
            <a:r>
              <a:rPr lang="it-IT" dirty="0"/>
              <a:t> </a:t>
            </a:r>
          </a:p>
          <a:p>
            <a:pPr eaLnBrk="1" hangingPunct="1"/>
            <a:r>
              <a:rPr lang="it-IT" dirty="0"/>
              <a:t>Nel regolamento di Istituto dovrebbe esserci un capitolo dedicato ai criteri e i limiti  per l’attività negoziale del Dirigente </a:t>
            </a:r>
            <a:endParaRPr lang="it-IT" altLang="it-IT" dirty="0"/>
          </a:p>
        </p:txBody>
      </p:sp>
      <p:sp>
        <p:nvSpPr>
          <p:cNvPr id="2" name="Segnaposto numero diapositiva 1">
            <a:extLst>
              <a:ext uri="{FF2B5EF4-FFF2-40B4-BE49-F238E27FC236}">
                <a16:creationId xmlns:a16="http://schemas.microsoft.com/office/drawing/2014/main" id="{3CEDBEBE-BC8D-4F8D-929D-D9E1DE1010F0}"/>
              </a:ext>
            </a:extLst>
          </p:cNvPr>
          <p:cNvSpPr>
            <a:spLocks noGrp="1"/>
          </p:cNvSpPr>
          <p:nvPr>
            <p:ph type="sldNum" sz="quarter" idx="5"/>
          </p:nvPr>
        </p:nvSpPr>
        <p:spPr/>
        <p:txBody>
          <a:bodyPr/>
          <a:lstStyle/>
          <a:p>
            <a:fld id="{23E0578C-0FEB-4F7F-ACE6-5C73EB76BEA8}" type="slidenum">
              <a:rPr lang="it-IT" smtClean="0"/>
              <a:t>4</a:t>
            </a:fld>
            <a:endParaRPr lang="it-IT"/>
          </a:p>
        </p:txBody>
      </p:sp>
    </p:spTree>
    <p:extLst>
      <p:ext uri="{BB962C8B-B14F-4D97-AF65-F5344CB8AC3E}">
        <p14:creationId xmlns:p14="http://schemas.microsoft.com/office/powerpoint/2010/main" val="3580370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FD2C91B-7797-4377-B2A2-4B77872135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a:extLst>
              <a:ext uri="{FF2B5EF4-FFF2-40B4-BE49-F238E27FC236}">
                <a16:creationId xmlns:a16="http://schemas.microsoft.com/office/drawing/2014/main" id="{5D79A6B5-B077-4F53-ABB4-2FBF8DBC6882}"/>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Il programma della scuola è un atto pubblico, deve essere  trasparente, facilmente comprensibile, così che possa essere chiaro da dove arrivano le risorse, come sono impiegate, infine se sono state efficaci rispetto agli obiettivi che ci si erano posti .</a:t>
            </a:r>
          </a:p>
          <a:p>
            <a:pPr eaLnBrk="1" hangingPunct="1"/>
            <a:endParaRPr lang="it-IT" altLang="it-IT" dirty="0"/>
          </a:p>
          <a:p>
            <a:pPr eaLnBrk="1" hangingPunct="1"/>
            <a:r>
              <a:rPr lang="it-IT" altLang="it-IT" dirty="0"/>
              <a:t>Veridicità: le entrate sono registrabili a bilancio solo dopo che sono state assegnate con certezza (ad esempio con una circolare del MIUR o con una delibera dell’amministrazione). Fino ad allora la risorsa non può essere considerata</a:t>
            </a:r>
          </a:p>
          <a:p>
            <a:pPr eaLnBrk="1" hangingPunct="1"/>
            <a:endParaRPr lang="it-IT" altLang="it-IT" dirty="0"/>
          </a:p>
          <a:p>
            <a:pPr eaLnBrk="1" hangingPunct="1"/>
            <a:endParaRPr lang="it-IT" altLang="it-IT" dirty="0"/>
          </a:p>
        </p:txBody>
      </p:sp>
      <p:sp>
        <p:nvSpPr>
          <p:cNvPr id="2" name="Segnaposto numero diapositiva 1">
            <a:extLst>
              <a:ext uri="{FF2B5EF4-FFF2-40B4-BE49-F238E27FC236}">
                <a16:creationId xmlns:a16="http://schemas.microsoft.com/office/drawing/2014/main" id="{A262B6D5-6BA8-46A8-92DF-15ED62816AD1}"/>
              </a:ext>
            </a:extLst>
          </p:cNvPr>
          <p:cNvSpPr>
            <a:spLocks noGrp="1"/>
          </p:cNvSpPr>
          <p:nvPr>
            <p:ph type="sldNum" sz="quarter" idx="5"/>
          </p:nvPr>
        </p:nvSpPr>
        <p:spPr/>
        <p:txBody>
          <a:bodyPr/>
          <a:lstStyle/>
          <a:p>
            <a:fld id="{23E0578C-0FEB-4F7F-ACE6-5C73EB76BEA8}" type="slidenum">
              <a:rPr lang="it-IT" smtClean="0"/>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3E0578C-0FEB-4F7F-ACE6-5C73EB76BEA8}" type="slidenum">
              <a:rPr lang="it-IT" smtClean="0"/>
              <a:t>6</a:t>
            </a:fld>
            <a:endParaRPr lang="it-IT"/>
          </a:p>
        </p:txBody>
      </p:sp>
    </p:spTree>
    <p:extLst>
      <p:ext uri="{BB962C8B-B14F-4D97-AF65-F5344CB8AC3E}">
        <p14:creationId xmlns:p14="http://schemas.microsoft.com/office/powerpoint/2010/main" val="2821586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B5659B7-3D5F-4C4D-AF0E-BC7BFAA86D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a:extLst>
              <a:ext uri="{FF2B5EF4-FFF2-40B4-BE49-F238E27FC236}">
                <a16:creationId xmlns:a16="http://schemas.microsoft.com/office/drawing/2014/main" id="{67CF211C-3D81-45F9-AC99-7FE961FB402E}"/>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C’è una differenza temporale tra l’anno scolastico e l’anno finanziario. L’attività dell’anno scolastico viene gestita con le risorse relative a  due anni finanziari diversi.</a:t>
            </a:r>
          </a:p>
          <a:p>
            <a:pPr eaLnBrk="1" hangingPunct="1"/>
            <a:r>
              <a:rPr lang="it-IT" altLang="it-IT" dirty="0"/>
              <a:t>Oggi stiamo utilizzando le risorse del programma annuale 2019 e andremo a definire il programma annuale 2020 (finanzierà la seconda parte del PTOF attuale (gennaio-agosto) e la prima parte della nuova annualità del  PTOF (</a:t>
            </a:r>
            <a:r>
              <a:rPr lang="it-IT" altLang="it-IT" dirty="0" err="1"/>
              <a:t>sett-dic</a:t>
            </a:r>
            <a:r>
              <a:rPr lang="it-IT" altLang="it-IT" dirty="0"/>
              <a:t>)</a:t>
            </a:r>
          </a:p>
          <a:p>
            <a:pPr eaLnBrk="1" hangingPunct="1"/>
            <a:endParaRPr lang="it-IT" altLang="it-IT" dirty="0"/>
          </a:p>
          <a:p>
            <a:pPr eaLnBrk="1" hangingPunct="1"/>
            <a:r>
              <a:rPr lang="it-IT" altLang="it-IT" dirty="0"/>
              <a:t>Due facilitazioni: il PTOF è approvato entro ottobre ed è triennale e lo Stato entro quella data dichiara quante risorse saranno assegnate nell’anno successivo.</a:t>
            </a:r>
          </a:p>
          <a:p>
            <a:pPr eaLnBrk="1" hangingPunct="1"/>
            <a:r>
              <a:rPr lang="it-IT" altLang="it-IT" dirty="0"/>
              <a:t> L’assegnazione effettiva avviene con maggiore puntualità e certezza, seppure frazionata nell’anno.</a:t>
            </a:r>
          </a:p>
          <a:p>
            <a:pPr eaLnBrk="1" hangingPunct="1"/>
            <a:r>
              <a:rPr lang="it-IT" altLang="it-IT" dirty="0"/>
              <a:t>Continueranno ad essere necessari  modifiche e revisioni</a:t>
            </a:r>
          </a:p>
          <a:p>
            <a:pPr eaLnBrk="1" hangingPunct="1"/>
            <a:endParaRPr lang="it-IT" altLang="it-IT" dirty="0"/>
          </a:p>
        </p:txBody>
      </p:sp>
      <p:sp>
        <p:nvSpPr>
          <p:cNvPr id="2" name="Segnaposto numero diapositiva 1">
            <a:extLst>
              <a:ext uri="{FF2B5EF4-FFF2-40B4-BE49-F238E27FC236}">
                <a16:creationId xmlns:a16="http://schemas.microsoft.com/office/drawing/2014/main" id="{378508C8-A305-4DEA-9504-42F56D55CECD}"/>
              </a:ext>
            </a:extLst>
          </p:cNvPr>
          <p:cNvSpPr>
            <a:spLocks noGrp="1"/>
          </p:cNvSpPr>
          <p:nvPr>
            <p:ph type="sldNum" sz="quarter" idx="5"/>
          </p:nvPr>
        </p:nvSpPr>
        <p:spPr/>
        <p:txBody>
          <a:bodyPr/>
          <a:lstStyle/>
          <a:p>
            <a:fld id="{23E0578C-0FEB-4F7F-ACE6-5C73EB76BEA8}" type="slidenum">
              <a:rPr lang="it-IT" smtClean="0"/>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7F8BB83-2457-48E1-81ED-8AD9EA86A35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a:extLst>
              <a:ext uri="{FF2B5EF4-FFF2-40B4-BE49-F238E27FC236}">
                <a16:creationId xmlns:a16="http://schemas.microsoft.com/office/drawing/2014/main" id="{FEF5B98C-11EC-4E6F-99AD-850042151375}"/>
              </a:ext>
            </a:extLst>
          </p:cNvPr>
          <p:cNvSpPr>
            <a:spLocks noGrp="1"/>
          </p:cNvSpPr>
          <p:nvPr>
            <p:ph type="body" idx="1"/>
          </p:nvPr>
        </p:nvSpPr>
        <p:spPr>
          <a:xfrm>
            <a:off x="685800" y="4419599"/>
            <a:ext cx="5486400" cy="4265613"/>
          </a:xfrm>
          <a:noFill/>
          <a:ln>
            <a:solidFill>
              <a:srgbClr val="FF0000"/>
            </a:solidFill>
            <a:miter lim="800000"/>
            <a:headEnd/>
            <a:tailEnd/>
          </a:ln>
        </p:spPr>
        <p:txBody>
          <a:bodyPr/>
          <a:lstStyle/>
          <a:p>
            <a:r>
              <a:rPr lang="it-IT" altLang="it-IT" sz="1100" dirty="0"/>
              <a:t>Calendario in sequenza per ogni programma annuale:</a:t>
            </a:r>
          </a:p>
          <a:p>
            <a:r>
              <a:rPr lang="it-IT" altLang="it-IT" sz="1100" dirty="0" err="1"/>
              <a:t>Sett</a:t>
            </a:r>
            <a:r>
              <a:rPr lang="it-IT" altLang="it-IT" sz="1100" dirty="0"/>
              <a:t> 2019.: inizio scuola avendo come riferimento il programma annuale dell’anno solare in corso, approvato l’anno scolastico precedente</a:t>
            </a:r>
          </a:p>
          <a:p>
            <a:r>
              <a:rPr lang="it-IT" altLang="it-IT" sz="1100" dirty="0" err="1"/>
              <a:t>Ott</a:t>
            </a:r>
            <a:r>
              <a:rPr lang="it-IT" altLang="it-IT" sz="1100" dirty="0"/>
              <a:t> 2019: elaborazione/revisione del PTOF (anche alla luce del monitoraggio intermedio svolto nel giugno precedente e del RAV compilato a luglio)</a:t>
            </a:r>
          </a:p>
          <a:p>
            <a:r>
              <a:rPr lang="it-IT" altLang="it-IT" sz="1100" dirty="0"/>
              <a:t>Fine novembre 2019: registrazione delle ultime possibili variazioni di bilancio. (A dicembre si possono registrare solamente in via eccezionale entrate o spese impreviste ed imprevedibili)</a:t>
            </a:r>
          </a:p>
          <a:p>
            <a:r>
              <a:rPr lang="it-IT" altLang="it-IT" sz="1100" b="1" dirty="0"/>
              <a:t>Entro il 31 dicembre 2019 FASE 1</a:t>
            </a:r>
            <a:r>
              <a:rPr lang="it-IT" altLang="it-IT" sz="1100" dirty="0"/>
              <a:t>: approvazione del programma annuale da parte del Consiglio di Istituto, riguardante il periodo gennaio-dicembre successivi (2020). Il termine è perentorio, diversamente l’istituto viene commissariato</a:t>
            </a:r>
          </a:p>
          <a:p>
            <a:r>
              <a:rPr lang="it-IT" altLang="it-IT" sz="1100" dirty="0"/>
              <a:t>Entro il 30 aprile 2020: consuntivo del programma  dell’anno precedente (2019)</a:t>
            </a:r>
          </a:p>
          <a:p>
            <a:r>
              <a:rPr lang="it-IT" altLang="it-IT" sz="1100" b="1" dirty="0"/>
              <a:t>Entro il 30 giugno 2020 FASE 2</a:t>
            </a:r>
            <a:r>
              <a:rPr lang="it-IT" altLang="it-IT" sz="1100" dirty="0"/>
              <a:t> (termine NON perentorio!) relazione di monitoraggio per fare il punto del programma. La data è importante perché arriva a fine anno scolastico e consente valutazioni su attività e progetti. Sarà importante essersi già attivati nel periodo precedente per conoscere i progetti e le loro ricadute, anche con il supporto del Comitato genitori.</a:t>
            </a:r>
          </a:p>
          <a:p>
            <a:r>
              <a:rPr lang="it-IT" altLang="it-IT" sz="1100" dirty="0" err="1"/>
              <a:t>Sett</a:t>
            </a:r>
            <a:r>
              <a:rPr lang="it-IT" altLang="it-IT" sz="1100" dirty="0"/>
              <a:t> 2020: nuovo inizio anno</a:t>
            </a:r>
          </a:p>
          <a:p>
            <a:r>
              <a:rPr lang="it-IT" altLang="it-IT" sz="1100" dirty="0" err="1"/>
              <a:t>Ott</a:t>
            </a:r>
            <a:r>
              <a:rPr lang="it-IT" altLang="it-IT" sz="1100" dirty="0"/>
              <a:t> 2020: revisione PTOF</a:t>
            </a:r>
          </a:p>
          <a:p>
            <a:r>
              <a:rPr lang="it-IT" altLang="it-IT" sz="1100" dirty="0" err="1"/>
              <a:t>Dic</a:t>
            </a:r>
            <a:r>
              <a:rPr lang="it-IT" altLang="it-IT" sz="1100" dirty="0"/>
              <a:t> 2020: nuovo programma annuale</a:t>
            </a:r>
          </a:p>
          <a:p>
            <a:r>
              <a:rPr lang="it-IT" altLang="it-IT" sz="1100" b="1" dirty="0"/>
              <a:t>Entro il 30 Aprile 2021 FASE 3</a:t>
            </a:r>
            <a:r>
              <a:rPr lang="it-IT" altLang="it-IT" sz="1100" dirty="0"/>
              <a:t>: presentazione del conto consuntivo, documento fondamentale perché riporta entrate e spese per attività e progetti realizzati veramente </a:t>
            </a:r>
            <a:r>
              <a:rPr lang="it-IT" altLang="it-IT" sz="1100" b="1" dirty="0"/>
              <a:t>(non solo ipotizzati</a:t>
            </a:r>
            <a:r>
              <a:rPr lang="it-IT" altLang="it-IT" sz="1100" dirty="0"/>
              <a:t>). Va verificato quali obiettivi sono stati raggiunti, in quale percentuale, e i motivi delle differenze fra previsione e risultato effettivo (progetti non attivati, progetti ampliati, progetti modificati….rispetto al PTOF). </a:t>
            </a:r>
            <a:r>
              <a:rPr lang="it-IT" altLang="it-IT" sz="1100" b="1" dirty="0"/>
              <a:t>La relazione </a:t>
            </a:r>
            <a:r>
              <a:rPr lang="it-IT" altLang="it-IT" sz="1100" dirty="0"/>
              <a:t>scritta  del Dirigente accompagnerà le cifre del bilancio</a:t>
            </a:r>
          </a:p>
          <a:p>
            <a:endParaRPr lang="it-IT" altLang="it-IT" sz="1000" dirty="0"/>
          </a:p>
        </p:txBody>
      </p:sp>
      <p:sp>
        <p:nvSpPr>
          <p:cNvPr id="2" name="Segnaposto numero diapositiva 1">
            <a:extLst>
              <a:ext uri="{FF2B5EF4-FFF2-40B4-BE49-F238E27FC236}">
                <a16:creationId xmlns:a16="http://schemas.microsoft.com/office/drawing/2014/main" id="{B8261A36-5054-4DC8-8A74-3D54C07B9D5E}"/>
              </a:ext>
            </a:extLst>
          </p:cNvPr>
          <p:cNvSpPr>
            <a:spLocks noGrp="1"/>
          </p:cNvSpPr>
          <p:nvPr>
            <p:ph type="sldNum" sz="quarter" idx="5"/>
          </p:nvPr>
        </p:nvSpPr>
        <p:spPr/>
        <p:txBody>
          <a:bodyPr/>
          <a:lstStyle/>
          <a:p>
            <a:fld id="{23E0578C-0FEB-4F7F-ACE6-5C73EB76BEA8}" type="slidenum">
              <a:rPr lang="it-IT" smtClean="0"/>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7B068C6-B976-4479-B292-83455CC7E7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a:extLst>
              <a:ext uri="{FF2B5EF4-FFF2-40B4-BE49-F238E27FC236}">
                <a16:creationId xmlns:a16="http://schemas.microsoft.com/office/drawing/2014/main" id="{CD92D514-5965-4D67-B891-8EF123F3E0D4}"/>
              </a:ext>
            </a:extLst>
          </p:cNvPr>
          <p:cNvSpPr>
            <a:spLocks noGrp="1"/>
          </p:cNvSpPr>
          <p:nvPr>
            <p:ph type="body" idx="1"/>
          </p:nvPr>
        </p:nvSpPr>
        <p:spPr>
          <a:noFill/>
          <a:ln>
            <a:solidFill>
              <a:srgbClr val="FF0000"/>
            </a:solidFill>
            <a:miter lim="800000"/>
            <a:headEnd/>
            <a:tailEnd/>
          </a:ln>
        </p:spPr>
        <p:txBody>
          <a:bodyPr/>
          <a:lstStyle/>
          <a:p>
            <a:pPr eaLnBrk="1" hangingPunct="1"/>
            <a:r>
              <a:rPr lang="it-IT" altLang="it-IT" dirty="0"/>
              <a:t>CRITERI PER DESTINARE LE RISORSE E VALUTARNE GLI ESITI.</a:t>
            </a:r>
          </a:p>
          <a:p>
            <a:pPr eaLnBrk="1" hangingPunct="1"/>
            <a:endParaRPr lang="it-IT" altLang="it-IT" dirty="0"/>
          </a:p>
          <a:p>
            <a:pPr eaLnBrk="1" hangingPunct="1"/>
            <a:r>
              <a:rPr lang="it-IT" altLang="it-IT" dirty="0"/>
              <a:t>Efficienza:  capacità di impiegare le risorse in modo ottimale </a:t>
            </a:r>
          </a:p>
          <a:p>
            <a:pPr eaLnBrk="1" hangingPunct="1"/>
            <a:r>
              <a:rPr lang="it-IT" altLang="it-IT" dirty="0"/>
              <a:t>Efficacia: capacità di raggiungere i risultati previsti, di dare risultati rispetto ad obiettivi attesi</a:t>
            </a:r>
          </a:p>
          <a:p>
            <a:pPr eaLnBrk="1" hangingPunct="1"/>
            <a:r>
              <a:rPr lang="it-IT" altLang="it-IT" dirty="0"/>
              <a:t>Economicità: capacità di scegliere tra possibilità simili la meno costosa (ma con attenzione all’efficienza e all’efficacia!) Ultimamente questo criterio spinge le scelte in molte scuole, quindi occorre prestare attenzione anche alla qualità e alla ricaduta delle proposte e dei progetti (non qualunque cosa </a:t>
            </a:r>
            <a:r>
              <a:rPr lang="it-IT" altLang="it-IT" dirty="0" err="1"/>
              <a:t>purchè</a:t>
            </a:r>
            <a:r>
              <a:rPr lang="it-IT" altLang="it-IT" dirty="0"/>
              <a:t> sia gratis).</a:t>
            </a:r>
          </a:p>
          <a:p>
            <a:pPr eaLnBrk="1" hangingPunct="1"/>
            <a:endParaRPr lang="it-IT" altLang="it-IT" dirty="0"/>
          </a:p>
          <a:p>
            <a:pPr eaLnBrk="1" hangingPunct="1"/>
            <a:endParaRPr lang="it-IT" altLang="it-IT" dirty="0"/>
          </a:p>
        </p:txBody>
      </p:sp>
      <p:sp>
        <p:nvSpPr>
          <p:cNvPr id="2" name="Segnaposto numero diapositiva 1">
            <a:extLst>
              <a:ext uri="{FF2B5EF4-FFF2-40B4-BE49-F238E27FC236}">
                <a16:creationId xmlns:a16="http://schemas.microsoft.com/office/drawing/2014/main" id="{BC4FD083-3820-4A60-A59B-4AAA42DC0C43}"/>
              </a:ext>
            </a:extLst>
          </p:cNvPr>
          <p:cNvSpPr>
            <a:spLocks noGrp="1"/>
          </p:cNvSpPr>
          <p:nvPr>
            <p:ph type="sldNum" sz="quarter" idx="5"/>
          </p:nvPr>
        </p:nvSpPr>
        <p:spPr/>
        <p:txBody>
          <a:bodyPr/>
          <a:lstStyle/>
          <a:p>
            <a:fld id="{23E0578C-0FEB-4F7F-ACE6-5C73EB76BEA8}" type="slidenum">
              <a:rPr lang="it-IT" smtClean="0"/>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5318F4E-8872-4F29-AB6D-CE772EF9F1B9}" type="datetimeFigureOut">
              <a:rPr lang="it-IT" smtClean="0"/>
              <a:t>06/01/2020</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205413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5318F4E-8872-4F29-AB6D-CE772EF9F1B9}" type="datetimeFigureOut">
              <a:rPr lang="it-IT" smtClean="0"/>
              <a:t>06/01/2020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256820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5318F4E-8872-4F29-AB6D-CE772EF9F1B9}" type="datetimeFigureOut">
              <a:rPr lang="it-IT" smtClean="0"/>
              <a:t>06/01/2020</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4060FC-1422-41CD-A9CE-EC401EC1180C}"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537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5318F4E-8872-4F29-AB6D-CE772EF9F1B9}" type="datetimeFigureOut">
              <a:rPr lang="it-IT" smtClean="0"/>
              <a:t>06/01/2020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1042148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5318F4E-8872-4F29-AB6D-CE772EF9F1B9}" type="datetimeFigureOut">
              <a:rPr lang="it-IT" smtClean="0"/>
              <a:t>06/01/2020</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4060FC-1422-41CD-A9CE-EC401EC1180C}"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57879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5318F4E-8872-4F29-AB6D-CE772EF9F1B9}" type="datetimeFigureOut">
              <a:rPr lang="it-IT" smtClean="0"/>
              <a:t>06/01/2020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582615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318F4E-8872-4F29-AB6D-CE772EF9F1B9}" type="datetimeFigureOut">
              <a:rPr lang="it-IT" smtClean="0"/>
              <a:t>06/01/2020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3068003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318F4E-8872-4F29-AB6D-CE772EF9F1B9}" type="datetimeFigureOut">
              <a:rPr lang="it-IT" smtClean="0"/>
              <a:t>06/01/2020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405396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766233" y="304801"/>
            <a:ext cx="10668000" cy="1216025"/>
          </a:xfrm>
        </p:spPr>
        <p:txBody>
          <a:bodyPr/>
          <a:lstStyle/>
          <a:p>
            <a:r>
              <a:rPr lang="it-IT"/>
              <a:t>Fare clic per modificare lo stile del titolo</a:t>
            </a:r>
          </a:p>
        </p:txBody>
      </p:sp>
      <p:sp>
        <p:nvSpPr>
          <p:cNvPr id="3" name="Segnaposto tabella 2"/>
          <p:cNvSpPr>
            <a:spLocks noGrp="1"/>
          </p:cNvSpPr>
          <p:nvPr>
            <p:ph type="tbl" idx="1"/>
          </p:nvPr>
        </p:nvSpPr>
        <p:spPr>
          <a:xfrm>
            <a:off x="755651" y="1752600"/>
            <a:ext cx="10668000" cy="4267200"/>
          </a:xfrm>
        </p:spPr>
        <p:txBody>
          <a:bodyPr/>
          <a:lstStyle/>
          <a:p>
            <a:pPr lvl="0"/>
            <a:endParaRPr lang="it-IT" noProof="0"/>
          </a:p>
        </p:txBody>
      </p:sp>
      <p:sp>
        <p:nvSpPr>
          <p:cNvPr id="4" name="Rectangle 6">
            <a:extLst>
              <a:ext uri="{FF2B5EF4-FFF2-40B4-BE49-F238E27FC236}">
                <a16:creationId xmlns:a16="http://schemas.microsoft.com/office/drawing/2014/main" id="{2AA34602-36B3-4CA0-8983-5D2FD1B920C8}"/>
              </a:ext>
            </a:extLst>
          </p:cNvPr>
          <p:cNvSpPr>
            <a:spLocks noGrp="1" noChangeArrowheads="1"/>
          </p:cNvSpPr>
          <p:nvPr>
            <p:ph type="dt" sz="half" idx="10"/>
          </p:nvPr>
        </p:nvSpPr>
        <p:spPr>
          <a:ln/>
        </p:spPr>
        <p:txBody>
          <a:bodyPr/>
          <a:lstStyle>
            <a:lvl1pPr>
              <a:defRPr/>
            </a:lvl1pPr>
          </a:lstStyle>
          <a:p>
            <a:pPr>
              <a:defRPr/>
            </a:pPr>
            <a:fld id="{A6265EAD-9250-4CDD-8571-98004E7EB108}" type="datetimeFigureOut">
              <a:rPr lang="it-IT"/>
              <a:pPr>
                <a:defRPr/>
              </a:pPr>
              <a:t>06/01/2020</a:t>
            </a:fld>
            <a:endParaRPr lang="it-IT"/>
          </a:p>
        </p:txBody>
      </p:sp>
      <p:sp>
        <p:nvSpPr>
          <p:cNvPr id="5" name="Rectangle 7">
            <a:extLst>
              <a:ext uri="{FF2B5EF4-FFF2-40B4-BE49-F238E27FC236}">
                <a16:creationId xmlns:a16="http://schemas.microsoft.com/office/drawing/2014/main" id="{D287A663-A847-4028-84D6-D9BEAF469B4B}"/>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61274D77-5F17-465C-A329-95BB78BF1A4F}"/>
              </a:ext>
            </a:extLst>
          </p:cNvPr>
          <p:cNvSpPr>
            <a:spLocks noGrp="1" noChangeArrowheads="1"/>
          </p:cNvSpPr>
          <p:nvPr>
            <p:ph type="sldNum" sz="quarter" idx="12"/>
          </p:nvPr>
        </p:nvSpPr>
        <p:spPr>
          <a:ln/>
        </p:spPr>
        <p:txBody>
          <a:bodyPr/>
          <a:lstStyle>
            <a:lvl1pPr>
              <a:defRPr/>
            </a:lvl1pPr>
          </a:lstStyle>
          <a:p>
            <a:pPr>
              <a:defRPr/>
            </a:pPr>
            <a:fld id="{7B3F5F0A-D707-454A-9AEF-1873BEB5BBB4}" type="slidenum">
              <a:rPr lang="it-IT" altLang="it-IT"/>
              <a:pPr>
                <a:defRPr/>
              </a:pPr>
              <a:t>‹N›</a:t>
            </a:fld>
            <a:endParaRPr lang="it-IT" altLang="it-IT"/>
          </a:p>
        </p:txBody>
      </p:sp>
    </p:spTree>
    <p:extLst>
      <p:ext uri="{BB962C8B-B14F-4D97-AF65-F5344CB8AC3E}">
        <p14:creationId xmlns:p14="http://schemas.microsoft.com/office/powerpoint/2010/main" val="3851734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318F4E-8872-4F29-AB6D-CE772EF9F1B9}" type="datetimeFigureOut">
              <a:rPr lang="it-IT" smtClean="0"/>
              <a:t>06/01/2020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36505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5318F4E-8872-4F29-AB6D-CE772EF9F1B9}" type="datetimeFigureOut">
              <a:rPr lang="it-IT" smtClean="0"/>
              <a:t>06/01/2020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2177130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5318F4E-8872-4F29-AB6D-CE772EF9F1B9}" type="datetimeFigureOut">
              <a:rPr lang="it-IT" smtClean="0"/>
              <a:t>06/01/2020</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968647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5318F4E-8872-4F29-AB6D-CE772EF9F1B9}" type="datetimeFigureOut">
              <a:rPr lang="it-IT" smtClean="0"/>
              <a:t>06/01/2020</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42642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5318F4E-8872-4F29-AB6D-CE772EF9F1B9}" type="datetimeFigureOut">
              <a:rPr lang="it-IT" smtClean="0"/>
              <a:t>06/01/2020</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2909687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318F4E-8872-4F29-AB6D-CE772EF9F1B9}" type="datetimeFigureOut">
              <a:rPr lang="it-IT" smtClean="0"/>
              <a:t>06/01/2020</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94687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5318F4E-8872-4F29-AB6D-CE772EF9F1B9}" type="datetimeFigureOut">
              <a:rPr lang="it-IT" smtClean="0"/>
              <a:t>06/01/2020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94205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5318F4E-8872-4F29-AB6D-CE772EF9F1B9}" type="datetimeFigureOut">
              <a:rPr lang="it-IT" smtClean="0"/>
              <a:t>06/01/2020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4060FC-1422-41CD-A9CE-EC401EC1180C}" type="slidenum">
              <a:rPr lang="it-IT" smtClean="0"/>
              <a:t>‹N›</a:t>
            </a:fld>
            <a:endParaRPr lang="it-IT"/>
          </a:p>
        </p:txBody>
      </p:sp>
    </p:spTree>
    <p:extLst>
      <p:ext uri="{BB962C8B-B14F-4D97-AF65-F5344CB8AC3E}">
        <p14:creationId xmlns:p14="http://schemas.microsoft.com/office/powerpoint/2010/main" val="186876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5318F4E-8872-4F29-AB6D-CE772EF9F1B9}" type="datetimeFigureOut">
              <a:rPr lang="it-IT" smtClean="0"/>
              <a:t>06/01/2020</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44060FC-1422-41CD-A9CE-EC401EC1180C}" type="slidenum">
              <a:rPr lang="it-IT" smtClean="0"/>
              <a:t>‹N›</a:t>
            </a:fld>
            <a:endParaRPr lang="it-IT"/>
          </a:p>
        </p:txBody>
      </p:sp>
    </p:spTree>
    <p:extLst>
      <p:ext uri="{BB962C8B-B14F-4D97-AF65-F5344CB8AC3E}">
        <p14:creationId xmlns:p14="http://schemas.microsoft.com/office/powerpoint/2010/main" val="423407077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7.xml"/><Relationship Id="rId5" Type="http://schemas.openxmlformats.org/officeDocument/2006/relationships/image" Target="../media/image17.pn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17.xml"/><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puntobg@coorcoge.bergamo.it"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s://www.formazionemiur.it/wp-content/uploads/2018/12/MIUR_Io-Conto_Webinar_11122018.pdf"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hyperlink" Target="https://www.formazionemiur.it/materiali-didattici-io-conto-ii-edizion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ottotitolo 2">
            <a:extLst>
              <a:ext uri="{FF2B5EF4-FFF2-40B4-BE49-F238E27FC236}">
                <a16:creationId xmlns:a16="http://schemas.microsoft.com/office/drawing/2014/main" id="{2449F323-6B13-4011-B562-474A4B9A9646}"/>
              </a:ext>
            </a:extLst>
          </p:cNvPr>
          <p:cNvSpPr>
            <a:spLocks noGrp="1"/>
          </p:cNvSpPr>
          <p:nvPr>
            <p:ph type="subTitle" idx="1"/>
          </p:nvPr>
        </p:nvSpPr>
        <p:spPr>
          <a:xfrm>
            <a:off x="2117035" y="4594776"/>
            <a:ext cx="7957929" cy="1646997"/>
          </a:xfrm>
        </p:spPr>
        <p:txBody>
          <a:bodyPr>
            <a:normAutofit fontScale="85000" lnSpcReduction="20000"/>
          </a:bodyPr>
          <a:lstStyle/>
          <a:p>
            <a:pPr algn="ctr" eaLnBrk="1" hangingPunct="1">
              <a:lnSpc>
                <a:spcPct val="80000"/>
              </a:lnSpc>
            </a:pPr>
            <a:r>
              <a:rPr lang="it-IT" altLang="it-IT" sz="2800" dirty="0">
                <a:solidFill>
                  <a:schemeClr val="tx1"/>
                </a:solidFill>
              </a:rPr>
              <a:t>A cura di </a:t>
            </a:r>
            <a:r>
              <a:rPr lang="it-IT" altLang="it-IT" sz="2800" dirty="0" err="1">
                <a:solidFill>
                  <a:schemeClr val="tx1"/>
                </a:solidFill>
              </a:rPr>
              <a:t>Coor.Co.Ge</a:t>
            </a:r>
            <a:r>
              <a:rPr lang="it-IT" altLang="it-IT" sz="2800" dirty="0">
                <a:solidFill>
                  <a:schemeClr val="tx1"/>
                </a:solidFill>
              </a:rPr>
              <a:t>  Bergamo </a:t>
            </a:r>
          </a:p>
          <a:p>
            <a:pPr eaLnBrk="1" hangingPunct="1">
              <a:lnSpc>
                <a:spcPct val="80000"/>
              </a:lnSpc>
            </a:pPr>
            <a:endParaRPr lang="it-IT" altLang="it-IT" sz="1800" dirty="0">
              <a:solidFill>
                <a:srgbClr val="898989"/>
              </a:solidFill>
            </a:endParaRPr>
          </a:p>
          <a:p>
            <a:pPr algn="ctr" eaLnBrk="1" hangingPunct="1">
              <a:lnSpc>
                <a:spcPct val="80000"/>
              </a:lnSpc>
            </a:pPr>
            <a:r>
              <a:rPr lang="it-IT" altLang="it-IT" sz="2400" dirty="0">
                <a:solidFill>
                  <a:schemeClr val="tx1"/>
                </a:solidFill>
              </a:rPr>
              <a:t>Treviglio  11 dicembre 2019</a:t>
            </a:r>
          </a:p>
          <a:p>
            <a:pPr algn="ctr" eaLnBrk="1" hangingPunct="1">
              <a:lnSpc>
                <a:spcPct val="80000"/>
              </a:lnSpc>
            </a:pPr>
            <a:r>
              <a:rPr lang="it-IT" altLang="it-IT" sz="2400" dirty="0">
                <a:solidFill>
                  <a:schemeClr val="tx1"/>
                </a:solidFill>
              </a:rPr>
              <a:t>Bergamo 17 dicembre 2019</a:t>
            </a:r>
          </a:p>
          <a:p>
            <a:pPr algn="ctr" eaLnBrk="1" hangingPunct="1">
              <a:lnSpc>
                <a:spcPct val="80000"/>
              </a:lnSpc>
            </a:pPr>
            <a:r>
              <a:rPr lang="it-IT" altLang="it-IT" sz="2400" b="1" dirty="0">
                <a:solidFill>
                  <a:schemeClr val="tx1"/>
                </a:solidFill>
              </a:rPr>
              <a:t>Consulenza tecnica della DSGA Anna Fanizzi, che si ringrazia</a:t>
            </a:r>
            <a:r>
              <a:rPr lang="it-IT" altLang="it-IT" sz="2400" dirty="0">
                <a:solidFill>
                  <a:schemeClr val="tx1"/>
                </a:solidFill>
              </a:rPr>
              <a:t> </a:t>
            </a:r>
          </a:p>
        </p:txBody>
      </p:sp>
      <p:sp>
        <p:nvSpPr>
          <p:cNvPr id="5124" name="Rectangle 6">
            <a:extLst>
              <a:ext uri="{FF2B5EF4-FFF2-40B4-BE49-F238E27FC236}">
                <a16:creationId xmlns:a16="http://schemas.microsoft.com/office/drawing/2014/main" id="{D1F81217-4C61-49F8-8DD6-306140FEFE92}"/>
              </a:ext>
            </a:extLst>
          </p:cNvPr>
          <p:cNvSpPr>
            <a:spLocks noChangeArrowheads="1"/>
          </p:cNvSpPr>
          <p:nvPr/>
        </p:nvSpPr>
        <p:spPr bwMode="auto">
          <a:xfrm>
            <a:off x="3216275" y="2205039"/>
            <a:ext cx="6192838"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it-IT" altLang="it-IT" sz="1800">
              <a:latin typeface="Arial" panose="020B0604020202020204" pitchFamily="34" charset="0"/>
            </a:endParaRPr>
          </a:p>
        </p:txBody>
      </p:sp>
      <p:sp>
        <p:nvSpPr>
          <p:cNvPr id="5125" name="Text Box 7">
            <a:extLst>
              <a:ext uri="{FF2B5EF4-FFF2-40B4-BE49-F238E27FC236}">
                <a16:creationId xmlns:a16="http://schemas.microsoft.com/office/drawing/2014/main" id="{77B96595-1154-4BBC-94B3-759292956D3F}"/>
              </a:ext>
            </a:extLst>
          </p:cNvPr>
          <p:cNvSpPr txBox="1">
            <a:spLocks noChangeArrowheads="1"/>
          </p:cNvSpPr>
          <p:nvPr/>
        </p:nvSpPr>
        <p:spPr bwMode="auto">
          <a:xfrm>
            <a:off x="2855914" y="1628776"/>
            <a:ext cx="6911975"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it-IT" altLang="it-IT" sz="6000" b="1" dirty="0">
                <a:solidFill>
                  <a:schemeClr val="accent2">
                    <a:lumMod val="75000"/>
                  </a:schemeClr>
                </a:solidFill>
                <a:latin typeface="Batang" panose="02030600000101010101" pitchFamily="18" charset="-127"/>
              </a:rPr>
              <a:t>Il  programma  annuale          degli  Istituti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CF9BA40-1C99-4FB1-AEF9-48A525542FD5}"/>
              </a:ext>
            </a:extLst>
          </p:cNvPr>
          <p:cNvSpPr>
            <a:spLocks noGrp="1" noChangeArrowheads="1"/>
          </p:cNvSpPr>
          <p:nvPr>
            <p:ph type="title"/>
          </p:nvPr>
        </p:nvSpPr>
        <p:spPr>
          <a:xfrm>
            <a:off x="2098675" y="692150"/>
            <a:ext cx="8001000" cy="433388"/>
          </a:xfrm>
        </p:spPr>
        <p:txBody>
          <a:bodyPr>
            <a:normAutofit fontScale="90000"/>
          </a:bodyPr>
          <a:lstStyle/>
          <a:p>
            <a:pPr eaLnBrk="1" hangingPunct="1"/>
            <a:br>
              <a:rPr lang="it-IT" altLang="it-IT" sz="3200">
                <a:solidFill>
                  <a:schemeClr val="accent2"/>
                </a:solidFill>
                <a:latin typeface="Arial" panose="020B0604020202020204" pitchFamily="34" charset="0"/>
              </a:rPr>
            </a:br>
            <a:r>
              <a:rPr lang="it-IT" altLang="it-IT" sz="3200">
                <a:solidFill>
                  <a:schemeClr val="accent2"/>
                </a:solidFill>
                <a:latin typeface="Arial" panose="020B0604020202020204" pitchFamily="34" charset="0"/>
              </a:rPr>
              <a:t> </a:t>
            </a:r>
            <a:r>
              <a:rPr lang="it-IT" altLang="it-IT" sz="3200" b="1">
                <a:solidFill>
                  <a:schemeClr val="accent2"/>
                </a:solidFill>
                <a:latin typeface="Arial" panose="020B0604020202020204" pitchFamily="34" charset="0"/>
              </a:rPr>
              <a:t>CARATTERISTICHE</a:t>
            </a:r>
            <a:r>
              <a:rPr lang="it-IT" altLang="it-IT" sz="2000" b="1">
                <a:solidFill>
                  <a:schemeClr val="accent2"/>
                </a:solidFill>
                <a:latin typeface="Arial" panose="020B0604020202020204" pitchFamily="34" charset="0"/>
              </a:rPr>
              <a:t> </a:t>
            </a:r>
            <a:r>
              <a:rPr lang="it-IT" altLang="it-IT" sz="2400" b="1">
                <a:solidFill>
                  <a:schemeClr val="accent2"/>
                </a:solidFill>
                <a:latin typeface="Arial" panose="020B0604020202020204" pitchFamily="34" charset="0"/>
              </a:rPr>
              <a:t>del Programma</a:t>
            </a:r>
          </a:p>
        </p:txBody>
      </p:sp>
      <p:sp>
        <p:nvSpPr>
          <p:cNvPr id="23555" name="Rectangle 3">
            <a:extLst>
              <a:ext uri="{FF2B5EF4-FFF2-40B4-BE49-F238E27FC236}">
                <a16:creationId xmlns:a16="http://schemas.microsoft.com/office/drawing/2014/main" id="{05117837-3E79-406B-95EB-75405C2566CE}"/>
              </a:ext>
            </a:extLst>
          </p:cNvPr>
          <p:cNvSpPr>
            <a:spLocks noGrp="1" noChangeArrowheads="1"/>
          </p:cNvSpPr>
          <p:nvPr>
            <p:ph idx="1"/>
          </p:nvPr>
        </p:nvSpPr>
        <p:spPr>
          <a:xfrm>
            <a:off x="2090738" y="2133600"/>
            <a:ext cx="8001000" cy="3886200"/>
          </a:xfrm>
        </p:spPr>
        <p:txBody>
          <a:bodyPr>
            <a:normAutofit lnSpcReduction="10000"/>
          </a:bodyPr>
          <a:lstStyle/>
          <a:p>
            <a:pPr eaLnBrk="1" hangingPunct="1"/>
            <a:r>
              <a:rPr lang="it-IT" altLang="it-IT" sz="2600" b="1" dirty="0"/>
              <a:t>È </a:t>
            </a:r>
            <a:r>
              <a:rPr lang="it-IT" altLang="it-IT" sz="2600" b="1" dirty="0">
                <a:solidFill>
                  <a:schemeClr val="accent2"/>
                </a:solidFill>
              </a:rPr>
              <a:t>flessibile</a:t>
            </a:r>
            <a:r>
              <a:rPr lang="it-IT" altLang="it-IT" sz="2600" b="1" dirty="0"/>
              <a:t>. Verifica intermedia entro il 30 giugno. Modificabile sino al 30 novembre</a:t>
            </a:r>
          </a:p>
          <a:p>
            <a:pPr eaLnBrk="1" hangingPunct="1"/>
            <a:r>
              <a:rPr lang="it-IT" altLang="it-IT" sz="2600" b="1" dirty="0">
                <a:solidFill>
                  <a:schemeClr val="accent2"/>
                </a:solidFill>
              </a:rPr>
              <a:t>Prevede il controllo</a:t>
            </a:r>
            <a:r>
              <a:rPr lang="it-IT" altLang="it-IT" sz="2600" b="1" dirty="0"/>
              <a:t> di gestione tramite la periodica rendicontazione del Dirigente, il monitoraggio a giugno e nel consuntivo, per misurare lo scarto tra previsione (risultati attesi) e realizzazione (risultati ottenuti)</a:t>
            </a:r>
          </a:p>
          <a:p>
            <a:pPr eaLnBrk="1" hangingPunct="1"/>
            <a:r>
              <a:rPr lang="it-IT" altLang="it-IT" sz="2600" b="1" dirty="0"/>
              <a:t>È</a:t>
            </a:r>
            <a:r>
              <a:rPr lang="it-IT" altLang="it-IT" sz="2600" b="1" dirty="0">
                <a:solidFill>
                  <a:schemeClr val="accent2"/>
                </a:solidFill>
              </a:rPr>
              <a:t> comparabile</a:t>
            </a:r>
            <a:r>
              <a:rPr lang="it-IT" altLang="it-IT" sz="2600" b="1" dirty="0"/>
              <a:t>: tutte le scuole utilizzano gli stessi modelli e registri contabili</a:t>
            </a:r>
          </a:p>
          <a:p>
            <a:pPr eaLnBrk="1" hangingPunct="1"/>
            <a:endParaRPr lang="it-IT" altLang="it-IT"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ttangolo 4">
            <a:extLst>
              <a:ext uri="{FF2B5EF4-FFF2-40B4-BE49-F238E27FC236}">
                <a16:creationId xmlns:a16="http://schemas.microsoft.com/office/drawing/2014/main" id="{7C50F15B-CB6E-403B-8B43-9D7B9BE83191}"/>
              </a:ext>
            </a:extLst>
          </p:cNvPr>
          <p:cNvSpPr>
            <a:spLocks noChangeArrowheads="1"/>
          </p:cNvSpPr>
          <p:nvPr/>
        </p:nvSpPr>
        <p:spPr bwMode="auto">
          <a:xfrm>
            <a:off x="2208214" y="188914"/>
            <a:ext cx="7991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endParaRPr lang="it-IT" altLang="it-IT" sz="1200" b="1" dirty="0">
              <a:solidFill>
                <a:srgbClr val="3333FF"/>
              </a:solidFill>
              <a:latin typeface="Arial" panose="020B0604020202020204" pitchFamily="34" charset="0"/>
            </a:endParaRPr>
          </a:p>
          <a:p>
            <a:pPr eaLnBrk="1" hangingPunct="1">
              <a:spcBef>
                <a:spcPct val="0"/>
              </a:spcBef>
              <a:buClrTx/>
              <a:buFontTx/>
              <a:buNone/>
            </a:pPr>
            <a:r>
              <a:rPr lang="it-IT" altLang="it-IT" sz="3600" b="1" dirty="0">
                <a:solidFill>
                  <a:schemeClr val="accent2"/>
                </a:solidFill>
                <a:latin typeface="Arial" panose="020B0604020202020204" pitchFamily="34" charset="0"/>
              </a:rPr>
              <a:t>LA MODULISTICA</a:t>
            </a:r>
            <a:endParaRPr lang="it-IT" altLang="it-IT" sz="3600" dirty="0">
              <a:solidFill>
                <a:schemeClr val="accent2"/>
              </a:solidFill>
              <a:latin typeface="Arial" panose="020B0604020202020204" pitchFamily="34" charset="0"/>
            </a:endParaRPr>
          </a:p>
        </p:txBody>
      </p:sp>
      <p:sp>
        <p:nvSpPr>
          <p:cNvPr id="29699" name="Rettangolo 6">
            <a:extLst>
              <a:ext uri="{FF2B5EF4-FFF2-40B4-BE49-F238E27FC236}">
                <a16:creationId xmlns:a16="http://schemas.microsoft.com/office/drawing/2014/main" id="{4CD92A92-83DE-4A67-833E-6325DAEC3BAB}"/>
              </a:ext>
            </a:extLst>
          </p:cNvPr>
          <p:cNvSpPr>
            <a:spLocks noChangeArrowheads="1"/>
          </p:cNvSpPr>
          <p:nvPr/>
        </p:nvSpPr>
        <p:spPr bwMode="auto">
          <a:xfrm>
            <a:off x="1338147" y="1041023"/>
            <a:ext cx="10653132"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eaLnBrk="1" hangingPunct="1">
              <a:spcBef>
                <a:spcPct val="0"/>
              </a:spcBef>
              <a:buClrTx/>
              <a:buFontTx/>
              <a:buNone/>
            </a:pPr>
            <a:r>
              <a:rPr lang="it-IT" altLang="it-IT" sz="3600" b="1" dirty="0">
                <a:latin typeface="Arial" panose="020B0604020202020204" pitchFamily="34" charset="0"/>
              </a:rPr>
              <a:t>Il PROGRAMMA ANNUALE è suddiviso in </a:t>
            </a:r>
          </a:p>
          <a:p>
            <a:pPr algn="just" eaLnBrk="1" hangingPunct="1">
              <a:spcBef>
                <a:spcPct val="0"/>
              </a:spcBef>
              <a:buClrTx/>
              <a:buFontTx/>
              <a:buNone/>
            </a:pPr>
            <a:endParaRPr lang="it-IT" altLang="it-IT" sz="3600" b="1" dirty="0">
              <a:latin typeface="Arial" panose="020B0604020202020204" pitchFamily="34" charset="0"/>
            </a:endParaRPr>
          </a:p>
          <a:p>
            <a:pPr algn="just" eaLnBrk="1" hangingPunct="1">
              <a:spcBef>
                <a:spcPct val="0"/>
              </a:spcBef>
              <a:buClrTx/>
              <a:buFontTx/>
              <a:buNone/>
            </a:pPr>
            <a:r>
              <a:rPr lang="it-IT" altLang="it-IT" sz="3600" b="1" dirty="0">
                <a:solidFill>
                  <a:srgbClr val="FF0000"/>
                </a:solidFill>
                <a:latin typeface="Arial" panose="020B0604020202020204" pitchFamily="34" charset="0"/>
              </a:rPr>
              <a:t>MODELLI</a:t>
            </a:r>
            <a:r>
              <a:rPr lang="it-IT" altLang="it-IT" sz="3600" b="1" dirty="0">
                <a:latin typeface="Arial" panose="020B0604020202020204" pitchFamily="34" charset="0"/>
              </a:rPr>
              <a:t> (A,B,C,…..N, registro di cassa,…)</a:t>
            </a:r>
          </a:p>
          <a:p>
            <a:pPr algn="just" eaLnBrk="1" hangingPunct="1">
              <a:spcBef>
                <a:spcPct val="0"/>
              </a:spcBef>
              <a:buClrTx/>
              <a:buFontTx/>
              <a:buNone/>
            </a:pPr>
            <a:r>
              <a:rPr lang="it-IT" altLang="it-IT" sz="1600" b="1" dirty="0">
                <a:latin typeface="Arial" panose="020B0604020202020204" pitchFamily="34" charset="0"/>
              </a:rPr>
              <a:t>	</a:t>
            </a:r>
          </a:p>
          <a:p>
            <a:pPr algn="just" eaLnBrk="1" hangingPunct="1">
              <a:spcBef>
                <a:spcPct val="0"/>
              </a:spcBef>
              <a:buClrTx/>
              <a:buFontTx/>
              <a:buNone/>
            </a:pPr>
            <a:r>
              <a:rPr lang="it-IT" altLang="it-IT" sz="3600" b="1" dirty="0">
                <a:solidFill>
                  <a:srgbClr val="FF0000"/>
                </a:solidFill>
                <a:latin typeface="Arial" panose="020B0604020202020204" pitchFamily="34" charset="0"/>
              </a:rPr>
              <a:t>SEZIONI</a:t>
            </a:r>
            <a:r>
              <a:rPr lang="it-IT" altLang="it-IT" sz="3600" b="1" dirty="0">
                <a:latin typeface="Arial" panose="020B0604020202020204" pitchFamily="34" charset="0"/>
              </a:rPr>
              <a:t> (entrate e spese)</a:t>
            </a:r>
          </a:p>
          <a:p>
            <a:pPr algn="just" eaLnBrk="1" hangingPunct="1">
              <a:spcBef>
                <a:spcPct val="0"/>
              </a:spcBef>
              <a:buClrTx/>
              <a:buFontTx/>
              <a:buNone/>
            </a:pPr>
            <a:endParaRPr lang="it-IT" altLang="it-IT" sz="1600" b="1" dirty="0">
              <a:latin typeface="Arial" panose="020B0604020202020204" pitchFamily="34" charset="0"/>
            </a:endParaRPr>
          </a:p>
          <a:p>
            <a:pPr algn="just" eaLnBrk="1" hangingPunct="1">
              <a:spcBef>
                <a:spcPct val="0"/>
              </a:spcBef>
              <a:buClrTx/>
              <a:buFontTx/>
              <a:buNone/>
            </a:pPr>
            <a:r>
              <a:rPr lang="it-IT" altLang="it-IT" sz="3600" b="1" dirty="0">
                <a:solidFill>
                  <a:srgbClr val="FF0000"/>
                </a:solidFill>
                <a:latin typeface="Arial" panose="020B0604020202020204" pitchFamily="34" charset="0"/>
              </a:rPr>
              <a:t>AGGREGATI</a:t>
            </a:r>
            <a:r>
              <a:rPr lang="it-IT" altLang="it-IT" sz="3600" b="1" dirty="0">
                <a:latin typeface="Arial" panose="020B0604020202020204" pitchFamily="34" charset="0"/>
              </a:rPr>
              <a:t> delle entrate (provenienza) e delle spese (attività e progetti, indicati nei diversi modelli come   Livello 1)</a:t>
            </a:r>
          </a:p>
          <a:p>
            <a:pPr algn="just" eaLnBrk="1" hangingPunct="1">
              <a:spcBef>
                <a:spcPct val="0"/>
              </a:spcBef>
              <a:buClrTx/>
              <a:buFontTx/>
              <a:buNone/>
            </a:pPr>
            <a:endParaRPr lang="it-IT" altLang="it-IT" sz="1600" b="1" dirty="0">
              <a:latin typeface="Arial" panose="020B0604020202020204" pitchFamily="34" charset="0"/>
            </a:endParaRPr>
          </a:p>
          <a:p>
            <a:pPr algn="just">
              <a:spcBef>
                <a:spcPct val="0"/>
              </a:spcBef>
              <a:buClrTx/>
              <a:buNone/>
            </a:pPr>
            <a:r>
              <a:rPr lang="it-IT" altLang="it-IT" sz="3600" b="1" dirty="0">
                <a:solidFill>
                  <a:srgbClr val="FF0000"/>
                </a:solidFill>
                <a:latin typeface="Arial" panose="020B0604020202020204" pitchFamily="34" charset="0"/>
              </a:rPr>
              <a:t>VOCI </a:t>
            </a:r>
            <a:r>
              <a:rPr lang="it-IT" altLang="it-IT" sz="3600" b="1" dirty="0">
                <a:latin typeface="Arial" panose="020B0604020202020204" pitchFamily="34" charset="0"/>
              </a:rPr>
              <a:t>(indicate come livello 2, esplicative degli aggregati: ogni voce può avere sviluppi liberi)</a:t>
            </a:r>
            <a:endParaRPr lang="it-IT" altLang="it-IT" sz="3600" b="1" dirty="0">
              <a:solidFill>
                <a:srgbClr val="FF0000"/>
              </a:solidFil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65B3C45C-D952-4A98-81E7-B6B01E6AC259}"/>
              </a:ext>
            </a:extLst>
          </p:cNvPr>
          <p:cNvSpPr>
            <a:spLocks noGrp="1" noRot="1"/>
          </p:cNvSpPr>
          <p:nvPr>
            <p:ph type="title" idx="4294967295"/>
          </p:nvPr>
        </p:nvSpPr>
        <p:spPr>
          <a:xfrm>
            <a:off x="1881188" y="551656"/>
            <a:ext cx="10310806" cy="1325563"/>
          </a:xfrm>
        </p:spPr>
        <p:txBody>
          <a:bodyPr/>
          <a:lstStyle/>
          <a:p>
            <a:pPr eaLnBrk="1" hangingPunct="1"/>
            <a:r>
              <a:rPr lang="it-IT" altLang="it-IT" dirty="0"/>
              <a:t>La Relazione accompagnatoria contiene:</a:t>
            </a:r>
          </a:p>
        </p:txBody>
      </p:sp>
      <p:sp>
        <p:nvSpPr>
          <p:cNvPr id="216067" name="Rectangle 3">
            <a:extLst>
              <a:ext uri="{FF2B5EF4-FFF2-40B4-BE49-F238E27FC236}">
                <a16:creationId xmlns:a16="http://schemas.microsoft.com/office/drawing/2014/main" id="{E8CCEAE0-4425-4FB1-A105-AC3F01B13351}"/>
              </a:ext>
            </a:extLst>
          </p:cNvPr>
          <p:cNvSpPr>
            <a:spLocks noGrp="1" noRot="1" noChangeArrowheads="1"/>
          </p:cNvSpPr>
          <p:nvPr>
            <p:ph type="body" idx="4294967295"/>
          </p:nvPr>
        </p:nvSpPr>
        <p:spPr>
          <a:xfrm>
            <a:off x="2075657" y="1571625"/>
            <a:ext cx="8540750" cy="5159375"/>
          </a:xfrm>
        </p:spPr>
        <p:txBody>
          <a:bodyPr rtlCol="0">
            <a:normAutofit/>
          </a:bodyPr>
          <a:lstStyle/>
          <a:p>
            <a:pPr>
              <a:buNone/>
              <a:defRPr/>
            </a:pPr>
            <a:r>
              <a:rPr lang="it-IT" sz="2400" dirty="0"/>
              <a:t> Aspetti qualitativi </a:t>
            </a:r>
          </a:p>
          <a:p>
            <a:pPr>
              <a:defRPr/>
            </a:pPr>
            <a:r>
              <a:rPr lang="it-IT" sz="2400" dirty="0"/>
              <a:t>gli</a:t>
            </a:r>
            <a:r>
              <a:rPr lang="it-IT" sz="2400" dirty="0">
                <a:solidFill>
                  <a:schemeClr val="folHlink"/>
                </a:solidFill>
              </a:rPr>
              <a:t> </a:t>
            </a:r>
            <a:r>
              <a:rPr lang="it-IT" sz="2400" b="1" dirty="0">
                <a:solidFill>
                  <a:srgbClr val="FF0000"/>
                </a:solidFill>
              </a:rPr>
              <a:t>obiettivi</a:t>
            </a:r>
            <a:r>
              <a:rPr lang="it-IT" sz="2400" dirty="0">
                <a:solidFill>
                  <a:srgbClr val="FF0000"/>
                </a:solidFill>
              </a:rPr>
              <a:t> </a:t>
            </a:r>
            <a:r>
              <a:rPr lang="it-IT" sz="2400" dirty="0"/>
              <a:t>da realizzare</a:t>
            </a:r>
          </a:p>
          <a:p>
            <a:pPr>
              <a:defRPr/>
            </a:pPr>
            <a:r>
              <a:rPr lang="it-IT" sz="2400" dirty="0"/>
              <a:t>la destinazione delle </a:t>
            </a:r>
            <a:r>
              <a:rPr lang="it-IT" sz="2400" b="1" dirty="0">
                <a:solidFill>
                  <a:srgbClr val="FF0000"/>
                </a:solidFill>
              </a:rPr>
              <a:t>risorse in coerenza</a:t>
            </a:r>
            <a:r>
              <a:rPr lang="it-IT" sz="2400" dirty="0">
                <a:solidFill>
                  <a:schemeClr val="folHlink"/>
                </a:solidFill>
              </a:rPr>
              <a:t> </a:t>
            </a:r>
            <a:r>
              <a:rPr lang="it-IT" sz="2400" dirty="0"/>
              <a:t>con le previsioni del piano dell'offerta formativa (P.T.O.F.), finanziamento dei </a:t>
            </a:r>
            <a:r>
              <a:rPr lang="it-IT" sz="2400" b="1" dirty="0">
                <a:solidFill>
                  <a:srgbClr val="FF0000"/>
                </a:solidFill>
              </a:rPr>
              <a:t>Progetti</a:t>
            </a:r>
          </a:p>
          <a:p>
            <a:pPr>
              <a:buNone/>
              <a:defRPr/>
            </a:pPr>
            <a:r>
              <a:rPr lang="it-IT" sz="2400" dirty="0"/>
              <a:t>Aspetti finanziari</a:t>
            </a:r>
          </a:p>
          <a:p>
            <a:pPr>
              <a:defRPr/>
            </a:pPr>
            <a:r>
              <a:rPr lang="it-IT" sz="2400" dirty="0"/>
              <a:t>Eventuali disponibilità degli anni precedenti</a:t>
            </a:r>
          </a:p>
          <a:p>
            <a:pPr>
              <a:defRPr/>
            </a:pPr>
            <a:r>
              <a:rPr lang="it-IT" sz="2400" dirty="0"/>
              <a:t>le </a:t>
            </a:r>
            <a:r>
              <a:rPr lang="it-IT" sz="2400" b="1" dirty="0">
                <a:solidFill>
                  <a:srgbClr val="FF0000"/>
                </a:solidFill>
              </a:rPr>
              <a:t>entrate </a:t>
            </a:r>
            <a:r>
              <a:rPr lang="it-IT" sz="2400" dirty="0"/>
              <a:t>previste </a:t>
            </a:r>
          </a:p>
          <a:p>
            <a:pPr>
              <a:defRPr/>
            </a:pPr>
            <a:r>
              <a:rPr lang="it-IT" sz="2400" b="1" dirty="0">
                <a:solidFill>
                  <a:srgbClr val="FF0000"/>
                </a:solidFill>
              </a:rPr>
              <a:t>Le spese per le attività e i progetti previsti </a:t>
            </a:r>
            <a:r>
              <a:rPr lang="it-IT" sz="2400" dirty="0"/>
              <a:t>alla data di presentazione del programma, con i dati rilevati dalle schede dei Progetti approvati</a:t>
            </a:r>
          </a:p>
          <a:p>
            <a:pPr>
              <a:defRPr/>
            </a:pPr>
            <a:endParaRPr lang="it-IT" dirty="0">
              <a:solidFill>
                <a:schemeClr val="bg2"/>
              </a:solidFill>
            </a:endParaRPr>
          </a:p>
        </p:txBody>
      </p:sp>
      <p:cxnSp>
        <p:nvCxnSpPr>
          <p:cNvPr id="5" name="Connettore 1 4">
            <a:extLst>
              <a:ext uri="{FF2B5EF4-FFF2-40B4-BE49-F238E27FC236}">
                <a16:creationId xmlns:a16="http://schemas.microsoft.com/office/drawing/2014/main" id="{AFF92B04-E122-43BA-B63F-2F01772AAE9F}"/>
              </a:ext>
            </a:extLst>
          </p:cNvPr>
          <p:cNvCxnSpPr/>
          <p:nvPr/>
        </p:nvCxnSpPr>
        <p:spPr>
          <a:xfrm>
            <a:off x="2595564" y="1214438"/>
            <a:ext cx="7500937"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6" name="Connettore 1 5">
            <a:extLst>
              <a:ext uri="{FF2B5EF4-FFF2-40B4-BE49-F238E27FC236}">
                <a16:creationId xmlns:a16="http://schemas.microsoft.com/office/drawing/2014/main" id="{FD9D330C-9698-430F-8DC5-C51162B70EFE}"/>
              </a:ext>
            </a:extLst>
          </p:cNvPr>
          <p:cNvCxnSpPr/>
          <p:nvPr/>
        </p:nvCxnSpPr>
        <p:spPr>
          <a:xfrm rot="5400000">
            <a:off x="-440531" y="3893344"/>
            <a:ext cx="4643438"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a:extLst>
              <a:ext uri="{FF2B5EF4-FFF2-40B4-BE49-F238E27FC236}">
                <a16:creationId xmlns:a16="http://schemas.microsoft.com/office/drawing/2014/main" id="{3F4F363E-3464-420D-BEC5-EE404166C217}"/>
              </a:ext>
            </a:extLst>
          </p:cNvPr>
          <p:cNvGraphicFramePr>
            <a:graphicFrameLocks noChangeAspect="1"/>
          </p:cNvGraphicFramePr>
          <p:nvPr/>
        </p:nvGraphicFramePr>
        <p:xfrm>
          <a:off x="1905000" y="228600"/>
          <a:ext cx="2743200" cy="2573338"/>
        </p:xfrm>
        <a:graphic>
          <a:graphicData uri="http://schemas.openxmlformats.org/presentationml/2006/ole">
            <mc:AlternateContent xmlns:mc="http://schemas.openxmlformats.org/markup-compatibility/2006">
              <mc:Choice xmlns:v="urn:schemas-microsoft-com:vml" Requires="v">
                <p:oleObj spid="_x0000_s1132" name="Clip" r:id="rId4" imgW="3696832" imgH="3468986" progId="">
                  <p:embed/>
                </p:oleObj>
              </mc:Choice>
              <mc:Fallback>
                <p:oleObj name="Clip" r:id="rId4" imgW="3696832" imgH="3468986" progId="">
                  <p:embed/>
                  <p:pic>
                    <p:nvPicPr>
                      <p:cNvPr id="25602" name="Object 2">
                        <a:extLst>
                          <a:ext uri="{FF2B5EF4-FFF2-40B4-BE49-F238E27FC236}">
                            <a16:creationId xmlns:a16="http://schemas.microsoft.com/office/drawing/2014/main" id="{3F4F363E-3464-420D-BEC5-EE404166C2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228600"/>
                        <a:ext cx="2743200" cy="257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3" name="Text Box 3">
            <a:extLst>
              <a:ext uri="{FF2B5EF4-FFF2-40B4-BE49-F238E27FC236}">
                <a16:creationId xmlns:a16="http://schemas.microsoft.com/office/drawing/2014/main" id="{17323E70-9D0C-485A-BEBD-A590EC8EBE03}"/>
              </a:ext>
            </a:extLst>
          </p:cNvPr>
          <p:cNvSpPr txBox="1">
            <a:spLocks noChangeArrowheads="1"/>
          </p:cNvSpPr>
          <p:nvPr/>
        </p:nvSpPr>
        <p:spPr bwMode="auto">
          <a:xfrm rot="20465277">
            <a:off x="2743200" y="11430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FontTx/>
              <a:buNone/>
            </a:pPr>
            <a:r>
              <a:rPr lang="it-IT" altLang="it-IT" sz="2400" b="1" dirty="0">
                <a:latin typeface="Times New Roman" panose="02020603050405020304" pitchFamily="18" charset="0"/>
              </a:rPr>
              <a:t>PTOF</a:t>
            </a:r>
            <a:endParaRPr lang="it-IT" altLang="it-IT" sz="2400" dirty="0">
              <a:latin typeface="Times New Roman" panose="02020603050405020304" pitchFamily="18" charset="0"/>
            </a:endParaRPr>
          </a:p>
        </p:txBody>
      </p:sp>
      <p:sp>
        <p:nvSpPr>
          <p:cNvPr id="25604" name="Rectangle 4">
            <a:extLst>
              <a:ext uri="{FF2B5EF4-FFF2-40B4-BE49-F238E27FC236}">
                <a16:creationId xmlns:a16="http://schemas.microsoft.com/office/drawing/2014/main" id="{FBBE4A36-068D-4532-9A6A-6C41125FF10C}"/>
              </a:ext>
            </a:extLst>
          </p:cNvPr>
          <p:cNvSpPr>
            <a:spLocks noChangeArrowheads="1"/>
          </p:cNvSpPr>
          <p:nvPr/>
        </p:nvSpPr>
        <p:spPr bwMode="auto">
          <a:xfrm>
            <a:off x="7258878" y="5526157"/>
            <a:ext cx="3568148" cy="1150389"/>
          </a:xfrm>
          <a:prstGeom prst="rect">
            <a:avLst/>
          </a:prstGeom>
          <a:solidFill>
            <a:schemeClr val="accent1"/>
          </a:solidFill>
          <a:ln>
            <a:noFill/>
          </a:ln>
          <a:effectLst>
            <a:outerShdw dist="107763" dir="189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a:spcBef>
                <a:spcPct val="0"/>
              </a:spcBef>
              <a:buClrTx/>
              <a:buFontTx/>
              <a:buNone/>
            </a:pPr>
            <a:r>
              <a:rPr lang="it-IT" altLang="it-IT" sz="2800" b="1" dirty="0">
                <a:ln w="22225">
                  <a:solidFill>
                    <a:schemeClr val="accent2"/>
                  </a:solidFill>
                  <a:prstDash val="solid"/>
                </a:ln>
                <a:solidFill>
                  <a:schemeClr val="accent2">
                    <a:lumMod val="40000"/>
                    <a:lumOff val="60000"/>
                  </a:schemeClr>
                </a:solidFill>
                <a:latin typeface="Rockwell" panose="02060603020205020403" pitchFamily="18" charset="0"/>
              </a:rPr>
              <a:t>Realizzazione</a:t>
            </a:r>
          </a:p>
          <a:p>
            <a:pPr algn="ctr">
              <a:spcBef>
                <a:spcPct val="0"/>
              </a:spcBef>
              <a:buClrTx/>
              <a:buFontTx/>
              <a:buNone/>
            </a:pPr>
            <a:r>
              <a:rPr lang="it-IT" altLang="it-IT" sz="2800" b="1" dirty="0">
                <a:ln w="22225">
                  <a:solidFill>
                    <a:schemeClr val="accent2"/>
                  </a:solidFill>
                  <a:prstDash val="solid"/>
                </a:ln>
                <a:solidFill>
                  <a:schemeClr val="accent2">
                    <a:lumMod val="40000"/>
                    <a:lumOff val="60000"/>
                  </a:schemeClr>
                </a:solidFill>
                <a:latin typeface="Rockwell" panose="02060603020205020403" pitchFamily="18" charset="0"/>
              </a:rPr>
              <a:t>pianificata</a:t>
            </a:r>
          </a:p>
        </p:txBody>
      </p:sp>
      <p:sp>
        <p:nvSpPr>
          <p:cNvPr id="25605" name="AutoShape 5">
            <a:extLst>
              <a:ext uri="{FF2B5EF4-FFF2-40B4-BE49-F238E27FC236}">
                <a16:creationId xmlns:a16="http://schemas.microsoft.com/office/drawing/2014/main" id="{5719BF89-B738-4569-8795-E6C4E830F892}"/>
              </a:ext>
            </a:extLst>
          </p:cNvPr>
          <p:cNvSpPr>
            <a:spLocks noChangeArrowheads="1"/>
          </p:cNvSpPr>
          <p:nvPr/>
        </p:nvSpPr>
        <p:spPr bwMode="auto">
          <a:xfrm>
            <a:off x="2699958" y="2972142"/>
            <a:ext cx="4038600" cy="1524000"/>
          </a:xfrm>
          <a:prstGeom prst="wave">
            <a:avLst>
              <a:gd name="adj1" fmla="val 13005"/>
              <a:gd name="adj2" fmla="val 0"/>
            </a:avLst>
          </a:prstGeom>
          <a:solidFill>
            <a:srgbClr val="FFFF00"/>
          </a:solidFill>
          <a:ln>
            <a:noFill/>
          </a:ln>
          <a:effectLst>
            <a:outerShdw dist="107763" dir="189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a:spcBef>
                <a:spcPct val="0"/>
              </a:spcBef>
              <a:buClrTx/>
              <a:buFontTx/>
              <a:buNone/>
            </a:pPr>
            <a:r>
              <a:rPr lang="it-IT" altLang="it-IT" sz="2400" b="1">
                <a:latin typeface="Rockwell" panose="02060603020205020403" pitchFamily="18" charset="0"/>
              </a:rPr>
              <a:t>Conversione in termini</a:t>
            </a:r>
          </a:p>
          <a:p>
            <a:pPr algn="ctr">
              <a:spcBef>
                <a:spcPct val="0"/>
              </a:spcBef>
              <a:buClrTx/>
              <a:buFontTx/>
              <a:buNone/>
            </a:pPr>
            <a:r>
              <a:rPr lang="it-IT" altLang="it-IT" sz="2400" b="1">
                <a:latin typeface="Rockwell" panose="02060603020205020403" pitchFamily="18" charset="0"/>
              </a:rPr>
              <a:t>economico finanziari</a:t>
            </a:r>
            <a:endParaRPr lang="it-IT" altLang="it-IT" sz="2400" b="1">
              <a:latin typeface="Times New Roman" panose="02020603050405020304" pitchFamily="18" charset="0"/>
            </a:endParaRPr>
          </a:p>
        </p:txBody>
      </p:sp>
      <p:sp>
        <p:nvSpPr>
          <p:cNvPr id="25606" name="Rectangle 4">
            <a:extLst>
              <a:ext uri="{FF2B5EF4-FFF2-40B4-BE49-F238E27FC236}">
                <a16:creationId xmlns:a16="http://schemas.microsoft.com/office/drawing/2014/main" id="{CB775916-CCFE-4459-8C73-2EC8BA15CA63}"/>
              </a:ext>
            </a:extLst>
          </p:cNvPr>
          <p:cNvSpPr>
            <a:spLocks noChangeArrowheads="1"/>
          </p:cNvSpPr>
          <p:nvPr/>
        </p:nvSpPr>
        <p:spPr bwMode="auto">
          <a:xfrm>
            <a:off x="4521310" y="904648"/>
            <a:ext cx="6588125" cy="1569660"/>
          </a:xfrm>
          <a:prstGeom prst="rect">
            <a:avLst/>
          </a:prstGeom>
          <a:solidFill>
            <a:srgbClr val="FFFFFF">
              <a:alpha val="196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r>
              <a:rPr lang="it-IT" altLang="it-IT" sz="3200" dirty="0">
                <a:solidFill>
                  <a:srgbClr val="3333FF"/>
                </a:solidFill>
              </a:rPr>
              <a:t>Abbiamo queste priorità e questi obiettivi</a:t>
            </a:r>
          </a:p>
          <a:p>
            <a:pPr algn="ctr" eaLnBrk="1" hangingPunct="1">
              <a:spcBef>
                <a:spcPct val="0"/>
              </a:spcBef>
              <a:buClrTx/>
              <a:buFontTx/>
              <a:buNone/>
            </a:pPr>
            <a:r>
              <a:rPr lang="it-IT" altLang="it-IT" sz="3200" dirty="0">
                <a:solidFill>
                  <a:srgbClr val="3333FF"/>
                </a:solidFill>
              </a:rPr>
              <a:t>Vogliamo fare queste cose</a:t>
            </a:r>
          </a:p>
        </p:txBody>
      </p:sp>
      <p:sp>
        <p:nvSpPr>
          <p:cNvPr id="25607" name="Rettangolo 4">
            <a:extLst>
              <a:ext uri="{FF2B5EF4-FFF2-40B4-BE49-F238E27FC236}">
                <a16:creationId xmlns:a16="http://schemas.microsoft.com/office/drawing/2014/main" id="{720336F4-4C2D-4A7A-9669-240658803CA3}"/>
              </a:ext>
            </a:extLst>
          </p:cNvPr>
          <p:cNvSpPr>
            <a:spLocks noChangeArrowheads="1"/>
          </p:cNvSpPr>
          <p:nvPr/>
        </p:nvSpPr>
        <p:spPr bwMode="auto">
          <a:xfrm>
            <a:off x="2699958" y="4762987"/>
            <a:ext cx="5761038" cy="641350"/>
          </a:xfrm>
          <a:prstGeom prst="rect">
            <a:avLst/>
          </a:prstGeom>
          <a:solidFill>
            <a:srgbClr val="FFFFFF">
              <a:alpha val="196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5000"/>
              </a:spcBef>
              <a:spcAft>
                <a:spcPct val="5000"/>
              </a:spcAft>
              <a:buClrTx/>
              <a:buFontTx/>
              <a:buNone/>
            </a:pPr>
            <a:r>
              <a:rPr lang="it-IT" altLang="it-IT" sz="3600" b="1" dirty="0">
                <a:solidFill>
                  <a:srgbClr val="3333FF"/>
                </a:solidFill>
                <a:latin typeface="Arial" panose="020B0604020202020204" pitchFamily="34" charset="0"/>
              </a:rPr>
              <a:t>Quali risorse ci servono?</a:t>
            </a:r>
            <a:endParaRPr lang="it-IT" altLang="it-IT" sz="3600" b="1" dirty="0">
              <a:solidFill>
                <a:srgbClr val="3333FF"/>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90DB92F8-8C16-4F20-8FD4-6F9B0F9E62E7}"/>
              </a:ext>
            </a:extLst>
          </p:cNvPr>
          <p:cNvSpPr>
            <a:spLocks noGrp="1" noChangeArrowheads="1"/>
          </p:cNvSpPr>
          <p:nvPr>
            <p:ph type="title"/>
          </p:nvPr>
        </p:nvSpPr>
        <p:spPr>
          <a:noFill/>
        </p:spPr>
        <p:txBody>
          <a:bodyPr/>
          <a:lstStyle/>
          <a:p>
            <a:pPr eaLnBrk="1" hangingPunct="1"/>
            <a:r>
              <a:rPr lang="it-IT" altLang="it-IT">
                <a:solidFill>
                  <a:schemeClr val="accent2"/>
                </a:solidFill>
              </a:rPr>
              <a:t>Individuare le risorse</a:t>
            </a:r>
          </a:p>
        </p:txBody>
      </p:sp>
      <p:sp>
        <p:nvSpPr>
          <p:cNvPr id="27650" name="Rectangle 2">
            <a:extLst>
              <a:ext uri="{FF2B5EF4-FFF2-40B4-BE49-F238E27FC236}">
                <a16:creationId xmlns:a16="http://schemas.microsoft.com/office/drawing/2014/main" id="{815C4321-B112-4D49-B50F-2A64B8FD516E}"/>
              </a:ext>
            </a:extLst>
          </p:cNvPr>
          <p:cNvSpPr>
            <a:spLocks noGrp="1" noChangeArrowheads="1"/>
          </p:cNvSpPr>
          <p:nvPr>
            <p:ph idx="1"/>
          </p:nvPr>
        </p:nvSpPr>
        <p:spPr>
          <a:xfrm>
            <a:off x="1795079" y="1773237"/>
            <a:ext cx="6893309" cy="3311527"/>
          </a:xfrm>
          <a:solidFill>
            <a:srgbClr val="FFFFFF"/>
          </a:solidFill>
        </p:spPr>
        <p:txBody>
          <a:bodyPr>
            <a:normAutofit/>
          </a:bodyPr>
          <a:lstStyle/>
          <a:p>
            <a:pPr marL="0" indent="0" algn="just">
              <a:buNone/>
            </a:pPr>
            <a:r>
              <a:rPr lang="it-IT" altLang="it-IT" sz="2000" dirty="0"/>
              <a:t>Risorse finanziarie derivanti  da</a:t>
            </a:r>
          </a:p>
          <a:p>
            <a:pPr marL="0" indent="0" algn="just">
              <a:buNone/>
            </a:pPr>
            <a:r>
              <a:rPr lang="it-IT" altLang="it-IT" sz="2000" dirty="0"/>
              <a:t>finanziamenti pubblici (UE, Stato, Regione, Provincia, Comune)</a:t>
            </a:r>
          </a:p>
          <a:p>
            <a:pPr marL="0" indent="0" algn="just">
              <a:buNone/>
            </a:pPr>
            <a:r>
              <a:rPr lang="it-IT" altLang="it-IT" sz="2000" dirty="0"/>
              <a:t>finanziamenti privati (famiglie, aziende, associazioni, sponsor, ,…)</a:t>
            </a:r>
          </a:p>
          <a:p>
            <a:pPr marL="0" indent="0" algn="just">
              <a:buNone/>
            </a:pPr>
            <a:r>
              <a:rPr lang="it-IT" altLang="it-IT" sz="2000" dirty="0"/>
              <a:t>entrate proprie (da attività o servizi)</a:t>
            </a:r>
          </a:p>
          <a:p>
            <a:pPr marL="0" indent="0" algn="just">
              <a:buNone/>
            </a:pPr>
            <a:r>
              <a:rPr lang="it-IT" altLang="it-IT" sz="2000" b="1" dirty="0"/>
              <a:t>impiegati autonomamente</a:t>
            </a:r>
            <a:r>
              <a:rPr lang="it-IT" altLang="it-IT" sz="2000" dirty="0"/>
              <a:t>, </a:t>
            </a:r>
          </a:p>
          <a:p>
            <a:pPr marL="0" indent="0">
              <a:buNone/>
            </a:pPr>
            <a:r>
              <a:rPr lang="it-IT" altLang="it-IT" sz="2000" b="1" dirty="0"/>
              <a:t>                  se non vincolati  </a:t>
            </a:r>
          </a:p>
          <a:p>
            <a:pPr marL="0" indent="0">
              <a:buNone/>
            </a:pPr>
            <a:endParaRPr lang="it-IT" altLang="it-IT" dirty="0"/>
          </a:p>
        </p:txBody>
      </p:sp>
      <p:sp>
        <p:nvSpPr>
          <p:cNvPr id="27653" name="WordArt 5">
            <a:extLst>
              <a:ext uri="{FF2B5EF4-FFF2-40B4-BE49-F238E27FC236}">
                <a16:creationId xmlns:a16="http://schemas.microsoft.com/office/drawing/2014/main" id="{A4C9D8EA-E1D9-4C1A-8302-566ABDC25E60}"/>
              </a:ext>
            </a:extLst>
          </p:cNvPr>
          <p:cNvSpPr>
            <a:spLocks noChangeArrowheads="1" noChangeShapeType="1" noTextEdit="1"/>
          </p:cNvSpPr>
          <p:nvPr/>
        </p:nvSpPr>
        <p:spPr bwMode="auto">
          <a:xfrm>
            <a:off x="8616157" y="3154480"/>
            <a:ext cx="360363" cy="498475"/>
          </a:xfrm>
          <a:prstGeom prst="rect">
            <a:avLst/>
          </a:prstGeom>
        </p:spPr>
        <p:txBody>
          <a:bodyPr wrap="none" fromWordArt="1">
            <a:prstTxWarp prst="textPlain">
              <a:avLst>
                <a:gd name="adj" fmla="val 50000"/>
              </a:avLst>
            </a:prstTxWarp>
          </a:bodyPr>
          <a:lstStyle/>
          <a:p>
            <a:pPr algn="ctr"/>
            <a:r>
              <a:rPr lang="it-IT" sz="4800" kern="10" dirty="0">
                <a:ln w="9525">
                  <a:solidFill>
                    <a:srgbClr val="000000"/>
                  </a:solidFill>
                  <a:round/>
                  <a:headEnd/>
                  <a:tailEnd/>
                </a:ln>
                <a:solidFill>
                  <a:srgbClr val="FF0000"/>
                </a:solidFill>
                <a:latin typeface="Arial Black" panose="020B0A04020102020204" pitchFamily="34" charset="0"/>
              </a:rPr>
              <a:t>P</a:t>
            </a:r>
          </a:p>
        </p:txBody>
      </p:sp>
      <p:sp>
        <p:nvSpPr>
          <p:cNvPr id="27654" name="WordArt 6">
            <a:extLst>
              <a:ext uri="{FF2B5EF4-FFF2-40B4-BE49-F238E27FC236}">
                <a16:creationId xmlns:a16="http://schemas.microsoft.com/office/drawing/2014/main" id="{002118CA-615B-427F-9D3A-493652E0E8FF}"/>
              </a:ext>
            </a:extLst>
          </p:cNvPr>
          <p:cNvSpPr>
            <a:spLocks noChangeArrowheads="1" noChangeShapeType="1" noTextEdit="1"/>
          </p:cNvSpPr>
          <p:nvPr/>
        </p:nvSpPr>
        <p:spPr bwMode="auto">
          <a:xfrm>
            <a:off x="9066609" y="3169369"/>
            <a:ext cx="287337" cy="498475"/>
          </a:xfrm>
          <a:prstGeom prst="rect">
            <a:avLst/>
          </a:prstGeom>
        </p:spPr>
        <p:txBody>
          <a:bodyPr wrap="none" fromWordArt="1">
            <a:prstTxWarp prst="textPlain">
              <a:avLst>
                <a:gd name="adj" fmla="val 50000"/>
              </a:avLst>
            </a:prstTxWarp>
          </a:bodyPr>
          <a:lstStyle/>
          <a:p>
            <a:pPr algn="ctr"/>
            <a:r>
              <a:rPr lang="it-IT" sz="4800" kern="10" dirty="0">
                <a:ln w="9525">
                  <a:solidFill>
                    <a:srgbClr val="000000"/>
                  </a:solidFill>
                  <a:round/>
                  <a:headEnd/>
                  <a:tailEnd/>
                </a:ln>
                <a:solidFill>
                  <a:schemeClr val="hlink"/>
                </a:solidFill>
                <a:latin typeface="Arial Black" panose="020B0A04020102020204" pitchFamily="34" charset="0"/>
              </a:rPr>
              <a:t>D</a:t>
            </a:r>
          </a:p>
        </p:txBody>
      </p:sp>
      <p:sp>
        <p:nvSpPr>
          <p:cNvPr id="27655" name="WordArt 7">
            <a:extLst>
              <a:ext uri="{FF2B5EF4-FFF2-40B4-BE49-F238E27FC236}">
                <a16:creationId xmlns:a16="http://schemas.microsoft.com/office/drawing/2014/main" id="{FD980A1B-0A5A-4EC8-8E93-38E14734ECD1}"/>
              </a:ext>
            </a:extLst>
          </p:cNvPr>
          <p:cNvSpPr>
            <a:spLocks noChangeArrowheads="1" noChangeShapeType="1" noTextEdit="1"/>
          </p:cNvSpPr>
          <p:nvPr/>
        </p:nvSpPr>
        <p:spPr bwMode="auto">
          <a:xfrm>
            <a:off x="9444035" y="3194837"/>
            <a:ext cx="360362" cy="498475"/>
          </a:xfrm>
          <a:prstGeom prst="rect">
            <a:avLst/>
          </a:prstGeom>
        </p:spPr>
        <p:txBody>
          <a:bodyPr wrap="none" fromWordArt="1">
            <a:prstTxWarp prst="textPlain">
              <a:avLst>
                <a:gd name="adj" fmla="val 50000"/>
              </a:avLst>
            </a:prstTxWarp>
          </a:bodyPr>
          <a:lstStyle/>
          <a:p>
            <a:pPr algn="ctr"/>
            <a:r>
              <a:rPr lang="it-IT" sz="4800" kern="10" dirty="0">
                <a:ln w="9525">
                  <a:solidFill>
                    <a:srgbClr val="000000"/>
                  </a:solidFill>
                  <a:round/>
                  <a:headEnd/>
                  <a:tailEnd/>
                </a:ln>
                <a:solidFill>
                  <a:srgbClr val="008000"/>
                </a:solidFill>
                <a:latin typeface="Arial Black" panose="020B0A04020102020204" pitchFamily="34" charset="0"/>
              </a:rPr>
              <a:t>S</a:t>
            </a:r>
          </a:p>
        </p:txBody>
      </p:sp>
      <p:sp>
        <p:nvSpPr>
          <p:cNvPr id="27656" name="WordArt 8">
            <a:extLst>
              <a:ext uri="{FF2B5EF4-FFF2-40B4-BE49-F238E27FC236}">
                <a16:creationId xmlns:a16="http://schemas.microsoft.com/office/drawing/2014/main" id="{EADF75D4-6661-4FD6-885E-FD66EC4E0523}"/>
              </a:ext>
            </a:extLst>
          </p:cNvPr>
          <p:cNvSpPr>
            <a:spLocks noChangeArrowheads="1" noChangeShapeType="1" noTextEdit="1"/>
          </p:cNvSpPr>
          <p:nvPr/>
        </p:nvSpPr>
        <p:spPr bwMode="auto">
          <a:xfrm>
            <a:off x="9585323" y="3798797"/>
            <a:ext cx="2100262" cy="919162"/>
          </a:xfrm>
          <a:prstGeom prst="rect">
            <a:avLst/>
          </a:prstGeom>
        </p:spPr>
        <p:txBody>
          <a:bodyPr wrap="none" fromWordArt="1">
            <a:prstTxWarp prst="textPlain">
              <a:avLst>
                <a:gd name="adj" fmla="val 50000"/>
              </a:avLst>
            </a:prstTxWarp>
          </a:bodyPr>
          <a:lstStyle/>
          <a:p>
            <a:pPr algn="ctr"/>
            <a:r>
              <a:rPr lang="it-IT" sz="2800" kern="10" dirty="0">
                <a:ln w="9525">
                  <a:solidFill>
                    <a:srgbClr val="000000"/>
                  </a:solidFill>
                  <a:round/>
                  <a:headEnd/>
                  <a:tailEnd/>
                </a:ln>
                <a:solidFill>
                  <a:srgbClr val="FF6600"/>
                </a:solidFill>
                <a:latin typeface="Arial Black" panose="020B0A04020102020204" pitchFamily="34" charset="0"/>
              </a:rPr>
              <a:t>CONTRIBUTI</a:t>
            </a:r>
          </a:p>
          <a:p>
            <a:pPr algn="ctr"/>
            <a:r>
              <a:rPr lang="it-IT" sz="2800" kern="10" dirty="0">
                <a:ln w="9525">
                  <a:solidFill>
                    <a:srgbClr val="000000"/>
                  </a:solidFill>
                  <a:round/>
                  <a:headEnd/>
                  <a:tailEnd/>
                </a:ln>
                <a:solidFill>
                  <a:srgbClr val="FF6600"/>
                </a:solidFill>
                <a:latin typeface="Arial Black" panose="020B0A04020102020204" pitchFamily="34" charset="0"/>
              </a:rPr>
              <a:t>FAMIGLIE</a:t>
            </a:r>
          </a:p>
        </p:txBody>
      </p:sp>
      <p:sp>
        <p:nvSpPr>
          <p:cNvPr id="27657" name="Rettangolo 4">
            <a:extLst>
              <a:ext uri="{FF2B5EF4-FFF2-40B4-BE49-F238E27FC236}">
                <a16:creationId xmlns:a16="http://schemas.microsoft.com/office/drawing/2014/main" id="{A64D1C3A-E9E4-41C2-B4E2-C91C68FAB392}"/>
              </a:ext>
            </a:extLst>
          </p:cNvPr>
          <p:cNvSpPr>
            <a:spLocks noChangeArrowheads="1"/>
          </p:cNvSpPr>
          <p:nvPr/>
        </p:nvSpPr>
        <p:spPr bwMode="auto">
          <a:xfrm>
            <a:off x="2351088" y="5084763"/>
            <a:ext cx="6553200" cy="976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r" eaLnBrk="1" hangingPunct="1">
              <a:spcBef>
                <a:spcPct val="0"/>
              </a:spcBef>
              <a:buClrTx/>
              <a:buFontTx/>
              <a:buNone/>
            </a:pPr>
            <a:r>
              <a:rPr lang="it-IT" altLang="it-IT" sz="2800" b="1">
                <a:solidFill>
                  <a:srgbClr val="3333FF"/>
                </a:solidFill>
                <a:latin typeface="Arial" panose="020B0604020202020204" pitchFamily="34" charset="0"/>
              </a:rPr>
              <a:t>             Quali risorse abbiamo?        </a:t>
            </a:r>
            <a:r>
              <a:rPr lang="it-IT" altLang="it-IT" b="1">
                <a:solidFill>
                  <a:srgbClr val="3333FF"/>
                </a:solidFill>
              </a:rPr>
              <a:t>Come troviamo le altre? </a:t>
            </a:r>
            <a:endParaRPr lang="it-IT" altLang="it-IT" sz="1800"/>
          </a:p>
        </p:txBody>
      </p:sp>
      <p:pic>
        <p:nvPicPr>
          <p:cNvPr id="155658" name="Picture 6" descr="http://farm8.staticflickr.com/7181/6785823884_063e028837_m.jpg">
            <a:extLst>
              <a:ext uri="{FF2B5EF4-FFF2-40B4-BE49-F238E27FC236}">
                <a16:creationId xmlns:a16="http://schemas.microsoft.com/office/drawing/2014/main" id="{F63FAEA2-D466-4513-B92E-DEF7344826E8}"/>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24002" y="4717959"/>
            <a:ext cx="1963218" cy="2171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9" name="Picture 11" descr="ANd9GcRbBWqtxaDtSHYLGDO5RRQkjkQyMttCd9CMw-yQH49ceeMpdHUCVQ">
            <a:extLst>
              <a:ext uri="{FF2B5EF4-FFF2-40B4-BE49-F238E27FC236}">
                <a16:creationId xmlns:a16="http://schemas.microsoft.com/office/drawing/2014/main" id="{F35E3416-A67E-4187-B8D3-F6B271352FD8}"/>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7853" y="9326"/>
            <a:ext cx="2100262" cy="157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magine 1">
            <a:extLst>
              <a:ext uri="{FF2B5EF4-FFF2-40B4-BE49-F238E27FC236}">
                <a16:creationId xmlns:a16="http://schemas.microsoft.com/office/drawing/2014/main" id="{6C68D033-6395-468A-AB14-B9996B3B7167}"/>
              </a:ext>
            </a:extLst>
          </p:cNvPr>
          <p:cNvPicPr>
            <a:picLocks noChangeAspect="1"/>
          </p:cNvPicPr>
          <p:nvPr/>
        </p:nvPicPr>
        <p:blipFill>
          <a:blip r:embed="rId5"/>
          <a:stretch>
            <a:fillRect/>
          </a:stretch>
        </p:blipFill>
        <p:spPr>
          <a:xfrm>
            <a:off x="8713514" y="108757"/>
            <a:ext cx="2386013" cy="1035572"/>
          </a:xfrm>
          <a:prstGeom prst="rect">
            <a:avLst/>
          </a:prstGeom>
        </p:spPr>
      </p:pic>
      <p:pic>
        <p:nvPicPr>
          <p:cNvPr id="3" name="Immagine 2">
            <a:extLst>
              <a:ext uri="{FF2B5EF4-FFF2-40B4-BE49-F238E27FC236}">
                <a16:creationId xmlns:a16="http://schemas.microsoft.com/office/drawing/2014/main" id="{736F492C-8169-4A4B-B0A0-695F0EA2C439}"/>
              </a:ext>
            </a:extLst>
          </p:cNvPr>
          <p:cNvPicPr>
            <a:picLocks noChangeAspect="1"/>
          </p:cNvPicPr>
          <p:nvPr/>
        </p:nvPicPr>
        <p:blipFill>
          <a:blip r:embed="rId6"/>
          <a:stretch>
            <a:fillRect/>
          </a:stretch>
        </p:blipFill>
        <p:spPr>
          <a:xfrm>
            <a:off x="8579863" y="1272199"/>
            <a:ext cx="1855076" cy="1420293"/>
          </a:xfrm>
          <a:prstGeom prst="rect">
            <a:avLst/>
          </a:prstGeom>
        </p:spPr>
      </p:pic>
      <p:pic>
        <p:nvPicPr>
          <p:cNvPr id="3074" name="Picture 2" descr="Immagine correlata">
            <a:extLst>
              <a:ext uri="{FF2B5EF4-FFF2-40B4-BE49-F238E27FC236}">
                <a16:creationId xmlns:a16="http://schemas.microsoft.com/office/drawing/2014/main" id="{CA351A86-9369-4B4F-A0CD-9B8B48A8EE4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34939" y="1222586"/>
            <a:ext cx="1625682" cy="1547932"/>
          </a:xfrm>
          <a:prstGeom prst="rect">
            <a:avLst/>
          </a:prstGeom>
          <a:noFill/>
          <a:extLst>
            <a:ext uri="{909E8E84-426E-40DD-AFC4-6F175D3DCCD1}">
              <a14:hiddenFill xmlns:a14="http://schemas.microsoft.com/office/drawing/2010/main">
                <a:solidFill>
                  <a:srgbClr val="FFFFFF"/>
                </a:solidFill>
              </a14:hiddenFill>
            </a:ext>
          </a:extLst>
        </p:spPr>
      </p:pic>
      <p:pic>
        <p:nvPicPr>
          <p:cNvPr id="4" name="Immagine 3">
            <a:extLst>
              <a:ext uri="{FF2B5EF4-FFF2-40B4-BE49-F238E27FC236}">
                <a16:creationId xmlns:a16="http://schemas.microsoft.com/office/drawing/2014/main" id="{93A020C0-F7B7-4214-A10F-BB909195D66D}"/>
              </a:ext>
            </a:extLst>
          </p:cNvPr>
          <p:cNvPicPr>
            <a:picLocks noChangeAspect="1"/>
          </p:cNvPicPr>
          <p:nvPr/>
        </p:nvPicPr>
        <p:blipFill>
          <a:blip r:embed="rId8"/>
          <a:stretch>
            <a:fillRect/>
          </a:stretch>
        </p:blipFill>
        <p:spPr>
          <a:xfrm>
            <a:off x="7161812" y="3737094"/>
            <a:ext cx="1837833" cy="1376601"/>
          </a:xfrm>
          <a:prstGeom prst="rect">
            <a:avLst/>
          </a:prstGeom>
        </p:spPr>
      </p:pic>
      <p:pic>
        <p:nvPicPr>
          <p:cNvPr id="5" name="Immagine 4">
            <a:extLst>
              <a:ext uri="{FF2B5EF4-FFF2-40B4-BE49-F238E27FC236}">
                <a16:creationId xmlns:a16="http://schemas.microsoft.com/office/drawing/2014/main" id="{B2DFEB49-D4F1-42CA-9039-E34A076493B6}"/>
              </a:ext>
            </a:extLst>
          </p:cNvPr>
          <p:cNvPicPr>
            <a:picLocks noChangeAspect="1"/>
          </p:cNvPicPr>
          <p:nvPr/>
        </p:nvPicPr>
        <p:blipFill>
          <a:blip r:embed="rId9"/>
          <a:stretch>
            <a:fillRect/>
          </a:stretch>
        </p:blipFill>
        <p:spPr>
          <a:xfrm>
            <a:off x="9050721" y="4921250"/>
            <a:ext cx="3009900" cy="1524000"/>
          </a:xfrm>
          <a:prstGeom prst="rect">
            <a:avLst/>
          </a:prstGeom>
        </p:spPr>
      </p:pic>
      <p:pic>
        <p:nvPicPr>
          <p:cNvPr id="8" name="Immagine 7">
            <a:extLst>
              <a:ext uri="{FF2B5EF4-FFF2-40B4-BE49-F238E27FC236}">
                <a16:creationId xmlns:a16="http://schemas.microsoft.com/office/drawing/2014/main" id="{C2DE06F4-EEC5-4CEF-909A-9B65B2908F1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121895" y="2723369"/>
            <a:ext cx="2019048" cy="6952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5658"/>
                                        </p:tgtEl>
                                        <p:attrNameLst>
                                          <p:attrName>style.visibility</p:attrName>
                                        </p:attrNameLst>
                                      </p:cBhvr>
                                      <p:to>
                                        <p:strVal val="visible"/>
                                      </p:to>
                                    </p:set>
                                    <p:animEffect transition="in" filter="fade">
                                      <p:cBhvr>
                                        <p:cTn id="7" dur="2000"/>
                                        <p:tgtEl>
                                          <p:spTgt spid="155658"/>
                                        </p:tgtEl>
                                      </p:cBhvr>
                                    </p:animEffect>
                                  </p:childTnLst>
                                </p:cTn>
                              </p:par>
                            </p:childTnLst>
                          </p:cTn>
                        </p:par>
                        <p:par>
                          <p:cTn id="8" fill="hold" nodeType="afterGroup">
                            <p:stCondLst>
                              <p:cond delay="2000"/>
                            </p:stCondLst>
                            <p:childTnLst>
                              <p:par>
                                <p:cTn id="9" presetID="6" presetClass="emph" presetSubtype="0" fill="hold" nodeType="afterEffect">
                                  <p:stCondLst>
                                    <p:cond delay="0"/>
                                  </p:stCondLst>
                                  <p:childTnLst>
                                    <p:animScale>
                                      <p:cBhvr>
                                        <p:cTn id="10" dur="2000" fill="hold"/>
                                        <p:tgtEl>
                                          <p:spTgt spid="155658"/>
                                        </p:tgtEl>
                                      </p:cBhvr>
                                      <p:by x="300000" y="3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ttangolo 5">
            <a:extLst>
              <a:ext uri="{FF2B5EF4-FFF2-40B4-BE49-F238E27FC236}">
                <a16:creationId xmlns:a16="http://schemas.microsoft.com/office/drawing/2014/main" id="{3063B22D-FB0D-4E3D-94BC-17450B7D40C6}"/>
              </a:ext>
            </a:extLst>
          </p:cNvPr>
          <p:cNvSpPr>
            <a:spLocks noChangeArrowheads="1"/>
          </p:cNvSpPr>
          <p:nvPr/>
        </p:nvSpPr>
        <p:spPr bwMode="auto">
          <a:xfrm>
            <a:off x="1806575" y="444732"/>
            <a:ext cx="374491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4400" b="1" dirty="0">
                <a:latin typeface="Arial" panose="020B0604020202020204" pitchFamily="34" charset="0"/>
              </a:rPr>
              <a:t>ENTRATE</a:t>
            </a:r>
            <a:r>
              <a:rPr lang="it-IT" altLang="it-IT" sz="4800" b="1" dirty="0">
                <a:latin typeface="Arial" panose="020B0604020202020204" pitchFamily="34" charset="0"/>
              </a:rPr>
              <a:t> </a:t>
            </a:r>
          </a:p>
          <a:p>
            <a:pPr eaLnBrk="1" hangingPunct="1">
              <a:spcBef>
                <a:spcPct val="0"/>
              </a:spcBef>
              <a:buClrTx/>
              <a:buFontTx/>
              <a:buNone/>
            </a:pPr>
            <a:r>
              <a:rPr lang="it-IT" altLang="it-IT" sz="4400" b="1" dirty="0">
                <a:latin typeface="Arial" panose="020B0604020202020204" pitchFamily="34" charset="0"/>
              </a:rPr>
              <a:t>VINCOLATE</a:t>
            </a:r>
            <a:r>
              <a:rPr lang="it-IT" altLang="it-IT" sz="4800" b="1" dirty="0">
                <a:solidFill>
                  <a:srgbClr val="3333FF"/>
                </a:solidFill>
                <a:latin typeface="Arial" panose="020B0604020202020204" pitchFamily="34" charset="0"/>
              </a:rPr>
              <a:t> </a:t>
            </a:r>
            <a:endParaRPr lang="it-IT" altLang="it-IT" sz="2500" b="1" dirty="0">
              <a:solidFill>
                <a:srgbClr val="3333FF"/>
              </a:solidFill>
              <a:latin typeface="Arial" panose="020B0604020202020204" pitchFamily="34" charset="0"/>
            </a:endParaRPr>
          </a:p>
        </p:txBody>
      </p:sp>
      <p:sp>
        <p:nvSpPr>
          <p:cNvPr id="31747" name="Rettangolo 5">
            <a:extLst>
              <a:ext uri="{FF2B5EF4-FFF2-40B4-BE49-F238E27FC236}">
                <a16:creationId xmlns:a16="http://schemas.microsoft.com/office/drawing/2014/main" id="{489D0389-541B-43D1-A58B-2EFE75E29F9E}"/>
              </a:ext>
            </a:extLst>
          </p:cNvPr>
          <p:cNvSpPr>
            <a:spLocks noChangeArrowheads="1"/>
          </p:cNvSpPr>
          <p:nvPr/>
        </p:nvSpPr>
        <p:spPr bwMode="auto">
          <a:xfrm>
            <a:off x="6059488" y="4581525"/>
            <a:ext cx="4608512"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4400" b="1">
                <a:latin typeface="Arial" panose="020B0604020202020204" pitchFamily="34" charset="0"/>
              </a:rPr>
              <a:t>ENTRATE NON</a:t>
            </a:r>
          </a:p>
          <a:p>
            <a:pPr eaLnBrk="1" hangingPunct="1">
              <a:spcBef>
                <a:spcPct val="0"/>
              </a:spcBef>
              <a:buClrTx/>
              <a:buFontTx/>
              <a:buNone/>
            </a:pPr>
            <a:r>
              <a:rPr lang="it-IT" altLang="it-IT" sz="4400" b="1">
                <a:latin typeface="Arial" panose="020B0604020202020204" pitchFamily="34" charset="0"/>
              </a:rPr>
              <a:t>VINCOLATE</a:t>
            </a:r>
            <a:r>
              <a:rPr lang="it-IT" altLang="it-IT" sz="4800" b="1">
                <a:solidFill>
                  <a:srgbClr val="3333FF"/>
                </a:solidFill>
                <a:latin typeface="Arial" panose="020B0604020202020204" pitchFamily="34" charset="0"/>
              </a:rPr>
              <a:t> </a:t>
            </a:r>
            <a:endParaRPr lang="it-IT" altLang="it-IT" sz="2500" b="1">
              <a:solidFill>
                <a:srgbClr val="3333FF"/>
              </a:solidFill>
              <a:latin typeface="Arial" panose="020B0604020202020204" pitchFamily="34" charset="0"/>
            </a:endParaRPr>
          </a:p>
        </p:txBody>
      </p:sp>
      <p:pic>
        <p:nvPicPr>
          <p:cNvPr id="31748" name="Picture 6" descr="porta7">
            <a:extLst>
              <a:ext uri="{FF2B5EF4-FFF2-40B4-BE49-F238E27FC236}">
                <a16:creationId xmlns:a16="http://schemas.microsoft.com/office/drawing/2014/main" id="{2AE89416-B532-4630-8530-40BF5C43BF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1538" y="404814"/>
            <a:ext cx="86201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7" descr="porta1">
            <a:extLst>
              <a:ext uri="{FF2B5EF4-FFF2-40B4-BE49-F238E27FC236}">
                <a16:creationId xmlns:a16="http://schemas.microsoft.com/office/drawing/2014/main" id="{D6F267F9-693D-41E5-B18B-45238813C8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0" y="404813"/>
            <a:ext cx="17272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8" descr="porta8">
            <a:extLst>
              <a:ext uri="{FF2B5EF4-FFF2-40B4-BE49-F238E27FC236}">
                <a16:creationId xmlns:a16="http://schemas.microsoft.com/office/drawing/2014/main" id="{19ED84A6-C545-48F4-A6DF-5B97D8B6373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48751" y="404814"/>
            <a:ext cx="9810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1" name="AutoShape 9">
            <a:extLst>
              <a:ext uri="{FF2B5EF4-FFF2-40B4-BE49-F238E27FC236}">
                <a16:creationId xmlns:a16="http://schemas.microsoft.com/office/drawing/2014/main" id="{38095909-3D43-416F-8543-D46CE4435107}"/>
              </a:ext>
            </a:extLst>
          </p:cNvPr>
          <p:cNvSpPr>
            <a:spLocks noChangeArrowheads="1"/>
          </p:cNvSpPr>
          <p:nvPr/>
        </p:nvSpPr>
        <p:spPr bwMode="auto">
          <a:xfrm>
            <a:off x="6311900" y="1989139"/>
            <a:ext cx="503238" cy="720725"/>
          </a:xfrm>
          <a:prstGeom prst="upArrow">
            <a:avLst>
              <a:gd name="adj1" fmla="val 50000"/>
              <a:gd name="adj2" fmla="val 35804"/>
            </a:avLst>
          </a:pr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algn="ctr">
            <a:solidFill>
              <a:srgbClr val="EAEAEA"/>
            </a:solidFill>
            <a:miter lim="800000"/>
            <a:headEnd/>
            <a:tailEnd/>
          </a:ln>
          <a:effectLst>
            <a:outerShdw dist="35921" dir="2700000" sy="50000" kx="2115830" algn="bl" rotWithShape="0">
              <a:srgbClr val="C0C0C0">
                <a:alpha val="79999"/>
              </a:srgbClr>
            </a:outerShdw>
          </a:effec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it-IT" altLang="it-IT"/>
          </a:p>
        </p:txBody>
      </p:sp>
      <p:sp>
        <p:nvSpPr>
          <p:cNvPr id="31752" name="AutoShape 10">
            <a:extLst>
              <a:ext uri="{FF2B5EF4-FFF2-40B4-BE49-F238E27FC236}">
                <a16:creationId xmlns:a16="http://schemas.microsoft.com/office/drawing/2014/main" id="{12D5253B-735C-43BE-9E65-707D80427203}"/>
              </a:ext>
            </a:extLst>
          </p:cNvPr>
          <p:cNvSpPr>
            <a:spLocks noChangeArrowheads="1"/>
          </p:cNvSpPr>
          <p:nvPr/>
        </p:nvSpPr>
        <p:spPr bwMode="auto">
          <a:xfrm>
            <a:off x="8040689" y="1989139"/>
            <a:ext cx="503237" cy="720725"/>
          </a:xfrm>
          <a:prstGeom prst="upArrow">
            <a:avLst>
              <a:gd name="adj1" fmla="val 50000"/>
              <a:gd name="adj2" fmla="val 35804"/>
            </a:avLst>
          </a:pr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algn="ctr">
            <a:solidFill>
              <a:srgbClr val="EAEAEA"/>
            </a:solidFill>
            <a:miter lim="800000"/>
            <a:headEnd/>
            <a:tailEnd/>
          </a:ln>
          <a:effectLst>
            <a:outerShdw dist="35921" dir="2700000" sy="50000" kx="2115830" algn="bl" rotWithShape="0">
              <a:srgbClr val="C0C0C0">
                <a:alpha val="79999"/>
              </a:srgbClr>
            </a:outerShdw>
          </a:effec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it-IT" altLang="it-IT"/>
          </a:p>
        </p:txBody>
      </p:sp>
      <p:sp>
        <p:nvSpPr>
          <p:cNvPr id="31753" name="AutoShape 11">
            <a:extLst>
              <a:ext uri="{FF2B5EF4-FFF2-40B4-BE49-F238E27FC236}">
                <a16:creationId xmlns:a16="http://schemas.microsoft.com/office/drawing/2014/main" id="{6F9C3529-2FCD-4C05-B9FC-78C9A4E52487}"/>
              </a:ext>
            </a:extLst>
          </p:cNvPr>
          <p:cNvSpPr>
            <a:spLocks noChangeArrowheads="1"/>
          </p:cNvSpPr>
          <p:nvPr/>
        </p:nvSpPr>
        <p:spPr bwMode="auto">
          <a:xfrm>
            <a:off x="9409114" y="1989139"/>
            <a:ext cx="503237" cy="720725"/>
          </a:xfrm>
          <a:prstGeom prst="upArrow">
            <a:avLst>
              <a:gd name="adj1" fmla="val 50000"/>
              <a:gd name="adj2" fmla="val 35804"/>
            </a:avLst>
          </a:pr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algn="ctr">
            <a:solidFill>
              <a:srgbClr val="EAEAEA"/>
            </a:solidFill>
            <a:miter lim="800000"/>
            <a:headEnd/>
            <a:tailEnd/>
          </a:ln>
          <a:effectLst>
            <a:outerShdw dist="35921" dir="2700000" sy="50000" kx="2115830" algn="bl" rotWithShape="0">
              <a:srgbClr val="C0C0C0">
                <a:alpha val="79999"/>
              </a:srgbClr>
            </a:outerShdw>
          </a:effec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it-IT" altLang="it-IT"/>
          </a:p>
        </p:txBody>
      </p:sp>
      <p:pic>
        <p:nvPicPr>
          <p:cNvPr id="31754" name="Picture 12" descr="porta2">
            <a:extLst>
              <a:ext uri="{FF2B5EF4-FFF2-40B4-BE49-F238E27FC236}">
                <a16:creationId xmlns:a16="http://schemas.microsoft.com/office/drawing/2014/main" id="{674F9CF8-F683-43E2-B7E7-CEA9BAD9BF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4825" y="4724400"/>
            <a:ext cx="9842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5" name="Picture 13" descr="porta4">
            <a:extLst>
              <a:ext uri="{FF2B5EF4-FFF2-40B4-BE49-F238E27FC236}">
                <a16:creationId xmlns:a16="http://schemas.microsoft.com/office/drawing/2014/main" id="{A7D11942-72BD-432A-BF54-1CE2172C7BF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3251" y="3429000"/>
            <a:ext cx="10445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6" name="Picture 14" descr="porta5">
            <a:extLst>
              <a:ext uri="{FF2B5EF4-FFF2-40B4-BE49-F238E27FC236}">
                <a16:creationId xmlns:a16="http://schemas.microsoft.com/office/drawing/2014/main" id="{F2CD4C97-DD13-47B6-BE5D-2859C9CD165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83114" y="4724400"/>
            <a:ext cx="85248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7" name="AutoShape 13">
            <a:extLst>
              <a:ext uri="{FF2B5EF4-FFF2-40B4-BE49-F238E27FC236}">
                <a16:creationId xmlns:a16="http://schemas.microsoft.com/office/drawing/2014/main" id="{48F06A92-F6BE-404E-9BA8-A760423AD8B5}"/>
              </a:ext>
            </a:extLst>
          </p:cNvPr>
          <p:cNvSpPr>
            <a:spLocks noChangeArrowheads="1"/>
          </p:cNvSpPr>
          <p:nvPr/>
        </p:nvSpPr>
        <p:spPr bwMode="auto">
          <a:xfrm>
            <a:off x="3071814" y="5084764"/>
            <a:ext cx="1214437" cy="852487"/>
          </a:xfrm>
          <a:custGeom>
            <a:avLst/>
            <a:gdLst>
              <a:gd name="T0" fmla="*/ 607219 w 21600"/>
              <a:gd name="T1" fmla="*/ 0 h 21600"/>
              <a:gd name="T2" fmla="*/ 0 w 21600"/>
              <a:gd name="T3" fmla="*/ 609489 h 21600"/>
              <a:gd name="T4" fmla="*/ 607219 w 21600"/>
              <a:gd name="T5" fmla="*/ 731363 h 21600"/>
              <a:gd name="T6" fmla="*/ 1214437 w 21600"/>
              <a:gd name="T7" fmla="*/ 609489 h 21600"/>
              <a:gd name="T8" fmla="*/ 17694720 60000 65536"/>
              <a:gd name="T9" fmla="*/ 11796480 60000 65536"/>
              <a:gd name="T10" fmla="*/ 5898240 60000 65536"/>
              <a:gd name="T11" fmla="*/ 0 60000 65536"/>
              <a:gd name="T12" fmla="*/ 2165 w 21600"/>
              <a:gd name="T13" fmla="*/ 12354 h 21600"/>
              <a:gd name="T14" fmla="*/ 19435 w 21600"/>
              <a:gd name="T15" fmla="*/ 18531 h 21600"/>
            </a:gdLst>
            <a:ahLst/>
            <a:cxnLst>
              <a:cxn ang="T8">
                <a:pos x="T0" y="T1"/>
              </a:cxn>
              <a:cxn ang="T9">
                <a:pos x="T2" y="T3"/>
              </a:cxn>
              <a:cxn ang="T10">
                <a:pos x="T4" y="T5"/>
              </a:cxn>
              <a:cxn ang="T11">
                <a:pos x="T6" y="T7"/>
              </a:cxn>
            </a:cxnLst>
            <a:rect l="T12" t="T13" r="T14" b="T15"/>
            <a:pathLst>
              <a:path w="21600" h="21600">
                <a:moveTo>
                  <a:pt x="10800" y="0"/>
                </a:moveTo>
                <a:lnTo>
                  <a:pt x="6494" y="6171"/>
                </a:lnTo>
                <a:lnTo>
                  <a:pt x="8640" y="6171"/>
                </a:lnTo>
                <a:lnTo>
                  <a:pt x="8640" y="12354"/>
                </a:lnTo>
                <a:lnTo>
                  <a:pt x="4316" y="12354"/>
                </a:lnTo>
                <a:lnTo>
                  <a:pt x="4316" y="9286"/>
                </a:lnTo>
                <a:lnTo>
                  <a:pt x="0" y="15443"/>
                </a:lnTo>
                <a:lnTo>
                  <a:pt x="4316" y="21600"/>
                </a:lnTo>
                <a:lnTo>
                  <a:pt x="4316" y="18531"/>
                </a:lnTo>
                <a:lnTo>
                  <a:pt x="17284" y="18531"/>
                </a:lnTo>
                <a:lnTo>
                  <a:pt x="17284" y="21600"/>
                </a:lnTo>
                <a:lnTo>
                  <a:pt x="21600" y="15443"/>
                </a:lnTo>
                <a:lnTo>
                  <a:pt x="17284" y="9286"/>
                </a:lnTo>
                <a:lnTo>
                  <a:pt x="17284" y="12354"/>
                </a:lnTo>
                <a:lnTo>
                  <a:pt x="12960" y="12354"/>
                </a:lnTo>
                <a:lnTo>
                  <a:pt x="12960" y="6171"/>
                </a:lnTo>
                <a:lnTo>
                  <a:pt x="15106" y="6171"/>
                </a:lnTo>
                <a:lnTo>
                  <a:pt x="10800" y="0"/>
                </a:lnTo>
                <a:close/>
              </a:path>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algn="ctr">
            <a:solidFill>
              <a:srgbClr val="EAEAEA"/>
            </a:solidFill>
            <a:miter lim="800000"/>
            <a:headEnd/>
            <a:tailEnd/>
          </a:ln>
          <a:effectLst>
            <a:outerShdw dist="35921" dir="2700000" sy="50000" kx="2115830" algn="bl" rotWithShape="0">
              <a:srgbClr val="C0C0C0">
                <a:alpha val="79999"/>
              </a:srgbClr>
            </a:outerShdw>
          </a:effectLst>
        </p:spPr>
        <p:txBody>
          <a:bodyPr wrap="none" anchor="ctr"/>
          <a:lstStyle/>
          <a:p>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1EFBA5C-F071-430E-B990-1F6BE7A7AC7E}"/>
              </a:ext>
            </a:extLst>
          </p:cNvPr>
          <p:cNvSpPr>
            <a:spLocks noGrp="1" noChangeArrowheads="1"/>
          </p:cNvSpPr>
          <p:nvPr>
            <p:ph type="title"/>
          </p:nvPr>
        </p:nvSpPr>
        <p:spPr>
          <a:xfrm>
            <a:off x="2098675" y="304800"/>
            <a:ext cx="8001000" cy="590550"/>
          </a:xfrm>
        </p:spPr>
        <p:txBody>
          <a:bodyPr>
            <a:normAutofit fontScale="90000"/>
          </a:bodyPr>
          <a:lstStyle/>
          <a:p>
            <a:pPr eaLnBrk="1" hangingPunct="1"/>
            <a:r>
              <a:rPr lang="it-IT" altLang="it-IT" sz="4200">
                <a:solidFill>
                  <a:schemeClr val="accent2"/>
                </a:solidFill>
              </a:rPr>
              <a:t>SEZIONE   ENTRATE</a:t>
            </a:r>
          </a:p>
        </p:txBody>
      </p:sp>
      <p:graphicFrame>
        <p:nvGraphicFramePr>
          <p:cNvPr id="159747" name="Group 3">
            <a:extLst>
              <a:ext uri="{FF2B5EF4-FFF2-40B4-BE49-F238E27FC236}">
                <a16:creationId xmlns:a16="http://schemas.microsoft.com/office/drawing/2014/main" id="{AE8F5E3C-9475-459C-973F-36E9BC785E9A}"/>
              </a:ext>
            </a:extLst>
          </p:cNvPr>
          <p:cNvGraphicFramePr>
            <a:graphicFrameLocks noGrp="1"/>
          </p:cNvGraphicFramePr>
          <p:nvPr>
            <p:ph type="tbl" idx="1"/>
            <p:extLst>
              <p:ext uri="{D42A27DB-BD31-4B8C-83A1-F6EECF244321}">
                <p14:modId xmlns:p14="http://schemas.microsoft.com/office/powerpoint/2010/main" val="2168204171"/>
              </p:ext>
            </p:extLst>
          </p:nvPr>
        </p:nvGraphicFramePr>
        <p:xfrm>
          <a:off x="1208689" y="1316989"/>
          <a:ext cx="9144000" cy="5497516"/>
        </p:xfrm>
        <a:graphic>
          <a:graphicData uri="http://schemas.openxmlformats.org/drawingml/2006/table">
            <a:tbl>
              <a:tblPr/>
              <a:tblGrid>
                <a:gridCol w="1797050">
                  <a:extLst>
                    <a:ext uri="{9D8B030D-6E8A-4147-A177-3AD203B41FA5}">
                      <a16:colId xmlns:a16="http://schemas.microsoft.com/office/drawing/2014/main" val="20000"/>
                    </a:ext>
                  </a:extLst>
                </a:gridCol>
                <a:gridCol w="1890713">
                  <a:extLst>
                    <a:ext uri="{9D8B030D-6E8A-4147-A177-3AD203B41FA5}">
                      <a16:colId xmlns:a16="http://schemas.microsoft.com/office/drawing/2014/main" val="20001"/>
                    </a:ext>
                  </a:extLst>
                </a:gridCol>
                <a:gridCol w="5456237">
                  <a:extLst>
                    <a:ext uri="{9D8B030D-6E8A-4147-A177-3AD203B41FA5}">
                      <a16:colId xmlns:a16="http://schemas.microsoft.com/office/drawing/2014/main" val="20002"/>
                    </a:ext>
                  </a:extLst>
                </a:gridCol>
              </a:tblGrid>
              <a:tr h="609600">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hlink"/>
                          </a:solidFill>
                          <a:effectLst/>
                          <a:latin typeface="Verdana" pitchFamily="34" charset="0"/>
                        </a:rPr>
                        <a:t>AGGREGATO</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hlink"/>
                          </a:solidFill>
                          <a:effectLst/>
                          <a:latin typeface="Verdana" pitchFamily="34" charset="0"/>
                        </a:rPr>
                        <a:t>VOCE</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ENTRATE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61118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O1</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hlink"/>
                          </a:solidFill>
                          <a:effectLst/>
                          <a:latin typeface="Verdana" pitchFamily="34" charset="0"/>
                        </a:rPr>
                        <a:t>AVANZO DI AMMINISTRAZIONE </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1118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01</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NON VINCOLATO</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1118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02</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VINCOLATO</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1118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02</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hlink"/>
                          </a:solidFill>
                          <a:effectLst/>
                          <a:latin typeface="Verdana" pitchFamily="34" charset="0"/>
                        </a:rPr>
                        <a:t>FINANZIAMENTO DALL’U.E.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1118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01</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FONDI SOCIALI EUROPEI</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609600">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02</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FONDI EUROPEI DI SVILUPPO REGIONALE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61118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03</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ALTRI FINANZIAMENTI EUROPEI</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61118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pic>
        <p:nvPicPr>
          <p:cNvPr id="4098" name="Picture 2" descr="Risultati immagini per bandi pon">
            <a:extLst>
              <a:ext uri="{FF2B5EF4-FFF2-40B4-BE49-F238E27FC236}">
                <a16:creationId xmlns:a16="http://schemas.microsoft.com/office/drawing/2014/main" id="{E21BC3A0-F4F6-4A07-833D-69BEC34890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5212" y="3256122"/>
            <a:ext cx="2828925"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56432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1EFBA5C-F071-430E-B990-1F6BE7A7AC7E}"/>
              </a:ext>
            </a:extLst>
          </p:cNvPr>
          <p:cNvSpPr>
            <a:spLocks noGrp="1" noChangeArrowheads="1"/>
          </p:cNvSpPr>
          <p:nvPr>
            <p:ph type="title"/>
          </p:nvPr>
        </p:nvSpPr>
        <p:spPr>
          <a:xfrm>
            <a:off x="2098675" y="304800"/>
            <a:ext cx="8001000" cy="590550"/>
          </a:xfrm>
        </p:spPr>
        <p:txBody>
          <a:bodyPr>
            <a:normAutofit fontScale="90000"/>
          </a:bodyPr>
          <a:lstStyle/>
          <a:p>
            <a:pPr eaLnBrk="1" hangingPunct="1"/>
            <a:r>
              <a:rPr lang="it-IT" altLang="it-IT" sz="4200">
                <a:solidFill>
                  <a:schemeClr val="accent2"/>
                </a:solidFill>
              </a:rPr>
              <a:t>SEZIONE   ENTRATE</a:t>
            </a:r>
          </a:p>
        </p:txBody>
      </p:sp>
      <p:graphicFrame>
        <p:nvGraphicFramePr>
          <p:cNvPr id="159747" name="Group 3">
            <a:extLst>
              <a:ext uri="{FF2B5EF4-FFF2-40B4-BE49-F238E27FC236}">
                <a16:creationId xmlns:a16="http://schemas.microsoft.com/office/drawing/2014/main" id="{AE8F5E3C-9475-459C-973F-36E9BC785E9A}"/>
              </a:ext>
            </a:extLst>
          </p:cNvPr>
          <p:cNvGraphicFramePr>
            <a:graphicFrameLocks noGrp="1"/>
          </p:cNvGraphicFramePr>
          <p:nvPr>
            <p:ph type="tbl" idx="1"/>
            <p:extLst>
              <p:ext uri="{D42A27DB-BD31-4B8C-83A1-F6EECF244321}">
                <p14:modId xmlns:p14="http://schemas.microsoft.com/office/powerpoint/2010/main" val="463024652"/>
              </p:ext>
            </p:extLst>
          </p:nvPr>
        </p:nvGraphicFramePr>
        <p:xfrm>
          <a:off x="1690332" y="1099931"/>
          <a:ext cx="8977667" cy="5798865"/>
        </p:xfrm>
        <a:graphic>
          <a:graphicData uri="http://schemas.openxmlformats.org/drawingml/2006/table">
            <a:tbl>
              <a:tblPr/>
              <a:tblGrid>
                <a:gridCol w="1764361">
                  <a:extLst>
                    <a:ext uri="{9D8B030D-6E8A-4147-A177-3AD203B41FA5}">
                      <a16:colId xmlns:a16="http://schemas.microsoft.com/office/drawing/2014/main" val="20000"/>
                    </a:ext>
                  </a:extLst>
                </a:gridCol>
                <a:gridCol w="2110482">
                  <a:extLst>
                    <a:ext uri="{9D8B030D-6E8A-4147-A177-3AD203B41FA5}">
                      <a16:colId xmlns:a16="http://schemas.microsoft.com/office/drawing/2014/main" val="20001"/>
                    </a:ext>
                  </a:extLst>
                </a:gridCol>
                <a:gridCol w="5102824">
                  <a:extLst>
                    <a:ext uri="{9D8B030D-6E8A-4147-A177-3AD203B41FA5}">
                      <a16:colId xmlns:a16="http://schemas.microsoft.com/office/drawing/2014/main" val="20002"/>
                    </a:ext>
                  </a:extLst>
                </a:gridCol>
              </a:tblGrid>
              <a:tr h="594351">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hlink"/>
                          </a:solidFill>
                          <a:effectLst/>
                          <a:latin typeface="Verdana" pitchFamily="34" charset="0"/>
                        </a:rPr>
                        <a:t>AGGREGATO</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hlink"/>
                          </a:solidFill>
                          <a:effectLst/>
                          <a:latin typeface="Verdana" pitchFamily="34" charset="0"/>
                        </a:rPr>
                        <a:t>VOCE</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ENTRATE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595899">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03</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hlink"/>
                          </a:solidFill>
                          <a:effectLst/>
                          <a:latin typeface="Verdana" pitchFamily="34" charset="0"/>
                        </a:rPr>
                        <a:t>FINANZIAMENTO DALLO STATO</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95899">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01</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DOTAZIONE ORDINARIA</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95899">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02</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DOTAZIONE PEREQUATIVA</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936096">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03</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1" i="0" u="none" strike="noStrike" cap="none" normalizeH="0" baseline="0" dirty="0">
                          <a:ln>
                            <a:noFill/>
                          </a:ln>
                          <a:solidFill>
                            <a:schemeClr val="tx1"/>
                          </a:solidFill>
                          <a:effectLst/>
                          <a:latin typeface="Verdana" pitchFamily="34" charset="0"/>
                        </a:rPr>
                        <a:t>Finanziamenti per l'ampliamento dell'offerta formativa (ex . L. 440/97) </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53779">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04</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Fondo per lo sviluppo e la coesione (FSC)</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94351">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05</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ALTRI FINANZIAMENTI NON VINCOLATI</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595899">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06</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ALTRI FINANZIAMENTI VINCOLATI</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595899">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pic>
        <p:nvPicPr>
          <p:cNvPr id="8" name="Immagine 7">
            <a:extLst>
              <a:ext uri="{FF2B5EF4-FFF2-40B4-BE49-F238E27FC236}">
                <a16:creationId xmlns:a16="http://schemas.microsoft.com/office/drawing/2014/main" id="{3BD4BC9A-01A3-4E4D-A5D8-56DD4246B65B}"/>
              </a:ext>
            </a:extLst>
          </p:cNvPr>
          <p:cNvPicPr>
            <a:picLocks noChangeAspect="1"/>
          </p:cNvPicPr>
          <p:nvPr/>
        </p:nvPicPr>
        <p:blipFill>
          <a:blip r:embed="rId3"/>
          <a:stretch>
            <a:fillRect/>
          </a:stretch>
        </p:blipFill>
        <p:spPr>
          <a:xfrm>
            <a:off x="1690332" y="2265427"/>
            <a:ext cx="1855076" cy="1420293"/>
          </a:xfrm>
          <a:prstGeom prst="rect">
            <a:avLst/>
          </a:prstGeom>
        </p:spPr>
      </p:pic>
      <p:pic>
        <p:nvPicPr>
          <p:cNvPr id="9" name="Picture 2" descr="Immagine correlata">
            <a:extLst>
              <a:ext uri="{FF2B5EF4-FFF2-40B4-BE49-F238E27FC236}">
                <a16:creationId xmlns:a16="http://schemas.microsoft.com/office/drawing/2014/main" id="{8C656CBB-BB19-42F6-9C1C-911C5CFDE9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9771" y="3094892"/>
            <a:ext cx="2436527" cy="2319997"/>
          </a:xfrm>
          <a:prstGeom prst="rect">
            <a:avLst/>
          </a:prstGeom>
          <a:noFill/>
          <a:extLst>
            <a:ext uri="{909E8E84-426E-40DD-AFC4-6F175D3DCCD1}">
              <a14:hiddenFill xmlns:a14="http://schemas.microsoft.com/office/drawing/2010/main">
                <a:solidFill>
                  <a:srgbClr val="FFFFFF"/>
                </a:solidFill>
              </a14:hiddenFill>
            </a:ext>
          </a:extLst>
        </p:spPr>
      </p:pic>
      <p:pic>
        <p:nvPicPr>
          <p:cNvPr id="2" name="Immagine 1">
            <a:extLst>
              <a:ext uri="{FF2B5EF4-FFF2-40B4-BE49-F238E27FC236}">
                <a16:creationId xmlns:a16="http://schemas.microsoft.com/office/drawing/2014/main" id="{50A2DEA1-1DE9-4637-B34B-1EF7A123F38D}"/>
              </a:ext>
            </a:extLst>
          </p:cNvPr>
          <p:cNvPicPr>
            <a:picLocks noChangeAspect="1"/>
          </p:cNvPicPr>
          <p:nvPr/>
        </p:nvPicPr>
        <p:blipFill>
          <a:blip r:embed="rId5"/>
          <a:stretch>
            <a:fillRect/>
          </a:stretch>
        </p:blipFill>
        <p:spPr>
          <a:xfrm>
            <a:off x="1665407" y="5478503"/>
            <a:ext cx="2134320" cy="1420293"/>
          </a:xfrm>
          <a:prstGeom prst="rect">
            <a:avLst/>
          </a:prstGeom>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5E246220-B1E0-4A75-B850-DEF46A3DA4D9}"/>
              </a:ext>
            </a:extLst>
          </p:cNvPr>
          <p:cNvSpPr>
            <a:spLocks noGrp="1" noChangeArrowheads="1"/>
          </p:cNvSpPr>
          <p:nvPr>
            <p:ph type="title"/>
          </p:nvPr>
        </p:nvSpPr>
        <p:spPr/>
        <p:txBody>
          <a:bodyPr/>
          <a:lstStyle/>
          <a:p>
            <a:pPr eaLnBrk="1" hangingPunct="1"/>
            <a:endParaRPr lang="it-IT" altLang="it-IT"/>
          </a:p>
        </p:txBody>
      </p:sp>
      <p:sp>
        <p:nvSpPr>
          <p:cNvPr id="35881" name="WordArt 41">
            <a:extLst>
              <a:ext uri="{FF2B5EF4-FFF2-40B4-BE49-F238E27FC236}">
                <a16:creationId xmlns:a16="http://schemas.microsoft.com/office/drawing/2014/main" id="{8A76D45A-ECC4-48B8-94D8-C6F68414D53C}"/>
              </a:ext>
            </a:extLst>
          </p:cNvPr>
          <p:cNvSpPr>
            <a:spLocks noChangeArrowheads="1" noChangeShapeType="1" noTextEdit="1"/>
          </p:cNvSpPr>
          <p:nvPr/>
        </p:nvSpPr>
        <p:spPr bwMode="auto">
          <a:xfrm>
            <a:off x="10883354" y="6054724"/>
            <a:ext cx="360363" cy="498475"/>
          </a:xfrm>
          <a:prstGeom prst="rect">
            <a:avLst/>
          </a:prstGeom>
        </p:spPr>
        <p:txBody>
          <a:bodyPr wrap="none" fromWordArt="1">
            <a:prstTxWarp prst="textPlain">
              <a:avLst>
                <a:gd name="adj" fmla="val 50000"/>
              </a:avLst>
            </a:prstTxWarp>
          </a:bodyPr>
          <a:lstStyle/>
          <a:p>
            <a:pPr algn="ctr"/>
            <a:r>
              <a:rPr lang="it-IT" sz="4800" kern="10" dirty="0">
                <a:ln w="9525">
                  <a:solidFill>
                    <a:srgbClr val="000000"/>
                  </a:solidFill>
                  <a:round/>
                  <a:headEnd/>
                  <a:tailEnd/>
                </a:ln>
                <a:solidFill>
                  <a:srgbClr val="FF0000"/>
                </a:solidFill>
                <a:latin typeface="Arial Black" panose="020B0A04020102020204" pitchFamily="34" charset="0"/>
              </a:rPr>
              <a:t>P</a:t>
            </a:r>
          </a:p>
        </p:txBody>
      </p:sp>
      <p:sp>
        <p:nvSpPr>
          <p:cNvPr id="35882" name="WordArt 42">
            <a:extLst>
              <a:ext uri="{FF2B5EF4-FFF2-40B4-BE49-F238E27FC236}">
                <a16:creationId xmlns:a16="http://schemas.microsoft.com/office/drawing/2014/main" id="{A2BD6938-9912-42A4-80E2-01C05B388389}"/>
              </a:ext>
            </a:extLst>
          </p:cNvPr>
          <p:cNvSpPr>
            <a:spLocks noChangeArrowheads="1" noChangeShapeType="1" noTextEdit="1"/>
          </p:cNvSpPr>
          <p:nvPr/>
        </p:nvSpPr>
        <p:spPr bwMode="auto">
          <a:xfrm>
            <a:off x="11290564" y="6054724"/>
            <a:ext cx="287337" cy="498475"/>
          </a:xfrm>
          <a:prstGeom prst="rect">
            <a:avLst/>
          </a:prstGeom>
        </p:spPr>
        <p:txBody>
          <a:bodyPr wrap="none" fromWordArt="1">
            <a:prstTxWarp prst="textPlain">
              <a:avLst>
                <a:gd name="adj" fmla="val 50000"/>
              </a:avLst>
            </a:prstTxWarp>
          </a:bodyPr>
          <a:lstStyle/>
          <a:p>
            <a:pPr algn="ctr"/>
            <a:r>
              <a:rPr lang="it-IT" sz="4800" kern="10" dirty="0">
                <a:ln w="9525">
                  <a:solidFill>
                    <a:srgbClr val="000000"/>
                  </a:solidFill>
                  <a:round/>
                  <a:headEnd/>
                  <a:tailEnd/>
                </a:ln>
                <a:solidFill>
                  <a:schemeClr val="hlink"/>
                </a:solidFill>
                <a:latin typeface="Arial Black" panose="020B0A04020102020204" pitchFamily="34" charset="0"/>
              </a:rPr>
              <a:t>D</a:t>
            </a:r>
          </a:p>
        </p:txBody>
      </p:sp>
      <p:sp>
        <p:nvSpPr>
          <p:cNvPr id="35883" name="WordArt 43">
            <a:extLst>
              <a:ext uri="{FF2B5EF4-FFF2-40B4-BE49-F238E27FC236}">
                <a16:creationId xmlns:a16="http://schemas.microsoft.com/office/drawing/2014/main" id="{9919747B-249B-4760-AF6D-4B4BB118F3B6}"/>
              </a:ext>
            </a:extLst>
          </p:cNvPr>
          <p:cNvSpPr>
            <a:spLocks noChangeArrowheads="1" noChangeShapeType="1" noTextEdit="1"/>
          </p:cNvSpPr>
          <p:nvPr/>
        </p:nvSpPr>
        <p:spPr bwMode="auto">
          <a:xfrm>
            <a:off x="11624748" y="6028449"/>
            <a:ext cx="360362" cy="498475"/>
          </a:xfrm>
          <a:prstGeom prst="rect">
            <a:avLst/>
          </a:prstGeom>
        </p:spPr>
        <p:txBody>
          <a:bodyPr wrap="none" fromWordArt="1">
            <a:prstTxWarp prst="textPlain">
              <a:avLst>
                <a:gd name="adj" fmla="val 50000"/>
              </a:avLst>
            </a:prstTxWarp>
          </a:bodyPr>
          <a:lstStyle/>
          <a:p>
            <a:pPr algn="ctr"/>
            <a:r>
              <a:rPr lang="it-IT" sz="4800" kern="10" dirty="0">
                <a:ln w="9525">
                  <a:solidFill>
                    <a:srgbClr val="000000"/>
                  </a:solidFill>
                  <a:round/>
                  <a:headEnd/>
                  <a:tailEnd/>
                </a:ln>
                <a:solidFill>
                  <a:srgbClr val="008000"/>
                </a:solidFill>
                <a:latin typeface="Arial Black" panose="020B0A04020102020204" pitchFamily="34" charset="0"/>
              </a:rPr>
              <a:t>S</a:t>
            </a:r>
          </a:p>
        </p:txBody>
      </p:sp>
      <p:pic>
        <p:nvPicPr>
          <p:cNvPr id="2" name="Immagine 1">
            <a:extLst>
              <a:ext uri="{FF2B5EF4-FFF2-40B4-BE49-F238E27FC236}">
                <a16:creationId xmlns:a16="http://schemas.microsoft.com/office/drawing/2014/main" id="{A1CB147C-6FDC-4159-A6D5-9D358E5F4ADE}"/>
              </a:ext>
            </a:extLst>
          </p:cNvPr>
          <p:cNvPicPr>
            <a:picLocks noChangeAspect="1"/>
          </p:cNvPicPr>
          <p:nvPr/>
        </p:nvPicPr>
        <p:blipFill>
          <a:blip r:embed="rId3"/>
          <a:stretch>
            <a:fillRect/>
          </a:stretch>
        </p:blipFill>
        <p:spPr>
          <a:xfrm>
            <a:off x="390877" y="331076"/>
            <a:ext cx="11633989" cy="5734734"/>
          </a:xfrm>
          <a:prstGeom prst="rect">
            <a:avLst/>
          </a:prstGeom>
        </p:spPr>
      </p:pic>
      <p:sp>
        <p:nvSpPr>
          <p:cNvPr id="11" name="Ovale 10">
            <a:extLst>
              <a:ext uri="{FF2B5EF4-FFF2-40B4-BE49-F238E27FC236}">
                <a16:creationId xmlns:a16="http://schemas.microsoft.com/office/drawing/2014/main" id="{B32E9077-C6F9-4743-850E-9F99F79C79A4}"/>
              </a:ext>
            </a:extLst>
          </p:cNvPr>
          <p:cNvSpPr/>
          <p:nvPr/>
        </p:nvSpPr>
        <p:spPr>
          <a:xfrm>
            <a:off x="766233" y="2550779"/>
            <a:ext cx="4544517" cy="89379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a:t>
            </a:r>
          </a:p>
        </p:txBody>
      </p:sp>
      <p:sp>
        <p:nvSpPr>
          <p:cNvPr id="12" name="Ovale 11">
            <a:extLst>
              <a:ext uri="{FF2B5EF4-FFF2-40B4-BE49-F238E27FC236}">
                <a16:creationId xmlns:a16="http://schemas.microsoft.com/office/drawing/2014/main" id="{E2DEA1C2-962D-463E-B632-EB3D9722C88D}"/>
              </a:ext>
            </a:extLst>
          </p:cNvPr>
          <p:cNvSpPr/>
          <p:nvPr/>
        </p:nvSpPr>
        <p:spPr>
          <a:xfrm>
            <a:off x="1034647" y="283830"/>
            <a:ext cx="4451752" cy="89379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A20193F4-1908-4D04-A5BB-26C898760189}"/>
              </a:ext>
            </a:extLst>
          </p:cNvPr>
          <p:cNvPicPr>
            <a:picLocks noChangeAspect="1"/>
          </p:cNvPicPr>
          <p:nvPr/>
        </p:nvPicPr>
        <p:blipFill>
          <a:blip r:embed="rId3"/>
          <a:stretch>
            <a:fillRect/>
          </a:stretch>
        </p:blipFill>
        <p:spPr>
          <a:xfrm>
            <a:off x="345536" y="531795"/>
            <a:ext cx="11846464" cy="5794409"/>
          </a:xfrm>
          <a:prstGeom prst="rect">
            <a:avLst/>
          </a:prstGeom>
        </p:spPr>
      </p:pic>
      <p:sp>
        <p:nvSpPr>
          <p:cNvPr id="5" name="Arco 4">
            <a:extLst>
              <a:ext uri="{FF2B5EF4-FFF2-40B4-BE49-F238E27FC236}">
                <a16:creationId xmlns:a16="http://schemas.microsoft.com/office/drawing/2014/main" id="{4A51A523-7C70-4AD8-A02F-048556A9502A}"/>
              </a:ext>
            </a:extLst>
          </p:cNvPr>
          <p:cNvSpPr/>
          <p:nvPr/>
        </p:nvSpPr>
        <p:spPr>
          <a:xfrm>
            <a:off x="622852" y="689113"/>
            <a:ext cx="3366051" cy="103367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 name="Ovale 5">
            <a:extLst>
              <a:ext uri="{FF2B5EF4-FFF2-40B4-BE49-F238E27FC236}">
                <a16:creationId xmlns:a16="http://schemas.microsoft.com/office/drawing/2014/main" id="{8D44AA8A-EF2B-40A9-B2D1-DC3BE3A0BC73}"/>
              </a:ext>
            </a:extLst>
          </p:cNvPr>
          <p:cNvSpPr/>
          <p:nvPr/>
        </p:nvSpPr>
        <p:spPr>
          <a:xfrm>
            <a:off x="345536" y="531795"/>
            <a:ext cx="3895160" cy="136326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4155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9CA8B237-729B-4866-985D-74B3E8165EC8}"/>
              </a:ext>
            </a:extLst>
          </p:cNvPr>
          <p:cNvSpPr/>
          <p:nvPr/>
        </p:nvSpPr>
        <p:spPr>
          <a:xfrm flipH="1">
            <a:off x="301504" y="1277621"/>
            <a:ext cx="2591553" cy="2573639"/>
          </a:xfrm>
          <a:prstGeom prst="roundRect">
            <a:avLst/>
          </a:prstGeom>
          <a:solidFill>
            <a:schemeClr val="accent2">
              <a:lumMod val="40000"/>
              <a:lumOff val="60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400" b="1" dirty="0"/>
              <a:t>RAV</a:t>
            </a:r>
          </a:p>
          <a:p>
            <a:pPr algn="ctr"/>
            <a:r>
              <a:rPr lang="it-IT" sz="2000" b="1" dirty="0"/>
              <a:t>(predisposto entro luglio 2019)</a:t>
            </a:r>
          </a:p>
          <a:p>
            <a:pPr algn="ctr"/>
            <a:endParaRPr lang="it-IT" sz="2400" b="1" dirty="0"/>
          </a:p>
          <a:p>
            <a:pPr algn="ctr"/>
            <a:r>
              <a:rPr lang="it-IT" sz="2400" b="1" dirty="0"/>
              <a:t>PIANO di </a:t>
            </a:r>
            <a:r>
              <a:rPr lang="it-IT" sz="2000" b="1" dirty="0"/>
              <a:t>MIGLIORAMENTO</a:t>
            </a:r>
          </a:p>
        </p:txBody>
      </p:sp>
      <p:sp>
        <p:nvSpPr>
          <p:cNvPr id="17" name="Rettangolo con angoli arrotondati 16">
            <a:extLst>
              <a:ext uri="{FF2B5EF4-FFF2-40B4-BE49-F238E27FC236}">
                <a16:creationId xmlns:a16="http://schemas.microsoft.com/office/drawing/2014/main" id="{AE2D420A-38AB-429B-B0CA-403947ED990E}"/>
              </a:ext>
            </a:extLst>
          </p:cNvPr>
          <p:cNvSpPr/>
          <p:nvPr/>
        </p:nvSpPr>
        <p:spPr>
          <a:xfrm flipH="1">
            <a:off x="4637116" y="537482"/>
            <a:ext cx="2476987" cy="2573639"/>
          </a:xfrm>
          <a:prstGeom prst="roundRect">
            <a:avLst/>
          </a:prstGeom>
          <a:solidFill>
            <a:schemeClr val="bg2">
              <a:lumMod val="75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400" b="1" dirty="0"/>
              <a:t>LINEE DI INDIRIZZO DIRIGENTE</a:t>
            </a:r>
          </a:p>
          <a:p>
            <a:pPr algn="ctr"/>
            <a:r>
              <a:rPr lang="it-IT" sz="2400" b="1" dirty="0"/>
              <a:t>Proposte utenza</a:t>
            </a:r>
          </a:p>
        </p:txBody>
      </p:sp>
      <p:sp>
        <p:nvSpPr>
          <p:cNvPr id="18" name="Rettangolo con angoli arrotondati 17">
            <a:extLst>
              <a:ext uri="{FF2B5EF4-FFF2-40B4-BE49-F238E27FC236}">
                <a16:creationId xmlns:a16="http://schemas.microsoft.com/office/drawing/2014/main" id="{76637130-2484-4DBD-B3DD-E27AE98B5301}"/>
              </a:ext>
            </a:extLst>
          </p:cNvPr>
          <p:cNvSpPr/>
          <p:nvPr/>
        </p:nvSpPr>
        <p:spPr>
          <a:xfrm flipH="1">
            <a:off x="8653669" y="2533928"/>
            <a:ext cx="2724075" cy="2604152"/>
          </a:xfrm>
          <a:prstGeom prst="roundRect">
            <a:avLst/>
          </a:prstGeom>
          <a:solidFill>
            <a:schemeClr val="bg1">
              <a:lumMod val="75000"/>
            </a:schemeClr>
          </a:solidFill>
          <a:ln>
            <a:solidFill>
              <a:schemeClr val="bg1">
                <a:lumMod val="65000"/>
              </a:schemeClr>
            </a:solidFill>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800" b="1" dirty="0"/>
              <a:t>PTOF</a:t>
            </a:r>
          </a:p>
          <a:p>
            <a:pPr algn="ctr"/>
            <a:r>
              <a:rPr lang="it-IT" sz="2400" b="1" dirty="0"/>
              <a:t>2019-2022</a:t>
            </a:r>
          </a:p>
          <a:p>
            <a:pPr algn="ctr"/>
            <a:r>
              <a:rPr lang="it-IT" sz="2400" b="1" dirty="0"/>
              <a:t>(entro apertura iscrizioni)</a:t>
            </a:r>
          </a:p>
          <a:p>
            <a:pPr algn="ctr"/>
            <a:endParaRPr lang="it-IT" sz="2400" b="1" dirty="0"/>
          </a:p>
          <a:p>
            <a:pPr algn="ctr"/>
            <a:r>
              <a:rPr lang="it-IT" sz="2400" b="1" dirty="0"/>
              <a:t>Approvazione in CDI </a:t>
            </a:r>
          </a:p>
        </p:txBody>
      </p:sp>
      <p:sp>
        <p:nvSpPr>
          <p:cNvPr id="19" name="Rettangolo con angoli arrotondati 18">
            <a:extLst>
              <a:ext uri="{FF2B5EF4-FFF2-40B4-BE49-F238E27FC236}">
                <a16:creationId xmlns:a16="http://schemas.microsoft.com/office/drawing/2014/main" id="{76710013-2E5C-48F1-A810-C62E8860C7C1}"/>
              </a:ext>
            </a:extLst>
          </p:cNvPr>
          <p:cNvSpPr/>
          <p:nvPr/>
        </p:nvSpPr>
        <p:spPr>
          <a:xfrm flipH="1">
            <a:off x="4637116" y="3851260"/>
            <a:ext cx="2591553" cy="2573639"/>
          </a:xfrm>
          <a:prstGeom prst="roundRect">
            <a:avLst/>
          </a:prstGeom>
          <a:solidFill>
            <a:schemeClr val="accent1"/>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spcBef>
                <a:spcPct val="50000"/>
              </a:spcBef>
            </a:pPr>
            <a:r>
              <a:rPr lang="it-IT" altLang="it-IT" sz="2400" b="1" dirty="0"/>
              <a:t>PROGRAMMA ANNUALE</a:t>
            </a:r>
          </a:p>
          <a:p>
            <a:pPr algn="ctr">
              <a:spcBef>
                <a:spcPct val="50000"/>
              </a:spcBef>
            </a:pPr>
            <a:r>
              <a:rPr lang="it-IT" altLang="it-IT" sz="2400" b="1" dirty="0"/>
              <a:t>Approvazione in CDI entro 31 dicembre</a:t>
            </a:r>
          </a:p>
        </p:txBody>
      </p:sp>
      <p:cxnSp>
        <p:nvCxnSpPr>
          <p:cNvPr id="5" name="Connettore 2 4">
            <a:extLst>
              <a:ext uri="{FF2B5EF4-FFF2-40B4-BE49-F238E27FC236}">
                <a16:creationId xmlns:a16="http://schemas.microsoft.com/office/drawing/2014/main" id="{3D50C965-3E74-4AB0-8BB3-D4A29BDC75F9}"/>
              </a:ext>
            </a:extLst>
          </p:cNvPr>
          <p:cNvCxnSpPr/>
          <p:nvPr/>
        </p:nvCxnSpPr>
        <p:spPr>
          <a:xfrm flipV="1">
            <a:off x="3220278" y="1630017"/>
            <a:ext cx="1126435" cy="742122"/>
          </a:xfrm>
          <a:prstGeom prst="straightConnector1">
            <a:avLst/>
          </a:prstGeom>
          <a:ln>
            <a:tailEnd type="triangle"/>
          </a:ln>
          <a:effectLst>
            <a:glow rad="228600">
              <a:schemeClr val="accent2">
                <a:satMod val="175000"/>
                <a:alpha val="40000"/>
              </a:schemeClr>
            </a:glow>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Connettore 2 8">
            <a:extLst>
              <a:ext uri="{FF2B5EF4-FFF2-40B4-BE49-F238E27FC236}">
                <a16:creationId xmlns:a16="http://schemas.microsoft.com/office/drawing/2014/main" id="{37456733-408E-49A0-AA15-A65849512024}"/>
              </a:ext>
            </a:extLst>
          </p:cNvPr>
          <p:cNvCxnSpPr>
            <a:cxnSpLocks/>
          </p:cNvCxnSpPr>
          <p:nvPr/>
        </p:nvCxnSpPr>
        <p:spPr>
          <a:xfrm flipV="1">
            <a:off x="7441324" y="4745421"/>
            <a:ext cx="1056290" cy="756745"/>
          </a:xfrm>
          <a:prstGeom prst="straightConnector1">
            <a:avLst/>
          </a:prstGeom>
          <a:ln>
            <a:headEnd type="triangle"/>
            <a:tailEnd type="triangle"/>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1D20E18D-2C4A-4481-8597-F1B974F68230}"/>
              </a:ext>
            </a:extLst>
          </p:cNvPr>
          <p:cNvCxnSpPr/>
          <p:nvPr/>
        </p:nvCxnSpPr>
        <p:spPr>
          <a:xfrm>
            <a:off x="7441324" y="1630017"/>
            <a:ext cx="1056290" cy="608686"/>
          </a:xfrm>
          <a:prstGeom prst="straightConnector1">
            <a:avLst/>
          </a:prstGeom>
          <a:ln>
            <a:tailEnd type="triangle"/>
          </a:ln>
          <a:effectLst>
            <a:glow rad="1397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 name="Rettangolo con angoli arrotondati 9">
            <a:extLst>
              <a:ext uri="{FF2B5EF4-FFF2-40B4-BE49-F238E27FC236}">
                <a16:creationId xmlns:a16="http://schemas.microsoft.com/office/drawing/2014/main" id="{96A020C0-3C3B-4D17-92BD-8E9F0D950F1D}"/>
              </a:ext>
            </a:extLst>
          </p:cNvPr>
          <p:cNvSpPr/>
          <p:nvPr/>
        </p:nvSpPr>
        <p:spPr>
          <a:xfrm flipH="1">
            <a:off x="338322" y="4485862"/>
            <a:ext cx="2888974" cy="2147837"/>
          </a:xfrm>
          <a:prstGeom prst="roundRect">
            <a:avLst/>
          </a:prstGeom>
          <a:solidFill>
            <a:srgbClr val="92D050"/>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400" b="1" dirty="0"/>
              <a:t>RS</a:t>
            </a:r>
          </a:p>
          <a:p>
            <a:pPr algn="ctr"/>
            <a:r>
              <a:rPr lang="it-IT" sz="2400" b="1" dirty="0"/>
              <a:t>Rendicontazione sociale</a:t>
            </a:r>
            <a:endParaRPr lang="it-IT" sz="2000" b="1" dirty="0"/>
          </a:p>
          <a:p>
            <a:pPr algn="ctr"/>
            <a:r>
              <a:rPr lang="it-IT" sz="2400" b="1" dirty="0"/>
              <a:t>(a dic. ogni tre anni)</a:t>
            </a:r>
          </a:p>
        </p:txBody>
      </p:sp>
      <p:sp>
        <p:nvSpPr>
          <p:cNvPr id="11" name="Rettangolo con angoli arrotondati 10">
            <a:extLst>
              <a:ext uri="{FF2B5EF4-FFF2-40B4-BE49-F238E27FC236}">
                <a16:creationId xmlns:a16="http://schemas.microsoft.com/office/drawing/2014/main" id="{A80F25B1-07FA-4535-8D54-2B31610DE7BA}"/>
              </a:ext>
            </a:extLst>
          </p:cNvPr>
          <p:cNvSpPr/>
          <p:nvPr/>
        </p:nvSpPr>
        <p:spPr>
          <a:xfrm flipH="1">
            <a:off x="8653667" y="2549184"/>
            <a:ext cx="2724075" cy="3142168"/>
          </a:xfrm>
          <a:prstGeom prst="roundRect">
            <a:avLst/>
          </a:prstGeom>
          <a:solidFill>
            <a:schemeClr val="bg1">
              <a:lumMod val="75000"/>
            </a:schemeClr>
          </a:solidFill>
          <a:ln>
            <a:solidFill>
              <a:schemeClr val="bg1">
                <a:lumMod val="65000"/>
              </a:schemeClr>
            </a:solidFill>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800" b="1" dirty="0"/>
              <a:t>PTOF</a:t>
            </a:r>
          </a:p>
          <a:p>
            <a:pPr algn="ctr"/>
            <a:r>
              <a:rPr lang="it-IT" sz="2400" b="1" dirty="0"/>
              <a:t>2019-2022</a:t>
            </a:r>
          </a:p>
          <a:p>
            <a:pPr algn="ctr"/>
            <a:r>
              <a:rPr lang="it-IT" sz="2400" b="1" dirty="0"/>
              <a:t>(ottobre; </a:t>
            </a:r>
            <a:r>
              <a:rPr lang="it-IT" sz="2400" b="1" dirty="0" err="1"/>
              <a:t>max</a:t>
            </a:r>
            <a:r>
              <a:rPr lang="it-IT" sz="2400" b="1" dirty="0"/>
              <a:t> entro apertura iscrizioni)</a:t>
            </a:r>
          </a:p>
          <a:p>
            <a:pPr algn="ctr"/>
            <a:endParaRPr lang="it-IT" sz="2400" b="1" dirty="0"/>
          </a:p>
          <a:p>
            <a:pPr algn="ctr"/>
            <a:r>
              <a:rPr lang="it-IT" sz="2400" b="1" dirty="0"/>
              <a:t>Approvazione in CDI </a:t>
            </a:r>
          </a:p>
        </p:txBody>
      </p:sp>
      <p:sp>
        <p:nvSpPr>
          <p:cNvPr id="14" name="Rettangolo con angoli arrotondati 13">
            <a:extLst>
              <a:ext uri="{FF2B5EF4-FFF2-40B4-BE49-F238E27FC236}">
                <a16:creationId xmlns:a16="http://schemas.microsoft.com/office/drawing/2014/main" id="{815AC4EC-EFDE-42D3-92AE-E3CDFDBB6DFB}"/>
              </a:ext>
            </a:extLst>
          </p:cNvPr>
          <p:cNvSpPr/>
          <p:nvPr/>
        </p:nvSpPr>
        <p:spPr>
          <a:xfrm flipH="1">
            <a:off x="8133537" y="304644"/>
            <a:ext cx="4058463" cy="1807935"/>
          </a:xfrm>
          <a:prstGeom prst="roundRect">
            <a:avLst/>
          </a:prstGeom>
          <a:solidFill>
            <a:schemeClr val="bg1"/>
          </a:solidFill>
          <a:ln>
            <a:solidFill>
              <a:schemeClr val="bg1">
                <a:lumMod val="65000"/>
              </a:schemeClr>
            </a:solidFill>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400" dirty="0">
                <a:solidFill>
                  <a:srgbClr val="FF0000"/>
                </a:solidFill>
                <a:effectLst>
                  <a:outerShdw blurRad="38100" dist="38100" dir="2700000" algn="tl">
                    <a:srgbClr val="000000">
                      <a:alpha val="43137"/>
                    </a:srgbClr>
                  </a:outerShdw>
                </a:effectLst>
              </a:rPr>
              <a:t>IL PROCESSO per una scuola auto-riflessiva trasparente confrontabile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D6CA7C8-9147-4B38-A77A-7173CA407BF3}"/>
              </a:ext>
            </a:extLst>
          </p:cNvPr>
          <p:cNvSpPr>
            <a:spLocks noGrp="1" noChangeArrowheads="1"/>
          </p:cNvSpPr>
          <p:nvPr>
            <p:ph type="title"/>
          </p:nvPr>
        </p:nvSpPr>
        <p:spPr/>
        <p:txBody>
          <a:bodyPr/>
          <a:lstStyle/>
          <a:p>
            <a:pPr eaLnBrk="1" hangingPunct="1"/>
            <a:endParaRPr lang="it-IT" altLang="it-IT"/>
          </a:p>
        </p:txBody>
      </p:sp>
      <p:graphicFrame>
        <p:nvGraphicFramePr>
          <p:cNvPr id="163843" name="Group 3">
            <a:extLst>
              <a:ext uri="{FF2B5EF4-FFF2-40B4-BE49-F238E27FC236}">
                <a16:creationId xmlns:a16="http://schemas.microsoft.com/office/drawing/2014/main" id="{B4775249-4AED-4391-89CD-3742860146CB}"/>
              </a:ext>
            </a:extLst>
          </p:cNvPr>
          <p:cNvGraphicFramePr>
            <a:graphicFrameLocks noGrp="1"/>
          </p:cNvGraphicFramePr>
          <p:nvPr>
            <p:ph type="tbl" idx="1"/>
            <p:extLst>
              <p:ext uri="{D42A27DB-BD31-4B8C-83A1-F6EECF244321}">
                <p14:modId xmlns:p14="http://schemas.microsoft.com/office/powerpoint/2010/main" val="3922020516"/>
              </p:ext>
            </p:extLst>
          </p:nvPr>
        </p:nvGraphicFramePr>
        <p:xfrm>
          <a:off x="1524001" y="0"/>
          <a:ext cx="9166225" cy="6698929"/>
        </p:xfrm>
        <a:graphic>
          <a:graphicData uri="http://schemas.openxmlformats.org/drawingml/2006/table">
            <a:tbl>
              <a:tblPr/>
              <a:tblGrid>
                <a:gridCol w="1760538">
                  <a:extLst>
                    <a:ext uri="{9D8B030D-6E8A-4147-A177-3AD203B41FA5}">
                      <a16:colId xmlns:a16="http://schemas.microsoft.com/office/drawing/2014/main" val="20000"/>
                    </a:ext>
                  </a:extLst>
                </a:gridCol>
                <a:gridCol w="1851025">
                  <a:extLst>
                    <a:ext uri="{9D8B030D-6E8A-4147-A177-3AD203B41FA5}">
                      <a16:colId xmlns:a16="http://schemas.microsoft.com/office/drawing/2014/main" val="20001"/>
                    </a:ext>
                  </a:extLst>
                </a:gridCol>
                <a:gridCol w="5554662">
                  <a:extLst>
                    <a:ext uri="{9D8B030D-6E8A-4147-A177-3AD203B41FA5}">
                      <a16:colId xmlns:a16="http://schemas.microsoft.com/office/drawing/2014/main" val="20002"/>
                    </a:ext>
                  </a:extLst>
                </a:gridCol>
              </a:tblGrid>
              <a:tr h="711200">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hlink"/>
                          </a:solidFill>
                          <a:effectLst/>
                          <a:latin typeface="Verdana" pitchFamily="34" charset="0"/>
                        </a:rPr>
                        <a:t>AGGREGATO</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hlink"/>
                          </a:solidFill>
                          <a:effectLst/>
                          <a:latin typeface="Verdana" pitchFamily="34" charset="0"/>
                        </a:rPr>
                        <a:t>VOCE</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a:ln>
                            <a:noFill/>
                          </a:ln>
                          <a:solidFill>
                            <a:schemeClr val="tx1"/>
                          </a:solidFill>
                          <a:effectLst/>
                          <a:latin typeface="Verdana" pitchFamily="34" charset="0"/>
                        </a:rPr>
                        <a:t>ENTRATE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0643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07</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hlink"/>
                          </a:solidFill>
                          <a:effectLst/>
                          <a:latin typeface="Verdana" pitchFamily="34" charset="0"/>
                        </a:rPr>
                        <a:t>PROVENTI DA GESTIONI ECONOMICHE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08025">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01</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Azienda agraria</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0643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Azienda speciale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09613">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Attività in conto terzi</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0643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t>
                      </a: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Attività convittuali</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782638">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08</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hlink"/>
                          </a:solidFill>
                          <a:effectLst/>
                          <a:latin typeface="Verdana" pitchFamily="34" charset="0"/>
                        </a:rPr>
                        <a:t>RIMBORSI E RESTITUZIONE SOMME</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708025">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09</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kern="1200" cap="none" normalizeH="0" baseline="0" dirty="0">
                          <a:ln>
                            <a:noFill/>
                          </a:ln>
                          <a:solidFill>
                            <a:schemeClr val="hlink"/>
                          </a:solidFill>
                          <a:effectLst/>
                          <a:latin typeface="Verdana" pitchFamily="34" charset="0"/>
                          <a:ea typeface="+mn-ea"/>
                          <a:cs typeface="+mn-cs"/>
                        </a:rPr>
                        <a:t>ALIENAZIONE DI BENI MATERIALI </a:t>
                      </a:r>
                      <a:r>
                        <a:rPr kumimoji="0" lang="it-IT" sz="1900" b="0" i="0" u="none" strike="noStrike" cap="none" normalizeH="0" baseline="0" dirty="0">
                          <a:ln>
                            <a:noFill/>
                          </a:ln>
                          <a:solidFill>
                            <a:schemeClr val="tx1"/>
                          </a:solidFill>
                          <a:effectLst/>
                          <a:latin typeface="Verdana" pitchFamily="34" charset="0"/>
                        </a:rPr>
                        <a:t>(macchinari, hardware, tablet, strumenti musicali, mobili,….</a:t>
                      </a: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708025">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cap="none" normalizeH="0" baseline="0" dirty="0">
                          <a:ln>
                            <a:noFill/>
                          </a:ln>
                          <a:solidFill>
                            <a:schemeClr val="tx1"/>
                          </a:solidFill>
                          <a:effectLst/>
                          <a:latin typeface="Verdana" pitchFamily="34" charset="0"/>
                        </a:rPr>
                        <a:t>10</a:t>
                      </a:r>
                    </a:p>
                  </a:txBody>
                  <a:tcPr marL="91432" marR="91432" marT="45717" marB="4571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it-IT" sz="1900" b="0" i="0" u="none" strike="noStrike" cap="none" normalizeH="0" baseline="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it-IT" sz="1900" b="0" i="0" u="none" strike="noStrike" kern="1200" cap="none" normalizeH="0" baseline="0" dirty="0">
                          <a:ln>
                            <a:noFill/>
                          </a:ln>
                          <a:solidFill>
                            <a:schemeClr val="hlink"/>
                          </a:solidFill>
                          <a:effectLst/>
                          <a:latin typeface="Verdana" pitchFamily="34" charset="0"/>
                          <a:ea typeface="+mn-ea"/>
                          <a:cs typeface="+mn-cs"/>
                        </a:rPr>
                        <a:t>ALIENAZIONE DI BENI IMMATERIALI </a:t>
                      </a:r>
                      <a:r>
                        <a:rPr kumimoji="0" lang="it-IT" sz="1900" b="0" i="0" u="none" strike="noStrike" kern="1200" cap="none" normalizeH="0" baseline="0" dirty="0">
                          <a:ln>
                            <a:noFill/>
                          </a:ln>
                          <a:solidFill>
                            <a:schemeClr val="tx1"/>
                          </a:solidFill>
                          <a:effectLst/>
                          <a:latin typeface="Verdana" pitchFamily="34" charset="0"/>
                          <a:ea typeface="+mn-ea"/>
                          <a:cs typeface="+mn-cs"/>
                        </a:rPr>
                        <a:t>(software, brevetti, opere d’ingegno,…) </a:t>
                      </a:r>
                      <a:endParaRPr kumimoji="0" lang="it-IT" sz="1900" b="0" i="0" u="none" strike="noStrike" cap="none" normalizeH="0" baseline="0" dirty="0">
                        <a:ln>
                          <a:noFill/>
                        </a:ln>
                        <a:solidFill>
                          <a:schemeClr val="tx1"/>
                        </a:solidFill>
                        <a:effectLst/>
                        <a:latin typeface="Verdana" pitchFamily="34" charset="0"/>
                      </a:endParaRPr>
                    </a:p>
                  </a:txBody>
                  <a:tcPr marL="91432" marR="91432" marT="45717" marB="4571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tabella 3">
            <a:extLst>
              <a:ext uri="{FF2B5EF4-FFF2-40B4-BE49-F238E27FC236}">
                <a16:creationId xmlns:a16="http://schemas.microsoft.com/office/drawing/2014/main" id="{A6ECF4AD-5D80-4A29-BC39-94E6BCA05E70}"/>
              </a:ext>
            </a:extLst>
          </p:cNvPr>
          <p:cNvPicPr>
            <a:picLocks noGrp="1" noChangeAspect="1"/>
          </p:cNvPicPr>
          <p:nvPr>
            <p:ph type="tbl" idx="1"/>
          </p:nvPr>
        </p:nvPicPr>
        <p:blipFill>
          <a:blip r:embed="rId3"/>
          <a:stretch>
            <a:fillRect/>
          </a:stretch>
        </p:blipFill>
        <p:spPr>
          <a:xfrm>
            <a:off x="785007" y="313723"/>
            <a:ext cx="11061457" cy="2201448"/>
          </a:xfrm>
          <a:prstGeom prst="rect">
            <a:avLst/>
          </a:prstGeom>
        </p:spPr>
      </p:pic>
      <p:sp>
        <p:nvSpPr>
          <p:cNvPr id="5" name="Ovale 4">
            <a:extLst>
              <a:ext uri="{FF2B5EF4-FFF2-40B4-BE49-F238E27FC236}">
                <a16:creationId xmlns:a16="http://schemas.microsoft.com/office/drawing/2014/main" id="{1687311E-7582-4C09-8AEC-DF6EF1392FEA}"/>
              </a:ext>
            </a:extLst>
          </p:cNvPr>
          <p:cNvSpPr/>
          <p:nvPr/>
        </p:nvSpPr>
        <p:spPr>
          <a:xfrm>
            <a:off x="582019" y="313723"/>
            <a:ext cx="4226464" cy="136326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Segnaposto contenuto 3">
            <a:extLst>
              <a:ext uri="{FF2B5EF4-FFF2-40B4-BE49-F238E27FC236}">
                <a16:creationId xmlns:a16="http://schemas.microsoft.com/office/drawing/2014/main" id="{64D2EBF3-EF06-4AA8-AFC1-B43EDFA1F7B8}"/>
              </a:ext>
            </a:extLst>
          </p:cNvPr>
          <p:cNvPicPr>
            <a:picLocks noChangeAspect="1"/>
          </p:cNvPicPr>
          <p:nvPr/>
        </p:nvPicPr>
        <p:blipFill>
          <a:blip r:embed="rId4"/>
          <a:stretch>
            <a:fillRect/>
          </a:stretch>
        </p:blipFill>
        <p:spPr>
          <a:xfrm>
            <a:off x="785007" y="2478640"/>
            <a:ext cx="11061457" cy="4379360"/>
          </a:xfrm>
          <a:prstGeom prst="rect">
            <a:avLst/>
          </a:prstGeom>
        </p:spPr>
      </p:pic>
    </p:spTree>
    <p:extLst>
      <p:ext uri="{BB962C8B-B14F-4D97-AF65-F5344CB8AC3E}">
        <p14:creationId xmlns:p14="http://schemas.microsoft.com/office/powerpoint/2010/main" val="4220791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ttangolo 4">
            <a:extLst>
              <a:ext uri="{FF2B5EF4-FFF2-40B4-BE49-F238E27FC236}">
                <a16:creationId xmlns:a16="http://schemas.microsoft.com/office/drawing/2014/main" id="{C5F6C533-48FF-44C3-8E74-FBEEF263C54A}"/>
              </a:ext>
            </a:extLst>
          </p:cNvPr>
          <p:cNvSpPr>
            <a:spLocks noChangeArrowheads="1"/>
          </p:cNvSpPr>
          <p:nvPr/>
        </p:nvSpPr>
        <p:spPr bwMode="auto">
          <a:xfrm>
            <a:off x="1919289" y="620713"/>
            <a:ext cx="79914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3600" b="1">
                <a:solidFill>
                  <a:schemeClr val="accent2"/>
                </a:solidFill>
                <a:latin typeface="Arial" panose="020B0604020202020204" pitchFamily="34" charset="0"/>
              </a:rPr>
              <a:t>MODELLO A  - SEZIONE   SPESE</a:t>
            </a:r>
            <a:endParaRPr lang="it-IT" altLang="it-IT" sz="3600">
              <a:solidFill>
                <a:schemeClr val="accent2"/>
              </a:solidFill>
              <a:latin typeface="Arial" panose="020B0604020202020204" pitchFamily="34" charset="0"/>
            </a:endParaRPr>
          </a:p>
        </p:txBody>
      </p:sp>
      <p:sp>
        <p:nvSpPr>
          <p:cNvPr id="44035" name="Rettangolo 5">
            <a:extLst>
              <a:ext uri="{FF2B5EF4-FFF2-40B4-BE49-F238E27FC236}">
                <a16:creationId xmlns:a16="http://schemas.microsoft.com/office/drawing/2014/main" id="{31C1DAD2-A3FA-45A2-93FF-4202AD70D970}"/>
              </a:ext>
            </a:extLst>
          </p:cNvPr>
          <p:cNvSpPr>
            <a:spLocks noChangeArrowheads="1"/>
          </p:cNvSpPr>
          <p:nvPr/>
        </p:nvSpPr>
        <p:spPr bwMode="auto">
          <a:xfrm>
            <a:off x="1919289" y="4158049"/>
            <a:ext cx="37449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r>
              <a:rPr lang="it-IT" altLang="it-IT" sz="3200" b="1" dirty="0">
                <a:latin typeface="Arial" panose="020B0604020202020204" pitchFamily="34" charset="0"/>
              </a:rPr>
              <a:t>PER  ATTIVIT</a:t>
            </a:r>
            <a:r>
              <a:rPr lang="it-IT" altLang="it-IT" sz="3200" b="1" dirty="0">
                <a:latin typeface="Arial" panose="020B0604020202020204" pitchFamily="34" charset="0"/>
                <a:cs typeface="Arial" panose="020B0604020202020204" pitchFamily="34" charset="0"/>
              </a:rPr>
              <a:t>À</a:t>
            </a:r>
            <a:r>
              <a:rPr lang="it-IT" altLang="it-IT" sz="3200" b="1" dirty="0">
                <a:solidFill>
                  <a:srgbClr val="3333FF"/>
                </a:solidFill>
                <a:latin typeface="Arial" panose="020B0604020202020204" pitchFamily="34" charset="0"/>
              </a:rPr>
              <a:t> </a:t>
            </a:r>
          </a:p>
        </p:txBody>
      </p:sp>
      <p:sp>
        <p:nvSpPr>
          <p:cNvPr id="44036" name="Rettangolo 5">
            <a:extLst>
              <a:ext uri="{FF2B5EF4-FFF2-40B4-BE49-F238E27FC236}">
                <a16:creationId xmlns:a16="http://schemas.microsoft.com/office/drawing/2014/main" id="{ED94D0A5-A292-4394-BB6D-BACFE285187D}"/>
              </a:ext>
            </a:extLst>
          </p:cNvPr>
          <p:cNvSpPr>
            <a:spLocks noChangeArrowheads="1"/>
          </p:cNvSpPr>
          <p:nvPr/>
        </p:nvSpPr>
        <p:spPr bwMode="auto">
          <a:xfrm>
            <a:off x="6527798" y="4153694"/>
            <a:ext cx="37449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r>
              <a:rPr lang="it-IT" altLang="it-IT" sz="3200" b="1" dirty="0">
                <a:latin typeface="Arial" panose="020B0604020202020204" pitchFamily="34" charset="0"/>
              </a:rPr>
              <a:t>PER PROGETTI</a:t>
            </a:r>
          </a:p>
        </p:txBody>
      </p:sp>
      <p:sp>
        <p:nvSpPr>
          <p:cNvPr id="44037" name="Rettangolo 5">
            <a:extLst>
              <a:ext uri="{FF2B5EF4-FFF2-40B4-BE49-F238E27FC236}">
                <a16:creationId xmlns:a16="http://schemas.microsoft.com/office/drawing/2014/main" id="{F427F761-4C13-4D80-8914-D72416BECC3E}"/>
              </a:ext>
            </a:extLst>
          </p:cNvPr>
          <p:cNvSpPr>
            <a:spLocks noChangeArrowheads="1"/>
          </p:cNvSpPr>
          <p:nvPr/>
        </p:nvSpPr>
        <p:spPr bwMode="auto">
          <a:xfrm>
            <a:off x="4151313" y="1773238"/>
            <a:ext cx="37449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r>
              <a:rPr lang="it-IT" altLang="it-IT" sz="3600" b="1">
                <a:latin typeface="Arial" panose="020B0604020202020204" pitchFamily="34" charset="0"/>
              </a:rPr>
              <a:t>SPESE</a:t>
            </a:r>
          </a:p>
        </p:txBody>
      </p:sp>
      <p:sp>
        <p:nvSpPr>
          <p:cNvPr id="44039" name="AutoShape 11">
            <a:extLst>
              <a:ext uri="{FF2B5EF4-FFF2-40B4-BE49-F238E27FC236}">
                <a16:creationId xmlns:a16="http://schemas.microsoft.com/office/drawing/2014/main" id="{12129157-33A5-4204-935C-46BBA71027ED}"/>
              </a:ext>
            </a:extLst>
          </p:cNvPr>
          <p:cNvSpPr>
            <a:spLocks noChangeArrowheads="1"/>
          </p:cNvSpPr>
          <p:nvPr/>
        </p:nvSpPr>
        <p:spPr bwMode="auto">
          <a:xfrm rot="2138028">
            <a:off x="4594225" y="2336801"/>
            <a:ext cx="503238" cy="1241425"/>
          </a:xfrm>
          <a:prstGeom prst="downArrow">
            <a:avLst>
              <a:gd name="adj1" fmla="val 50000"/>
              <a:gd name="adj2" fmla="val 61672"/>
            </a:avLst>
          </a:pr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algn="ctr">
            <a:solidFill>
              <a:srgbClr val="EAEAEA"/>
            </a:solidFill>
            <a:miter lim="800000"/>
            <a:headEnd/>
            <a:tailEnd/>
          </a:ln>
          <a:effectLst>
            <a:outerShdw dist="35921" dir="2700000" sy="50000" kx="2115830" algn="bl" rotWithShape="0">
              <a:srgbClr val="C0C0C0">
                <a:alpha val="79999"/>
              </a:srgbClr>
            </a:outerShdw>
          </a:effec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it-IT" altLang="it-IT"/>
          </a:p>
        </p:txBody>
      </p:sp>
      <p:sp>
        <p:nvSpPr>
          <p:cNvPr id="44040" name="AutoShape 12">
            <a:extLst>
              <a:ext uri="{FF2B5EF4-FFF2-40B4-BE49-F238E27FC236}">
                <a16:creationId xmlns:a16="http://schemas.microsoft.com/office/drawing/2014/main" id="{45CDFAD8-F4E2-490E-8821-62E54681B0AC}"/>
              </a:ext>
            </a:extLst>
          </p:cNvPr>
          <p:cNvSpPr>
            <a:spLocks noChangeArrowheads="1"/>
          </p:cNvSpPr>
          <p:nvPr/>
        </p:nvSpPr>
        <p:spPr bwMode="auto">
          <a:xfrm rot="19253494">
            <a:off x="7045325" y="2292350"/>
            <a:ext cx="503238" cy="1295400"/>
          </a:xfrm>
          <a:prstGeom prst="downArrow">
            <a:avLst>
              <a:gd name="adj1" fmla="val 50000"/>
              <a:gd name="adj2" fmla="val 64353"/>
            </a:avLst>
          </a:pr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algn="ctr">
            <a:solidFill>
              <a:srgbClr val="EAEAEA"/>
            </a:solidFill>
            <a:miter lim="800000"/>
            <a:headEnd/>
            <a:tailEnd/>
          </a:ln>
          <a:effectLst>
            <a:outerShdw dist="35921" dir="2700000" sy="50000" kx="2115830" algn="bl" rotWithShape="0">
              <a:srgbClr val="C0C0C0">
                <a:alpha val="79999"/>
              </a:srgbClr>
            </a:outerShdw>
          </a:effec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it-IT" alt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152" name="Group 48">
            <a:extLst>
              <a:ext uri="{FF2B5EF4-FFF2-40B4-BE49-F238E27FC236}">
                <a16:creationId xmlns:a16="http://schemas.microsoft.com/office/drawing/2014/main" id="{B8C919F7-E7AD-48B6-9525-731CF836A0C4}"/>
              </a:ext>
            </a:extLst>
          </p:cNvPr>
          <p:cNvGraphicFramePr>
            <a:graphicFrameLocks noGrp="1"/>
          </p:cNvGraphicFramePr>
          <p:nvPr>
            <p:ph idx="4294967295"/>
            <p:extLst>
              <p:ext uri="{D42A27DB-BD31-4B8C-83A1-F6EECF244321}">
                <p14:modId xmlns:p14="http://schemas.microsoft.com/office/powerpoint/2010/main" val="1842297652"/>
              </p:ext>
            </p:extLst>
          </p:nvPr>
        </p:nvGraphicFramePr>
        <p:xfrm>
          <a:off x="819807" y="333375"/>
          <a:ext cx="11372193" cy="6382735"/>
        </p:xfrm>
        <a:graphic>
          <a:graphicData uri="http://schemas.openxmlformats.org/drawingml/2006/table">
            <a:tbl>
              <a:tblPr/>
              <a:tblGrid>
                <a:gridCol w="1939459">
                  <a:extLst>
                    <a:ext uri="{9D8B030D-6E8A-4147-A177-3AD203B41FA5}">
                      <a16:colId xmlns:a16="http://schemas.microsoft.com/office/drawing/2014/main" val="20000"/>
                    </a:ext>
                  </a:extLst>
                </a:gridCol>
                <a:gridCol w="1893708">
                  <a:extLst>
                    <a:ext uri="{9D8B030D-6E8A-4147-A177-3AD203B41FA5}">
                      <a16:colId xmlns:a16="http://schemas.microsoft.com/office/drawing/2014/main" val="20001"/>
                    </a:ext>
                  </a:extLst>
                </a:gridCol>
                <a:gridCol w="7539026">
                  <a:extLst>
                    <a:ext uri="{9D8B030D-6E8A-4147-A177-3AD203B41FA5}">
                      <a16:colId xmlns:a16="http://schemas.microsoft.com/office/drawing/2014/main" val="20002"/>
                    </a:ext>
                  </a:extLst>
                </a:gridCol>
              </a:tblGrid>
              <a:tr h="1139400">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accent2"/>
                          </a:solidFill>
                          <a:effectLst/>
                          <a:latin typeface="Tahoma" pitchFamily="34" charset="0"/>
                        </a:rPr>
                        <a:t>AGGREGATO</a:t>
                      </a:r>
                    </a:p>
                  </a:txBody>
                  <a:tcPr marL="92248" marR="92248" marT="45181" marB="4518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accent2"/>
                          </a:solidFill>
                          <a:effectLst/>
                          <a:latin typeface="Tahoma" pitchFamily="34" charset="0"/>
                        </a:rPr>
                        <a:t>VOCE</a:t>
                      </a:r>
                    </a:p>
                  </a:txBody>
                  <a:tcPr marL="92248" marR="92248" marT="45181" marB="4518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3000" b="0" i="0" u="none" strike="noStrike" cap="none" normalizeH="0" baseline="0" dirty="0">
                          <a:ln>
                            <a:noFill/>
                          </a:ln>
                          <a:solidFill>
                            <a:schemeClr val="accent2"/>
                          </a:solidFill>
                          <a:effectLst/>
                          <a:latin typeface="Tahoma" pitchFamily="34" charset="0"/>
                        </a:rPr>
                        <a:t>SPESE</a:t>
                      </a:r>
                    </a:p>
                  </a:txBody>
                  <a:tcPr marL="92248" marR="92248" marT="45181" marB="4518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27134">
                <a:tc>
                  <a:txBody>
                    <a:bodyPr/>
                    <a:lstStyle/>
                    <a:p>
                      <a:pPr algn="ctr" fontAlgn="ctr"/>
                      <a:r>
                        <a:rPr lang="it-IT" sz="2400" b="1" i="0" u="none" strike="noStrike" dirty="0">
                          <a:solidFill>
                            <a:srgbClr val="000000"/>
                          </a:solidFill>
                          <a:effectLst/>
                          <a:latin typeface="Arial" panose="020B0604020202020204" pitchFamily="34" charset="0"/>
                        </a:rPr>
                        <a:t>A</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1000" b="0" i="0" u="none" strike="noStrike">
                          <a:solidFill>
                            <a:srgbClr val="000000"/>
                          </a:solidFill>
                          <a:effectLst/>
                          <a:latin typeface="Arial" panose="020B0604020202020204" pitchFamily="34" charset="0"/>
                        </a:rPr>
                        <a:t> </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1" i="0" u="none" strike="noStrike" dirty="0">
                          <a:solidFill>
                            <a:schemeClr val="accent2"/>
                          </a:solidFill>
                          <a:effectLst/>
                          <a:latin typeface="Arial" panose="020B0604020202020204" pitchFamily="34" charset="0"/>
                        </a:rPr>
                        <a:t>ATTIVITA’</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27134">
                <a:tc>
                  <a:txBody>
                    <a:bodyPr/>
                    <a:lstStyle/>
                    <a:p>
                      <a:pPr algn="ctr" fontAlgn="ctr"/>
                      <a:r>
                        <a:rPr lang="it-IT" sz="1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dirty="0">
                          <a:solidFill>
                            <a:srgbClr val="000000"/>
                          </a:solidFill>
                          <a:effectLst/>
                          <a:latin typeface="Arial" panose="020B0604020202020204" pitchFamily="34" charset="0"/>
                        </a:rPr>
                        <a:t>A01</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dirty="0">
                          <a:solidFill>
                            <a:srgbClr val="000000"/>
                          </a:solidFill>
                          <a:effectLst/>
                          <a:latin typeface="Arial" panose="020B0604020202020204" pitchFamily="34" charset="0"/>
                        </a:rPr>
                        <a:t>Funzionamento generale e decoro della Scuola</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27134">
                <a:tc>
                  <a:txBody>
                    <a:bodyPr/>
                    <a:lstStyle/>
                    <a:p>
                      <a:pPr algn="ctr" fontAlgn="ctr"/>
                      <a:r>
                        <a:rPr lang="it-IT" sz="1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A02</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dirty="0">
                          <a:solidFill>
                            <a:srgbClr val="000000"/>
                          </a:solidFill>
                          <a:effectLst/>
                          <a:latin typeface="Arial" panose="020B0604020202020204" pitchFamily="34" charset="0"/>
                        </a:rPr>
                        <a:t>Funzionamento amministrativo</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63006">
                <a:tc>
                  <a:txBody>
                    <a:bodyPr/>
                    <a:lstStyle/>
                    <a:p>
                      <a:pPr algn="ctr" fontAlgn="ctr"/>
                      <a:r>
                        <a:rPr lang="it-IT" sz="1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A03</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dirty="0">
                          <a:solidFill>
                            <a:srgbClr val="000000"/>
                          </a:solidFill>
                          <a:effectLst/>
                          <a:latin typeface="Arial" panose="020B0604020202020204" pitchFamily="34" charset="0"/>
                        </a:rPr>
                        <a:t>Didattica</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63006">
                <a:tc>
                  <a:txBody>
                    <a:bodyPr/>
                    <a:lstStyle/>
                    <a:p>
                      <a:pPr algn="ctr" fontAlgn="ctr"/>
                      <a:r>
                        <a:rPr lang="it-IT" sz="1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A04</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dirty="0">
                          <a:solidFill>
                            <a:srgbClr val="000000"/>
                          </a:solidFill>
                          <a:effectLst/>
                          <a:latin typeface="Arial" panose="020B0604020202020204" pitchFamily="34" charset="0"/>
                        </a:rPr>
                        <a:t>Alternanza Scuola-Lavoro</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772915">
                <a:tc>
                  <a:txBody>
                    <a:bodyPr/>
                    <a:lstStyle/>
                    <a:p>
                      <a:pPr algn="ctr" fontAlgn="ctr"/>
                      <a:r>
                        <a:rPr lang="it-IT" sz="1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A05</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dirty="0">
                          <a:solidFill>
                            <a:srgbClr val="000000"/>
                          </a:solidFill>
                          <a:effectLst/>
                          <a:latin typeface="Arial" panose="020B0604020202020204" pitchFamily="34" charset="0"/>
                        </a:rPr>
                        <a:t>Visite, viaggi e programmi di studio all'estero</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763006">
                <a:tc>
                  <a:txBody>
                    <a:bodyPr/>
                    <a:lstStyle/>
                    <a:p>
                      <a:pPr algn="ctr" fontAlgn="ctr"/>
                      <a:r>
                        <a:rPr lang="it-IT" sz="1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A06</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dirty="0">
                          <a:solidFill>
                            <a:srgbClr val="000000"/>
                          </a:solidFill>
                          <a:effectLst/>
                          <a:latin typeface="Arial" panose="020B0604020202020204" pitchFamily="34" charset="0"/>
                        </a:rPr>
                        <a:t>Attività di orientamento</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152" name="Group 48">
            <a:extLst>
              <a:ext uri="{FF2B5EF4-FFF2-40B4-BE49-F238E27FC236}">
                <a16:creationId xmlns:a16="http://schemas.microsoft.com/office/drawing/2014/main" id="{B8C919F7-E7AD-48B6-9525-731CF836A0C4}"/>
              </a:ext>
            </a:extLst>
          </p:cNvPr>
          <p:cNvGraphicFramePr>
            <a:graphicFrameLocks noGrp="1"/>
          </p:cNvGraphicFramePr>
          <p:nvPr>
            <p:ph idx="4294967295"/>
            <p:extLst>
              <p:ext uri="{D42A27DB-BD31-4B8C-83A1-F6EECF244321}">
                <p14:modId xmlns:p14="http://schemas.microsoft.com/office/powerpoint/2010/main" val="879651168"/>
              </p:ext>
            </p:extLst>
          </p:nvPr>
        </p:nvGraphicFramePr>
        <p:xfrm>
          <a:off x="520263" y="468923"/>
          <a:ext cx="11484168" cy="6247185"/>
        </p:xfrm>
        <a:graphic>
          <a:graphicData uri="http://schemas.openxmlformats.org/drawingml/2006/table">
            <a:tbl>
              <a:tblPr/>
              <a:tblGrid>
                <a:gridCol w="1958555">
                  <a:extLst>
                    <a:ext uri="{9D8B030D-6E8A-4147-A177-3AD203B41FA5}">
                      <a16:colId xmlns:a16="http://schemas.microsoft.com/office/drawing/2014/main" val="20000"/>
                    </a:ext>
                  </a:extLst>
                </a:gridCol>
                <a:gridCol w="1912354">
                  <a:extLst>
                    <a:ext uri="{9D8B030D-6E8A-4147-A177-3AD203B41FA5}">
                      <a16:colId xmlns:a16="http://schemas.microsoft.com/office/drawing/2014/main" val="20001"/>
                    </a:ext>
                  </a:extLst>
                </a:gridCol>
                <a:gridCol w="7613259">
                  <a:extLst>
                    <a:ext uri="{9D8B030D-6E8A-4147-A177-3AD203B41FA5}">
                      <a16:colId xmlns:a16="http://schemas.microsoft.com/office/drawing/2014/main" val="20002"/>
                    </a:ext>
                  </a:extLst>
                </a:gridCol>
              </a:tblGrid>
              <a:tr h="1104904">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hlink"/>
                          </a:solidFill>
                          <a:effectLst/>
                          <a:latin typeface="Tahoma" pitchFamily="34" charset="0"/>
                        </a:rPr>
                        <a:t>AGGREGATO</a:t>
                      </a:r>
                    </a:p>
                  </a:txBody>
                  <a:tcPr marL="92248" marR="92248" marT="45181" marB="4518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hlink"/>
                          </a:solidFill>
                          <a:effectLst/>
                          <a:latin typeface="Tahoma" pitchFamily="34" charset="0"/>
                        </a:rPr>
                        <a:t>VOCE</a:t>
                      </a:r>
                    </a:p>
                  </a:txBody>
                  <a:tcPr marL="92248" marR="92248" marT="45181" marB="4518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3000" b="0" i="0" u="none" strike="noStrike" cap="none" normalizeH="0" baseline="0">
                          <a:ln>
                            <a:noFill/>
                          </a:ln>
                          <a:solidFill>
                            <a:schemeClr val="tx1"/>
                          </a:solidFill>
                          <a:effectLst/>
                          <a:latin typeface="Tahoma" pitchFamily="34" charset="0"/>
                        </a:rPr>
                        <a:t>SPESE</a:t>
                      </a:r>
                    </a:p>
                  </a:txBody>
                  <a:tcPr marL="92248" marR="92248" marT="45181" marB="4518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76113">
                <a:tc>
                  <a:txBody>
                    <a:bodyPr/>
                    <a:lstStyle/>
                    <a:p>
                      <a:pPr algn="ctr" fontAlgn="ctr"/>
                      <a:r>
                        <a:rPr lang="it-IT" sz="2000" b="1" i="0" u="none" strike="noStrike">
                          <a:solidFill>
                            <a:srgbClr val="000000"/>
                          </a:solidFill>
                          <a:effectLst/>
                          <a:latin typeface="Arial" panose="020B0604020202020204" pitchFamily="34" charset="0"/>
                        </a:rPr>
                        <a:t>P</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 </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400" b="1" i="0" u="none" strike="noStrike" dirty="0">
                          <a:solidFill>
                            <a:schemeClr val="accent2"/>
                          </a:solidFill>
                          <a:effectLst/>
                          <a:latin typeface="Arial" panose="020B0604020202020204" pitchFamily="34" charset="0"/>
                        </a:rPr>
                        <a:t>Progetti</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1280390">
                <a:tc>
                  <a:txBody>
                    <a:bodyPr/>
                    <a:lstStyle/>
                    <a:p>
                      <a:pPr algn="ctr" fontAlgn="ctr"/>
                      <a:r>
                        <a:rPr lang="it-IT" sz="2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P01</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a:solidFill>
                            <a:srgbClr val="000000"/>
                          </a:solidFill>
                          <a:effectLst/>
                          <a:latin typeface="Arial" panose="020B0604020202020204" pitchFamily="34" charset="0"/>
                        </a:rPr>
                        <a:t>Progetti in ambito "Scientifico, tecnico e professionale"</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784576">
                <a:tc>
                  <a:txBody>
                    <a:bodyPr/>
                    <a:lstStyle/>
                    <a:p>
                      <a:pPr algn="ctr" fontAlgn="ctr"/>
                      <a:r>
                        <a:rPr lang="it-IT" sz="2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P02</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a:solidFill>
                            <a:srgbClr val="000000"/>
                          </a:solidFill>
                          <a:effectLst/>
                          <a:latin typeface="Arial" panose="020B0604020202020204" pitchFamily="34" charset="0"/>
                        </a:rPr>
                        <a:t>Progetti in ambito "Umanistico e sociale"</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758313">
                <a:tc>
                  <a:txBody>
                    <a:bodyPr/>
                    <a:lstStyle/>
                    <a:p>
                      <a:pPr algn="ctr" fontAlgn="ctr"/>
                      <a:r>
                        <a:rPr lang="it-IT" sz="2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P03</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a:solidFill>
                            <a:srgbClr val="000000"/>
                          </a:solidFill>
                          <a:effectLst/>
                          <a:latin typeface="Arial" panose="020B0604020202020204" pitchFamily="34" charset="0"/>
                        </a:rPr>
                        <a:t>Progetti per "Certificazioni e corsi professionali"</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758313">
                <a:tc>
                  <a:txBody>
                    <a:bodyPr/>
                    <a:lstStyle/>
                    <a:p>
                      <a:pPr algn="ctr" fontAlgn="ctr"/>
                      <a:r>
                        <a:rPr lang="it-IT" sz="2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P04</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a:solidFill>
                            <a:srgbClr val="000000"/>
                          </a:solidFill>
                          <a:effectLst/>
                          <a:latin typeface="Arial" panose="020B0604020202020204" pitchFamily="34" charset="0"/>
                        </a:rPr>
                        <a:t>Progetti per "Formazione / aggiornamento personale"</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784576">
                <a:tc>
                  <a:txBody>
                    <a:bodyPr/>
                    <a:lstStyle/>
                    <a:p>
                      <a:pPr algn="ctr" fontAlgn="ctr"/>
                      <a:r>
                        <a:rPr lang="it-IT" sz="2000" b="1" i="0" u="none" strike="noStrike">
                          <a:solidFill>
                            <a:srgbClr val="000000"/>
                          </a:solidFill>
                          <a:effectLst/>
                          <a:latin typeface="Arial" panose="020B0604020202020204" pitchFamily="34" charset="0"/>
                        </a:rPr>
                        <a:t> </a:t>
                      </a:r>
                    </a:p>
                  </a:txBody>
                  <a:tcPr marL="9525" marR="9525" marT="9525" marB="0" anchor="ctr">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ctr" fontAlgn="ctr"/>
                      <a:r>
                        <a:rPr lang="it-IT" sz="2000" b="1" i="0" u="none" strike="noStrike">
                          <a:solidFill>
                            <a:srgbClr val="000000"/>
                          </a:solidFill>
                          <a:effectLst/>
                          <a:latin typeface="Arial" panose="020B0604020202020204" pitchFamily="34" charset="0"/>
                        </a:rPr>
                        <a:t>P05</a:t>
                      </a:r>
                    </a:p>
                  </a:txBody>
                  <a:tcPr marL="9525" marR="9525" marT="9525" marB="0" anchor="ctr">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algn="l" fontAlgn="ctr"/>
                      <a:r>
                        <a:rPr lang="it-IT" sz="2000" b="0" i="0" u="none" strike="noStrike" dirty="0">
                          <a:solidFill>
                            <a:srgbClr val="000000"/>
                          </a:solidFill>
                          <a:effectLst/>
                          <a:latin typeface="Arial" panose="020B0604020202020204" pitchFamily="34" charset="0"/>
                        </a:rPr>
                        <a:t>Progetti per "Gare e concorsi"</a:t>
                      </a:r>
                    </a:p>
                  </a:txBody>
                  <a:tcPr marL="9525" marR="9525" marT="9525" marB="0" anchor="ctr">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65075506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152" name="Group 48">
            <a:extLst>
              <a:ext uri="{FF2B5EF4-FFF2-40B4-BE49-F238E27FC236}">
                <a16:creationId xmlns:a16="http://schemas.microsoft.com/office/drawing/2014/main" id="{B8C919F7-E7AD-48B6-9525-731CF836A0C4}"/>
              </a:ext>
            </a:extLst>
          </p:cNvPr>
          <p:cNvGraphicFramePr>
            <a:graphicFrameLocks noGrp="1"/>
          </p:cNvGraphicFramePr>
          <p:nvPr>
            <p:ph idx="4294967295"/>
            <p:extLst>
              <p:ext uri="{D42A27DB-BD31-4B8C-83A1-F6EECF244321}">
                <p14:modId xmlns:p14="http://schemas.microsoft.com/office/powerpoint/2010/main" val="4294094121"/>
              </p:ext>
            </p:extLst>
          </p:nvPr>
        </p:nvGraphicFramePr>
        <p:xfrm>
          <a:off x="457201" y="806341"/>
          <a:ext cx="11571889" cy="3024680"/>
        </p:xfrm>
        <a:graphic>
          <a:graphicData uri="http://schemas.openxmlformats.org/drawingml/2006/table">
            <a:tbl>
              <a:tblPr/>
              <a:tblGrid>
                <a:gridCol w="1973516">
                  <a:extLst>
                    <a:ext uri="{9D8B030D-6E8A-4147-A177-3AD203B41FA5}">
                      <a16:colId xmlns:a16="http://schemas.microsoft.com/office/drawing/2014/main" val="20000"/>
                    </a:ext>
                  </a:extLst>
                </a:gridCol>
                <a:gridCol w="1926961">
                  <a:extLst>
                    <a:ext uri="{9D8B030D-6E8A-4147-A177-3AD203B41FA5}">
                      <a16:colId xmlns:a16="http://schemas.microsoft.com/office/drawing/2014/main" val="20001"/>
                    </a:ext>
                  </a:extLst>
                </a:gridCol>
                <a:gridCol w="7671412">
                  <a:extLst>
                    <a:ext uri="{9D8B030D-6E8A-4147-A177-3AD203B41FA5}">
                      <a16:colId xmlns:a16="http://schemas.microsoft.com/office/drawing/2014/main" val="20002"/>
                    </a:ext>
                  </a:extLst>
                </a:gridCol>
              </a:tblGrid>
              <a:tr h="737912">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hlink"/>
                          </a:solidFill>
                          <a:effectLst/>
                          <a:latin typeface="Tahoma" pitchFamily="34" charset="0"/>
                        </a:rPr>
                        <a:t>AGGREGATO</a:t>
                      </a:r>
                    </a:p>
                  </a:txBody>
                  <a:tcPr marL="92248" marR="92248" marT="45181" marB="4518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hlink"/>
                          </a:solidFill>
                          <a:effectLst/>
                          <a:latin typeface="Tahoma" pitchFamily="34" charset="0"/>
                        </a:rPr>
                        <a:t>VOCE</a:t>
                      </a:r>
                    </a:p>
                  </a:txBody>
                  <a:tcPr marL="92248" marR="92248" marT="45181" marB="4518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3000" b="0" i="0" u="none" strike="noStrike" cap="none" normalizeH="0" baseline="0">
                          <a:ln>
                            <a:noFill/>
                          </a:ln>
                          <a:solidFill>
                            <a:schemeClr val="tx1"/>
                          </a:solidFill>
                          <a:effectLst/>
                          <a:latin typeface="Tahoma" pitchFamily="34" charset="0"/>
                        </a:rPr>
                        <a:t>SPESE</a:t>
                      </a:r>
                    </a:p>
                  </a:txBody>
                  <a:tcPr marL="92248" marR="92248" marT="45181" marB="4518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511261">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dirty="0">
                          <a:ln>
                            <a:noFill/>
                          </a:ln>
                          <a:solidFill>
                            <a:schemeClr val="tx1"/>
                          </a:solidFill>
                          <a:effectLst/>
                          <a:latin typeface="Tahoma" pitchFamily="34" charset="0"/>
                        </a:rPr>
                        <a:t>G</a:t>
                      </a:r>
                    </a:p>
                  </a:txBody>
                  <a:tcPr marL="92248" marR="92248" marT="45181" marB="4518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tx1"/>
                          </a:solidFill>
                          <a:effectLst/>
                          <a:latin typeface="Tahoma" pitchFamily="34" charset="0"/>
                        </a:rPr>
                        <a:t>G1-2-3-4</a:t>
                      </a:r>
                    </a:p>
                  </a:txBody>
                  <a:tcPr marL="92248" marR="92248" marT="45181" marB="4518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dirty="0">
                          <a:ln>
                            <a:noFill/>
                          </a:ln>
                          <a:solidFill>
                            <a:schemeClr val="hlink"/>
                          </a:solidFill>
                          <a:effectLst/>
                          <a:latin typeface="Tahoma" pitchFamily="34" charset="0"/>
                        </a:rPr>
                        <a:t>SPESE GESTIONE</a:t>
                      </a:r>
                      <a:r>
                        <a:rPr kumimoji="0" lang="it-IT" sz="1700" b="0" i="0" u="none" strike="noStrike" cap="none" normalizeH="0" baseline="0" dirty="0">
                          <a:ln>
                            <a:noFill/>
                          </a:ln>
                          <a:solidFill>
                            <a:schemeClr val="tx1"/>
                          </a:solidFill>
                          <a:effectLst/>
                          <a:latin typeface="Tahoma" pitchFamily="34" charset="0"/>
                        </a:rPr>
                        <a:t> attività (agrarie, convittuali, attività in conto terzi)</a:t>
                      </a:r>
                    </a:p>
                  </a:txBody>
                  <a:tcPr marL="92248" marR="92248" marT="45181" marB="4518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872779">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tx1"/>
                          </a:solidFill>
                          <a:effectLst/>
                          <a:latin typeface="Tahoma" pitchFamily="34" charset="0"/>
                        </a:rPr>
                        <a:t>R</a:t>
                      </a:r>
                    </a:p>
                  </a:txBody>
                  <a:tcPr marL="92248" marR="92248" marT="45181" marB="4518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it-IT" sz="1700" b="0" i="0" u="none" strike="noStrike" cap="none" normalizeH="0" baseline="0">
                        <a:ln>
                          <a:noFill/>
                        </a:ln>
                        <a:solidFill>
                          <a:schemeClr val="tx1"/>
                        </a:solidFill>
                        <a:effectLst/>
                        <a:latin typeface="Tahoma" pitchFamily="34" charset="0"/>
                      </a:endParaRPr>
                    </a:p>
                  </a:txBody>
                  <a:tcPr marL="92248" marR="92248" marT="45181" marB="4518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dirty="0">
                          <a:ln>
                            <a:noFill/>
                          </a:ln>
                          <a:solidFill>
                            <a:schemeClr val="hlink"/>
                          </a:solidFill>
                          <a:effectLst/>
                          <a:latin typeface="Tahoma" pitchFamily="34" charset="0"/>
                        </a:rPr>
                        <a:t>FORDO DI RISERVA /</a:t>
                      </a:r>
                      <a:r>
                        <a:rPr kumimoji="0" lang="it-IT" sz="1700" b="0" i="0" u="none" strike="noStrike" cap="none" normalizeH="0" baseline="0" dirty="0" err="1">
                          <a:ln>
                            <a:noFill/>
                          </a:ln>
                          <a:solidFill>
                            <a:schemeClr val="hlink"/>
                          </a:solidFill>
                          <a:effectLst/>
                          <a:latin typeface="Tahoma" pitchFamily="34" charset="0"/>
                        </a:rPr>
                        <a:t>max</a:t>
                      </a:r>
                      <a:r>
                        <a:rPr kumimoji="0" lang="it-IT" sz="1700" b="0" i="0" u="none" strike="noStrike" cap="none" normalizeH="0" baseline="0" dirty="0">
                          <a:ln>
                            <a:noFill/>
                          </a:ln>
                          <a:solidFill>
                            <a:schemeClr val="hlink"/>
                          </a:solidFill>
                          <a:effectLst/>
                          <a:latin typeface="Tahoma" pitchFamily="34" charset="0"/>
                        </a:rPr>
                        <a:t> 10% della dotazione ordinaria)</a:t>
                      </a:r>
                    </a:p>
                  </a:txBody>
                  <a:tcPr marL="92248" marR="92248" marT="45181" marB="4518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902728">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tx1"/>
                          </a:solidFill>
                          <a:effectLst/>
                          <a:latin typeface="Tahoma" pitchFamily="34" charset="0"/>
                        </a:rPr>
                        <a:t>Z</a:t>
                      </a:r>
                    </a:p>
                  </a:txBody>
                  <a:tcPr marL="92248" marR="92248" marT="45181" marB="4518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a:ln>
                            <a:noFill/>
                          </a:ln>
                          <a:solidFill>
                            <a:schemeClr val="tx1"/>
                          </a:solidFill>
                          <a:effectLst/>
                          <a:latin typeface="Tahoma" pitchFamily="34" charset="0"/>
                        </a:rPr>
                        <a:t>Z01</a:t>
                      </a:r>
                    </a:p>
                  </a:txBody>
                  <a:tcPr marL="92248" marR="92248" marT="45181" marB="4518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30275"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1700" b="0" i="0" u="none" strike="noStrike" cap="none" normalizeH="0" baseline="0" dirty="0">
                          <a:ln>
                            <a:noFill/>
                          </a:ln>
                          <a:solidFill>
                            <a:schemeClr val="hlink"/>
                          </a:solidFill>
                          <a:effectLst/>
                          <a:latin typeface="Tahoma" pitchFamily="34" charset="0"/>
                        </a:rPr>
                        <a:t>FONDO DISPONIBILITA’  DA  PROGRAMMARE</a:t>
                      </a:r>
                    </a:p>
                  </a:txBody>
                  <a:tcPr marL="92248" marR="92248" marT="45181" marB="4518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bl>
          </a:graphicData>
        </a:graphic>
      </p:graphicFrame>
      <p:sp>
        <p:nvSpPr>
          <p:cNvPr id="2" name="Rectangle 1">
            <a:extLst>
              <a:ext uri="{FF2B5EF4-FFF2-40B4-BE49-F238E27FC236}">
                <a16:creationId xmlns:a16="http://schemas.microsoft.com/office/drawing/2014/main" id="{B2ED2990-9C88-407B-A0F1-F2E591C35452}"/>
              </a:ext>
            </a:extLst>
          </p:cNvPr>
          <p:cNvSpPr>
            <a:spLocks noChangeArrowheads="1"/>
          </p:cNvSpPr>
          <p:nvPr/>
        </p:nvSpPr>
        <p:spPr bwMode="auto">
          <a:xfrm>
            <a:off x="1647496" y="4404257"/>
            <a:ext cx="9191297"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444444"/>
                </a:solidFill>
                <a:effectLst/>
                <a:latin typeface="Arial Unicode MS"/>
              </a:rPr>
              <a:t>Le istituzioni scolastiche possono svolgere attività di </a:t>
            </a:r>
            <a:r>
              <a:rPr kumimoji="0" lang="it-IT" altLang="it-IT" sz="2400" b="1" i="0" u="none" strike="noStrike" cap="none" normalizeH="0" baseline="0" dirty="0">
                <a:ln>
                  <a:noFill/>
                </a:ln>
                <a:solidFill>
                  <a:schemeClr val="accent2"/>
                </a:solidFill>
                <a:effectLst/>
                <a:latin typeface="Arial Unicode MS"/>
              </a:rPr>
              <a:t>progettazione e vendita di beni e servizi a favore di terzi</a:t>
            </a:r>
            <a:r>
              <a:rPr kumimoji="0" lang="it-IT" altLang="it-IT" sz="2400" b="0" i="0" u="none" strike="noStrike" cap="none" normalizeH="0" baseline="0" dirty="0">
                <a:ln>
                  <a:noFill/>
                </a:ln>
                <a:solidFill>
                  <a:srgbClr val="444444"/>
                </a:solidFill>
                <a:effectLst/>
                <a:latin typeface="Arial Unicode MS"/>
              </a:rPr>
              <a:t>, al fine di soddisfare specifiche esigenze didattiche e formative</a:t>
            </a:r>
            <a:r>
              <a:rPr kumimoji="0" lang="it-IT" altLang="it-IT" sz="2400" b="0" i="0" u="none" strike="noStrike" cap="none" normalizeH="0" baseline="0" dirty="0">
                <a:ln>
                  <a:noFill/>
                </a:ln>
                <a:solidFill>
                  <a:schemeClr val="tx1"/>
                </a:solidFill>
                <a:effectLst/>
              </a:rPr>
              <a:t> </a:t>
            </a:r>
            <a:endParaRPr kumimoji="0" lang="it-IT" altLang="it-IT"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841012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ttangolo 4">
            <a:extLst>
              <a:ext uri="{FF2B5EF4-FFF2-40B4-BE49-F238E27FC236}">
                <a16:creationId xmlns:a16="http://schemas.microsoft.com/office/drawing/2014/main" id="{1F830D1C-9C1B-4434-9F30-2E02246848C3}"/>
              </a:ext>
            </a:extLst>
          </p:cNvPr>
          <p:cNvSpPr>
            <a:spLocks noChangeArrowheads="1"/>
          </p:cNvSpPr>
          <p:nvPr/>
        </p:nvSpPr>
        <p:spPr bwMode="auto">
          <a:xfrm>
            <a:off x="2208214" y="188914"/>
            <a:ext cx="7991475"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endParaRPr lang="it-IT" altLang="it-IT" sz="4800" b="1">
              <a:solidFill>
                <a:schemeClr val="accent2"/>
              </a:solidFill>
              <a:latin typeface="Arial" panose="020B0604020202020204" pitchFamily="34" charset="0"/>
            </a:endParaRPr>
          </a:p>
          <a:p>
            <a:pPr eaLnBrk="1" hangingPunct="1">
              <a:spcBef>
                <a:spcPct val="0"/>
              </a:spcBef>
              <a:buClrTx/>
              <a:buFontTx/>
              <a:buNone/>
            </a:pPr>
            <a:r>
              <a:rPr lang="it-IT" altLang="it-IT" sz="3600" b="1">
                <a:solidFill>
                  <a:schemeClr val="accent2"/>
                </a:solidFill>
                <a:latin typeface="Arial" panose="020B0604020202020204" pitchFamily="34" charset="0"/>
              </a:rPr>
              <a:t>SPESE PER PROGETTI</a:t>
            </a:r>
            <a:endParaRPr lang="it-IT" altLang="it-IT" sz="3600">
              <a:solidFill>
                <a:schemeClr val="accent2"/>
              </a:solidFill>
              <a:latin typeface="Arial" panose="020B0604020202020204" pitchFamily="34" charset="0"/>
            </a:endParaRPr>
          </a:p>
        </p:txBody>
      </p:sp>
      <p:sp>
        <p:nvSpPr>
          <p:cNvPr id="46083" name="Rettangolo 6">
            <a:extLst>
              <a:ext uri="{FF2B5EF4-FFF2-40B4-BE49-F238E27FC236}">
                <a16:creationId xmlns:a16="http://schemas.microsoft.com/office/drawing/2014/main" id="{91132D71-C479-41FB-A3B8-E9A9CBA292B4}"/>
              </a:ext>
            </a:extLst>
          </p:cNvPr>
          <p:cNvSpPr>
            <a:spLocks noChangeArrowheads="1"/>
          </p:cNvSpPr>
          <p:nvPr/>
        </p:nvSpPr>
        <p:spPr bwMode="auto">
          <a:xfrm>
            <a:off x="1522414" y="2343041"/>
            <a:ext cx="4681537"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endParaRPr lang="it-IT" altLang="it-IT" sz="2800" b="1" dirty="0">
              <a:latin typeface="Arial" panose="020B0604020202020204" pitchFamily="34" charset="0"/>
            </a:endParaRPr>
          </a:p>
          <a:p>
            <a:pPr eaLnBrk="1" hangingPunct="1">
              <a:spcBef>
                <a:spcPct val="0"/>
              </a:spcBef>
              <a:buClrTx/>
              <a:buFontTx/>
              <a:buNone/>
            </a:pPr>
            <a:r>
              <a:rPr lang="it-IT" altLang="it-IT" sz="2800" b="1" dirty="0">
                <a:latin typeface="Arial" panose="020B0604020202020204" pitchFamily="34" charset="0"/>
              </a:rPr>
              <a:t>I progetti sono aggregati per ambiti tematici(P) e poi elencati come voci</a:t>
            </a:r>
          </a:p>
          <a:p>
            <a:pPr eaLnBrk="1" hangingPunct="1">
              <a:spcBef>
                <a:spcPct val="0"/>
              </a:spcBef>
              <a:buClrTx/>
              <a:buFontTx/>
              <a:buNone/>
            </a:pPr>
            <a:endParaRPr lang="it-IT" altLang="it-IT" sz="2800" b="1" dirty="0">
              <a:latin typeface="Arial" panose="020B0604020202020204" pitchFamily="34" charset="0"/>
            </a:endParaRPr>
          </a:p>
          <a:p>
            <a:pPr eaLnBrk="1" hangingPunct="1">
              <a:spcBef>
                <a:spcPct val="0"/>
              </a:spcBef>
              <a:buClrTx/>
              <a:buFontTx/>
              <a:buNone/>
            </a:pPr>
            <a:r>
              <a:rPr lang="it-IT" altLang="it-IT" sz="2800" b="1" dirty="0">
                <a:latin typeface="Arial" panose="020B0604020202020204" pitchFamily="34" charset="0"/>
              </a:rPr>
              <a:t>Ogni progetto ha una scheda finanziaria propria</a:t>
            </a:r>
          </a:p>
        </p:txBody>
      </p:sp>
      <p:sp>
        <p:nvSpPr>
          <p:cNvPr id="46084" name="Rectangle 4">
            <a:extLst>
              <a:ext uri="{FF2B5EF4-FFF2-40B4-BE49-F238E27FC236}">
                <a16:creationId xmlns:a16="http://schemas.microsoft.com/office/drawing/2014/main" id="{943AFD16-1B3B-4139-8CCC-C782505DDC20}"/>
              </a:ext>
            </a:extLst>
          </p:cNvPr>
          <p:cNvSpPr>
            <a:spLocks noChangeArrowheads="1"/>
          </p:cNvSpPr>
          <p:nvPr/>
        </p:nvSpPr>
        <p:spPr bwMode="auto">
          <a:xfrm>
            <a:off x="6959600" y="1844676"/>
            <a:ext cx="3384550" cy="4105275"/>
          </a:xfrm>
          <a:prstGeom prst="rect">
            <a:avLst/>
          </a:prstGeom>
          <a:solidFill>
            <a:srgbClr val="FFFFFF"/>
          </a:solidFill>
          <a:ln w="25400">
            <a:solidFill>
              <a:srgbClr val="0000FF"/>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lnSpc>
                <a:spcPct val="155000"/>
              </a:lnSpc>
              <a:spcBef>
                <a:spcPct val="0"/>
              </a:spcBef>
              <a:buClrTx/>
              <a:buFontTx/>
              <a:buNone/>
            </a:pPr>
            <a:r>
              <a:rPr lang="it-IT" altLang="it-IT" sz="2000" b="1">
                <a:solidFill>
                  <a:schemeClr val="accent2"/>
                </a:solidFill>
              </a:rPr>
              <a:t>MIGLIORAMENTO</a:t>
            </a:r>
          </a:p>
          <a:p>
            <a:pPr algn="ctr" eaLnBrk="1" hangingPunct="1">
              <a:lnSpc>
                <a:spcPct val="155000"/>
              </a:lnSpc>
              <a:spcBef>
                <a:spcPct val="0"/>
              </a:spcBef>
              <a:buClrTx/>
              <a:buFontTx/>
              <a:buNone/>
            </a:pPr>
            <a:r>
              <a:rPr lang="it-IT" altLang="it-IT" sz="2000" b="1">
                <a:solidFill>
                  <a:schemeClr val="accent2"/>
                </a:solidFill>
              </a:rPr>
              <a:t>POTENZIAMENTO</a:t>
            </a:r>
          </a:p>
          <a:p>
            <a:pPr algn="ctr" eaLnBrk="1" hangingPunct="1">
              <a:lnSpc>
                <a:spcPct val="155000"/>
              </a:lnSpc>
              <a:spcBef>
                <a:spcPct val="0"/>
              </a:spcBef>
              <a:buClrTx/>
              <a:buFontTx/>
              <a:buNone/>
            </a:pPr>
            <a:r>
              <a:rPr lang="it-IT" altLang="it-IT" sz="2000" b="1">
                <a:solidFill>
                  <a:schemeClr val="accent2"/>
                </a:solidFill>
              </a:rPr>
              <a:t>AMPLIAMENTO</a:t>
            </a:r>
          </a:p>
          <a:p>
            <a:pPr algn="ctr" eaLnBrk="1" hangingPunct="1">
              <a:lnSpc>
                <a:spcPct val="155000"/>
              </a:lnSpc>
              <a:spcBef>
                <a:spcPct val="0"/>
              </a:spcBef>
              <a:buClrTx/>
              <a:buFontTx/>
              <a:buNone/>
            </a:pPr>
            <a:r>
              <a:rPr lang="it-IT" altLang="it-IT" sz="1800" b="1">
                <a:solidFill>
                  <a:schemeClr val="accent2"/>
                </a:solidFill>
              </a:rPr>
              <a:t>dell’</a:t>
            </a:r>
            <a:r>
              <a:rPr lang="it-IT" altLang="it-IT" sz="2000" b="1">
                <a:solidFill>
                  <a:schemeClr val="accent2"/>
                </a:solidFill>
              </a:rPr>
              <a:t> Offerta Formativa</a:t>
            </a:r>
          </a:p>
          <a:p>
            <a:pPr algn="ctr" eaLnBrk="1" hangingPunct="1">
              <a:lnSpc>
                <a:spcPct val="155000"/>
              </a:lnSpc>
              <a:spcBef>
                <a:spcPct val="0"/>
              </a:spcBef>
              <a:buClrTx/>
              <a:buFontTx/>
              <a:buNone/>
            </a:pPr>
            <a:r>
              <a:rPr lang="it-IT" altLang="it-IT" sz="2000" b="1">
                <a:solidFill>
                  <a:schemeClr val="accent2"/>
                </a:solidFill>
              </a:rPr>
              <a:t>DIDATTICA</a:t>
            </a:r>
          </a:p>
          <a:p>
            <a:pPr algn="ctr" eaLnBrk="1" hangingPunct="1">
              <a:lnSpc>
                <a:spcPct val="155000"/>
              </a:lnSpc>
              <a:spcBef>
                <a:spcPct val="0"/>
              </a:spcBef>
              <a:buClrTx/>
              <a:buFontTx/>
              <a:buNone/>
            </a:pPr>
            <a:r>
              <a:rPr lang="it-IT" altLang="it-IT" sz="2000" b="1">
                <a:solidFill>
                  <a:schemeClr val="accent2"/>
                </a:solidFill>
              </a:rPr>
              <a:t>EDUCATIVA</a:t>
            </a:r>
          </a:p>
          <a:p>
            <a:pPr algn="ctr" eaLnBrk="1" hangingPunct="1">
              <a:lnSpc>
                <a:spcPct val="155000"/>
              </a:lnSpc>
              <a:spcBef>
                <a:spcPct val="0"/>
              </a:spcBef>
              <a:buClrTx/>
              <a:buFontTx/>
              <a:buNone/>
            </a:pPr>
            <a:r>
              <a:rPr lang="it-IT" altLang="it-IT" sz="2000" b="1"/>
              <a:t>CURRICOLARE</a:t>
            </a:r>
          </a:p>
          <a:p>
            <a:pPr algn="ctr" eaLnBrk="1" hangingPunct="1">
              <a:lnSpc>
                <a:spcPct val="155000"/>
              </a:lnSpc>
              <a:spcBef>
                <a:spcPct val="0"/>
              </a:spcBef>
              <a:buClrTx/>
              <a:buFontTx/>
              <a:buNone/>
            </a:pPr>
            <a:r>
              <a:rPr lang="it-IT" altLang="it-IT" sz="2000" b="1">
                <a:solidFill>
                  <a:schemeClr val="accent2"/>
                </a:solidFill>
              </a:rPr>
              <a:t>EXTRACURRICOLARE</a:t>
            </a:r>
            <a:endParaRPr lang="it-IT" altLang="it-IT" sz="2000" b="1"/>
          </a:p>
          <a:p>
            <a:pPr algn="ctr" eaLnBrk="1" hangingPunct="1">
              <a:spcBef>
                <a:spcPct val="0"/>
              </a:spcBef>
              <a:buClrTx/>
              <a:buFontTx/>
              <a:buNone/>
            </a:pPr>
            <a:endParaRPr lang="it-IT" altLang="it-IT" sz="2000"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ttangolo 4">
            <a:extLst>
              <a:ext uri="{FF2B5EF4-FFF2-40B4-BE49-F238E27FC236}">
                <a16:creationId xmlns:a16="http://schemas.microsoft.com/office/drawing/2014/main" id="{EA18DAE4-1528-4B24-819F-515F4E61EF7D}"/>
              </a:ext>
            </a:extLst>
          </p:cNvPr>
          <p:cNvSpPr>
            <a:spLocks noChangeArrowheads="1"/>
          </p:cNvSpPr>
          <p:nvPr/>
        </p:nvSpPr>
        <p:spPr bwMode="auto">
          <a:xfrm>
            <a:off x="2063751" y="549275"/>
            <a:ext cx="79914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3600" b="1">
                <a:solidFill>
                  <a:schemeClr val="accent2"/>
                </a:solidFill>
                <a:latin typeface="Arial" panose="020B0604020202020204" pitchFamily="34" charset="0"/>
              </a:rPr>
              <a:t>SPESE PER PROGETTI</a:t>
            </a:r>
            <a:endParaRPr lang="it-IT" altLang="it-IT" sz="3600">
              <a:solidFill>
                <a:schemeClr val="accent2"/>
              </a:solidFill>
              <a:latin typeface="Arial" panose="020B0604020202020204" pitchFamily="34" charset="0"/>
            </a:endParaRPr>
          </a:p>
        </p:txBody>
      </p:sp>
      <p:sp>
        <p:nvSpPr>
          <p:cNvPr id="48131" name="Rettangolo 6">
            <a:extLst>
              <a:ext uri="{FF2B5EF4-FFF2-40B4-BE49-F238E27FC236}">
                <a16:creationId xmlns:a16="http://schemas.microsoft.com/office/drawing/2014/main" id="{90BAD9F0-B2FC-497B-A9F1-B019B0682ACC}"/>
              </a:ext>
            </a:extLst>
          </p:cNvPr>
          <p:cNvSpPr>
            <a:spLocks noChangeArrowheads="1"/>
          </p:cNvSpPr>
          <p:nvPr/>
        </p:nvSpPr>
        <p:spPr bwMode="auto">
          <a:xfrm>
            <a:off x="1919289" y="2060576"/>
            <a:ext cx="8785497"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eaLnBrk="1" hangingPunct="1">
              <a:spcBef>
                <a:spcPct val="0"/>
              </a:spcBef>
              <a:buClrTx/>
              <a:buFontTx/>
              <a:buNone/>
            </a:pPr>
            <a:r>
              <a:rPr lang="it-IT" altLang="it-IT" sz="2800" b="1" dirty="0">
                <a:latin typeface="Arial" panose="020B0604020202020204" pitchFamily="34" charset="0"/>
              </a:rPr>
              <a:t>E’ come sono assegnati (e SPESI!) i soldi per i progetti formativi che caratterizza ciascuna scuola. </a:t>
            </a:r>
          </a:p>
          <a:p>
            <a:pPr algn="just" eaLnBrk="1" hangingPunct="1">
              <a:spcBef>
                <a:spcPct val="0"/>
              </a:spcBef>
              <a:buClrTx/>
              <a:buFontTx/>
              <a:buNone/>
            </a:pPr>
            <a:endParaRPr lang="it-IT" altLang="it-IT" sz="2800" b="1" dirty="0">
              <a:latin typeface="Arial" panose="020B0604020202020204" pitchFamily="34" charset="0"/>
            </a:endParaRPr>
          </a:p>
          <a:p>
            <a:pPr algn="just" eaLnBrk="1" hangingPunct="1">
              <a:spcBef>
                <a:spcPct val="0"/>
              </a:spcBef>
              <a:buClrTx/>
              <a:buFontTx/>
              <a:buNone/>
            </a:pPr>
            <a:r>
              <a:rPr lang="it-IT" altLang="it-IT" sz="2800" b="1" dirty="0">
                <a:latin typeface="Arial" panose="020B0604020202020204" pitchFamily="34" charset="0"/>
              </a:rPr>
              <a:t>E’ attraverso la spesa per i progetti che la scuola realizza quanto ha enunciato nel PTOF</a:t>
            </a:r>
          </a:p>
          <a:p>
            <a:pPr algn="just" eaLnBrk="1" hangingPunct="1">
              <a:spcBef>
                <a:spcPct val="0"/>
              </a:spcBef>
              <a:buClrTx/>
              <a:buFontTx/>
              <a:buNone/>
            </a:pPr>
            <a:endParaRPr lang="it-IT" altLang="it-IT" sz="1200" b="1" dirty="0">
              <a:latin typeface="Arial" panose="020B0604020202020204" pitchFamily="34" charset="0"/>
            </a:endParaRPr>
          </a:p>
          <a:p>
            <a:pPr algn="ctr" eaLnBrk="1" hangingPunct="1">
              <a:spcBef>
                <a:spcPct val="0"/>
              </a:spcBef>
              <a:buClrTx/>
              <a:buFontTx/>
              <a:buNone/>
            </a:pPr>
            <a:r>
              <a:rPr lang="it-IT" altLang="it-IT" sz="2800" b="1" dirty="0">
                <a:solidFill>
                  <a:srgbClr val="0066FF"/>
                </a:solidFill>
                <a:latin typeface="Arial" panose="020B0604020202020204" pitchFamily="34" charset="0"/>
              </a:rPr>
              <a:t>Quali sono i progetti finanziati?</a:t>
            </a:r>
          </a:p>
          <a:p>
            <a:pPr algn="ctr" eaLnBrk="1" hangingPunct="1">
              <a:spcBef>
                <a:spcPct val="0"/>
              </a:spcBef>
              <a:buClrTx/>
              <a:buFontTx/>
              <a:buNone/>
            </a:pPr>
            <a:r>
              <a:rPr lang="it-IT" altLang="it-IT" sz="2800" b="1" dirty="0">
                <a:solidFill>
                  <a:srgbClr val="0066FF"/>
                </a:solidFill>
                <a:latin typeface="Arial" panose="020B0604020202020204" pitchFamily="34" charset="0"/>
              </a:rPr>
              <a:t>Come si distribuiscono nei diversi ambiti?</a:t>
            </a:r>
          </a:p>
          <a:p>
            <a:pPr algn="ctr" eaLnBrk="1" hangingPunct="1">
              <a:spcBef>
                <a:spcPct val="0"/>
              </a:spcBef>
              <a:buClrTx/>
              <a:buFontTx/>
              <a:buNone/>
            </a:pPr>
            <a:r>
              <a:rPr lang="it-IT" altLang="it-IT" sz="2800" b="1" dirty="0">
                <a:solidFill>
                  <a:srgbClr val="0066FF"/>
                </a:solidFill>
                <a:latin typeface="Arial" panose="020B0604020202020204" pitchFamily="34" charset="0"/>
              </a:rPr>
              <a:t>Come si distribuiscono nelle classi?</a:t>
            </a:r>
          </a:p>
          <a:p>
            <a:pPr algn="ctr" eaLnBrk="1" hangingPunct="1">
              <a:spcBef>
                <a:spcPct val="0"/>
              </a:spcBef>
              <a:buClrTx/>
              <a:buFontTx/>
              <a:buNone/>
            </a:pPr>
            <a:r>
              <a:rPr lang="it-IT" altLang="it-IT" sz="2800" b="1" dirty="0">
                <a:solidFill>
                  <a:srgbClr val="0066FF"/>
                </a:solidFill>
                <a:latin typeface="Arial" panose="020B0604020202020204" pitchFamily="34" charset="0"/>
              </a:rPr>
              <a:t>C’è coerenza con il PTOF?</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ttangolo 4">
            <a:extLst>
              <a:ext uri="{FF2B5EF4-FFF2-40B4-BE49-F238E27FC236}">
                <a16:creationId xmlns:a16="http://schemas.microsoft.com/office/drawing/2014/main" id="{0C96FA6F-AF6D-41BA-B16C-5795F93B467A}"/>
              </a:ext>
            </a:extLst>
          </p:cNvPr>
          <p:cNvSpPr>
            <a:spLocks noChangeArrowheads="1"/>
          </p:cNvSpPr>
          <p:nvPr/>
        </p:nvSpPr>
        <p:spPr bwMode="auto">
          <a:xfrm>
            <a:off x="2208214" y="188913"/>
            <a:ext cx="7991475"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r>
              <a:rPr lang="it-IT" altLang="it-IT" sz="4800" b="1">
                <a:latin typeface="Calibri" panose="020F0502020204030204" pitchFamily="34" charset="0"/>
              </a:rPr>
              <a:t>SCHEDA PROGETTI</a:t>
            </a:r>
            <a:endParaRPr lang="it-IT" altLang="it-IT" sz="3600">
              <a:latin typeface="Calibri" panose="020F0502020204030204" pitchFamily="34" charset="0"/>
            </a:endParaRPr>
          </a:p>
        </p:txBody>
      </p:sp>
      <p:sp>
        <p:nvSpPr>
          <p:cNvPr id="52227" name="Rettangolo 9">
            <a:extLst>
              <a:ext uri="{FF2B5EF4-FFF2-40B4-BE49-F238E27FC236}">
                <a16:creationId xmlns:a16="http://schemas.microsoft.com/office/drawing/2014/main" id="{DDF544DE-AAF8-43F0-B2BD-538C10F26BB3}"/>
              </a:ext>
            </a:extLst>
          </p:cNvPr>
          <p:cNvSpPr>
            <a:spLocks noChangeArrowheads="1"/>
          </p:cNvSpPr>
          <p:nvPr/>
        </p:nvSpPr>
        <p:spPr bwMode="auto">
          <a:xfrm>
            <a:off x="1919288" y="1125538"/>
            <a:ext cx="8424862"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2800" b="1">
                <a:latin typeface="Calibri" panose="020F0502020204030204" pitchFamily="34" charset="0"/>
              </a:rPr>
              <a:t>Ogni progetto deve avere una scheda analitica composta dalle seguenti voci:</a:t>
            </a:r>
          </a:p>
          <a:p>
            <a:pPr eaLnBrk="1" hangingPunct="1">
              <a:spcBef>
                <a:spcPct val="0"/>
              </a:spcBef>
              <a:buClrTx/>
              <a:buFontTx/>
              <a:buNone/>
            </a:pPr>
            <a:endParaRPr lang="it-IT" altLang="it-IT" sz="2800">
              <a:latin typeface="Calibri" panose="020F0502020204030204" pitchFamily="34" charset="0"/>
            </a:endParaRPr>
          </a:p>
          <a:p>
            <a:pPr eaLnBrk="1" hangingPunct="1">
              <a:spcBef>
                <a:spcPct val="0"/>
              </a:spcBef>
              <a:buClrTx/>
              <a:buFontTx/>
              <a:buNone/>
            </a:pPr>
            <a:endParaRPr lang="it-IT" altLang="it-IT" sz="2800" b="1">
              <a:latin typeface="Calibri" panose="020F0502020204030204" pitchFamily="34" charset="0"/>
            </a:endParaRPr>
          </a:p>
        </p:txBody>
      </p:sp>
      <p:sp>
        <p:nvSpPr>
          <p:cNvPr id="52228" name="Rettangolo 11">
            <a:extLst>
              <a:ext uri="{FF2B5EF4-FFF2-40B4-BE49-F238E27FC236}">
                <a16:creationId xmlns:a16="http://schemas.microsoft.com/office/drawing/2014/main" id="{981C1818-D67E-414E-A6B0-FD6D8EBA840E}"/>
              </a:ext>
            </a:extLst>
          </p:cNvPr>
          <p:cNvSpPr>
            <a:spLocks noChangeArrowheads="1"/>
          </p:cNvSpPr>
          <p:nvPr/>
        </p:nvSpPr>
        <p:spPr bwMode="auto">
          <a:xfrm>
            <a:off x="2424113" y="2133601"/>
            <a:ext cx="7129462" cy="356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eaLnBrk="1" hangingPunct="1">
              <a:spcBef>
                <a:spcPct val="0"/>
              </a:spcBef>
              <a:buClrTx/>
              <a:buFontTx/>
              <a:buNone/>
            </a:pPr>
            <a:r>
              <a:rPr lang="it-IT" altLang="it-IT" sz="2800" b="1">
                <a:latin typeface="Calibri" panose="020F0502020204030204" pitchFamily="34" charset="0"/>
              </a:rPr>
              <a:t>1.1	Denominazione progetto</a:t>
            </a:r>
          </a:p>
          <a:p>
            <a:pPr algn="just" eaLnBrk="1" hangingPunct="1">
              <a:spcBef>
                <a:spcPct val="0"/>
              </a:spcBef>
              <a:buClrTx/>
              <a:buFontTx/>
              <a:buNone/>
            </a:pPr>
            <a:endParaRPr lang="it-IT" altLang="it-IT" sz="1200" b="1">
              <a:latin typeface="Calibri" panose="020F0502020204030204" pitchFamily="34" charset="0"/>
            </a:endParaRPr>
          </a:p>
          <a:p>
            <a:pPr algn="just" eaLnBrk="1" hangingPunct="1">
              <a:spcBef>
                <a:spcPct val="0"/>
              </a:spcBef>
              <a:buClrTx/>
              <a:buFontTx/>
              <a:buNone/>
            </a:pPr>
            <a:r>
              <a:rPr lang="it-IT" altLang="it-IT" sz="2800" b="1">
                <a:latin typeface="Calibri" panose="020F0502020204030204" pitchFamily="34" charset="0"/>
              </a:rPr>
              <a:t>1.2	Responsabile progetto</a:t>
            </a:r>
          </a:p>
          <a:p>
            <a:pPr algn="just" eaLnBrk="1" hangingPunct="1">
              <a:spcBef>
                <a:spcPct val="0"/>
              </a:spcBef>
              <a:buClrTx/>
              <a:buFontTx/>
              <a:buNone/>
            </a:pPr>
            <a:endParaRPr lang="it-IT" altLang="it-IT" sz="1200" b="1">
              <a:latin typeface="Calibri" panose="020F0502020204030204" pitchFamily="34" charset="0"/>
            </a:endParaRPr>
          </a:p>
          <a:p>
            <a:pPr algn="just" eaLnBrk="1" hangingPunct="1">
              <a:spcBef>
                <a:spcPct val="0"/>
              </a:spcBef>
              <a:buClrTx/>
              <a:buFontTx/>
              <a:buNone/>
            </a:pPr>
            <a:r>
              <a:rPr lang="it-IT" altLang="it-IT" sz="2800" b="1">
                <a:latin typeface="Calibri" panose="020F0502020204030204" pitchFamily="34" charset="0"/>
              </a:rPr>
              <a:t>1.3	Obiettivi misurabili e risultati attesi</a:t>
            </a:r>
          </a:p>
          <a:p>
            <a:pPr algn="just" eaLnBrk="1" hangingPunct="1">
              <a:spcBef>
                <a:spcPct val="0"/>
              </a:spcBef>
              <a:buClrTx/>
              <a:buFontTx/>
              <a:buNone/>
            </a:pPr>
            <a:endParaRPr lang="it-IT" altLang="it-IT" sz="1200" b="1">
              <a:latin typeface="Calibri" panose="020F0502020204030204" pitchFamily="34" charset="0"/>
            </a:endParaRPr>
          </a:p>
          <a:p>
            <a:pPr algn="just" eaLnBrk="1" hangingPunct="1">
              <a:spcBef>
                <a:spcPct val="0"/>
              </a:spcBef>
              <a:buClrTx/>
              <a:buFontTx/>
              <a:buNone/>
            </a:pPr>
            <a:r>
              <a:rPr lang="it-IT" altLang="it-IT" sz="2800" b="1">
                <a:latin typeface="Calibri" panose="020F0502020204030204" pitchFamily="34" charset="0"/>
              </a:rPr>
              <a:t>1.4	Durata e fasi operative</a:t>
            </a:r>
          </a:p>
          <a:p>
            <a:pPr algn="just" eaLnBrk="1" hangingPunct="1">
              <a:spcBef>
                <a:spcPct val="0"/>
              </a:spcBef>
              <a:buClrTx/>
              <a:buFontTx/>
              <a:buNone/>
            </a:pPr>
            <a:endParaRPr lang="it-IT" altLang="it-IT" sz="1200" b="1">
              <a:latin typeface="Calibri" panose="020F0502020204030204" pitchFamily="34" charset="0"/>
            </a:endParaRPr>
          </a:p>
          <a:p>
            <a:pPr algn="just" eaLnBrk="1" hangingPunct="1">
              <a:spcBef>
                <a:spcPct val="0"/>
              </a:spcBef>
              <a:buClrTx/>
              <a:buFontTx/>
              <a:buNone/>
            </a:pPr>
            <a:r>
              <a:rPr lang="it-IT" altLang="it-IT" sz="2800" b="1">
                <a:latin typeface="Calibri" panose="020F0502020204030204" pitchFamily="34" charset="0"/>
              </a:rPr>
              <a:t>1.5	Risorse umane</a:t>
            </a:r>
          </a:p>
          <a:p>
            <a:pPr algn="just" eaLnBrk="1" hangingPunct="1">
              <a:spcBef>
                <a:spcPct val="0"/>
              </a:spcBef>
              <a:buClrTx/>
              <a:buFontTx/>
              <a:buNone/>
            </a:pPr>
            <a:endParaRPr lang="it-IT" altLang="it-IT" sz="1200" b="1">
              <a:latin typeface="Calibri" panose="020F0502020204030204" pitchFamily="34" charset="0"/>
            </a:endParaRPr>
          </a:p>
          <a:p>
            <a:pPr algn="just" eaLnBrk="1" hangingPunct="1">
              <a:spcBef>
                <a:spcPct val="0"/>
              </a:spcBef>
              <a:buClrTx/>
              <a:buFontTx/>
              <a:buNone/>
            </a:pPr>
            <a:r>
              <a:rPr lang="it-IT" altLang="it-IT" sz="2800" b="1">
                <a:latin typeface="Calibri" panose="020F0502020204030204" pitchFamily="34" charset="0"/>
              </a:rPr>
              <a:t>1.6	Beni e servizi</a:t>
            </a:r>
          </a:p>
        </p:txBody>
      </p:sp>
      <p:cxnSp>
        <p:nvCxnSpPr>
          <p:cNvPr id="7" name="Connettore 1 6">
            <a:extLst>
              <a:ext uri="{FF2B5EF4-FFF2-40B4-BE49-F238E27FC236}">
                <a16:creationId xmlns:a16="http://schemas.microsoft.com/office/drawing/2014/main" id="{21ACBF5C-C3E3-47C1-94A0-FCF6EA1BDECD}"/>
              </a:ext>
            </a:extLst>
          </p:cNvPr>
          <p:cNvCxnSpPr/>
          <p:nvPr/>
        </p:nvCxnSpPr>
        <p:spPr>
          <a:xfrm>
            <a:off x="2595564" y="1000125"/>
            <a:ext cx="7500937"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Connettore 1 7">
            <a:extLst>
              <a:ext uri="{FF2B5EF4-FFF2-40B4-BE49-F238E27FC236}">
                <a16:creationId xmlns:a16="http://schemas.microsoft.com/office/drawing/2014/main" id="{0963FE58-060D-4534-AB0C-B238AB3C26C4}"/>
              </a:ext>
            </a:extLst>
          </p:cNvPr>
          <p:cNvCxnSpPr/>
          <p:nvPr/>
        </p:nvCxnSpPr>
        <p:spPr>
          <a:xfrm rot="5400000">
            <a:off x="-440531" y="3679032"/>
            <a:ext cx="4643437" cy="0"/>
          </a:xfrm>
          <a:prstGeom prst="line">
            <a:avLst/>
          </a:prstGeom>
        </p:spPr>
        <p:style>
          <a:lnRef idx="2">
            <a:schemeClr val="accent2"/>
          </a:lnRef>
          <a:fillRef idx="0">
            <a:schemeClr val="accent2"/>
          </a:fillRef>
          <a:effectRef idx="1">
            <a:schemeClr val="accent2"/>
          </a:effectRef>
          <a:fontRef idx="minor">
            <a:schemeClr val="tx1"/>
          </a:fontRef>
        </p:style>
      </p:cxnSp>
      <p:sp>
        <p:nvSpPr>
          <p:cNvPr id="52232" name="Rectangle 8">
            <a:extLst>
              <a:ext uri="{FF2B5EF4-FFF2-40B4-BE49-F238E27FC236}">
                <a16:creationId xmlns:a16="http://schemas.microsoft.com/office/drawing/2014/main" id="{E6A37C62-96B5-4B81-8CD7-A28AAF0C2465}"/>
              </a:ext>
            </a:extLst>
          </p:cNvPr>
          <p:cNvSpPr>
            <a:spLocks noChangeArrowheads="1"/>
          </p:cNvSpPr>
          <p:nvPr/>
        </p:nvSpPr>
        <p:spPr bwMode="auto">
          <a:xfrm>
            <a:off x="2279651" y="5921376"/>
            <a:ext cx="7777163" cy="6213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r>
              <a:rPr lang="it-IT" altLang="it-IT" sz="2400" b="1">
                <a:solidFill>
                  <a:srgbClr val="0066FF"/>
                </a:solidFill>
              </a:rPr>
              <a:t>IL DSGA  APRE UNA SCHEDA FINANZIARIA PER  OGNI PROGETTO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EA21DA54-5FED-44F5-A428-C6024831B965}"/>
              </a:ext>
            </a:extLst>
          </p:cNvPr>
          <p:cNvSpPr>
            <a:spLocks noGrp="1" noChangeArrowheads="1"/>
          </p:cNvSpPr>
          <p:nvPr>
            <p:ph type="title"/>
          </p:nvPr>
        </p:nvSpPr>
        <p:spPr/>
        <p:txBody>
          <a:bodyPr/>
          <a:lstStyle/>
          <a:p>
            <a:pPr eaLnBrk="1" hangingPunct="1"/>
            <a:r>
              <a:rPr lang="it-IT" altLang="it-IT" sz="3400" b="1" dirty="0">
                <a:solidFill>
                  <a:schemeClr val="accent2"/>
                </a:solidFill>
              </a:rPr>
              <a:t>Controllo e Verifica intermedia</a:t>
            </a:r>
          </a:p>
        </p:txBody>
      </p:sp>
      <p:sp>
        <p:nvSpPr>
          <p:cNvPr id="56323" name="Rectangle 3">
            <a:extLst>
              <a:ext uri="{FF2B5EF4-FFF2-40B4-BE49-F238E27FC236}">
                <a16:creationId xmlns:a16="http://schemas.microsoft.com/office/drawing/2014/main" id="{FD346E14-B7D8-4A58-9CE2-9473C6773783}"/>
              </a:ext>
            </a:extLst>
          </p:cNvPr>
          <p:cNvSpPr>
            <a:spLocks noGrp="1" noChangeArrowheads="1"/>
          </p:cNvSpPr>
          <p:nvPr>
            <p:ph idx="1"/>
          </p:nvPr>
        </p:nvSpPr>
        <p:spPr>
          <a:xfrm>
            <a:off x="1774825" y="1844675"/>
            <a:ext cx="8642350" cy="4248150"/>
          </a:xfrm>
          <a:solidFill>
            <a:srgbClr val="FFFFFF"/>
          </a:solidFill>
        </p:spPr>
        <p:txBody>
          <a:bodyPr/>
          <a:lstStyle/>
          <a:p>
            <a:pPr eaLnBrk="1" hangingPunct="1">
              <a:buFont typeface="Wingdings" panose="05000000000000000000" pitchFamily="2" charset="2"/>
              <a:buNone/>
            </a:pPr>
            <a:r>
              <a:rPr lang="it-IT" altLang="it-IT" sz="2600" b="1" dirty="0"/>
              <a:t>Entro 30 giugno</a:t>
            </a:r>
          </a:p>
          <a:p>
            <a:pPr algn="ctr" eaLnBrk="1" hangingPunct="1">
              <a:buFont typeface="Wingdings" panose="05000000000000000000" pitchFamily="2" charset="2"/>
              <a:buNone/>
            </a:pPr>
            <a:endParaRPr lang="it-IT" altLang="it-IT" sz="1400" dirty="0"/>
          </a:p>
          <a:p>
            <a:pPr eaLnBrk="1" hangingPunct="1"/>
            <a:r>
              <a:rPr lang="it-IT" altLang="it-IT" sz="2600" b="1" dirty="0">
                <a:solidFill>
                  <a:schemeClr val="accent2"/>
                </a:solidFill>
              </a:rPr>
              <a:t>VERIFICA</a:t>
            </a:r>
            <a:r>
              <a:rPr lang="it-IT" altLang="it-IT" sz="2600" b="1" dirty="0"/>
              <a:t> delle risorse e dello stato di attuazione del programma e dei progetti (RELAZIONE del Dirigente)</a:t>
            </a:r>
          </a:p>
          <a:p>
            <a:pPr eaLnBrk="1" hangingPunct="1">
              <a:buFont typeface="Wingdings" panose="05000000000000000000" pitchFamily="2" charset="2"/>
              <a:buNone/>
            </a:pPr>
            <a:endParaRPr lang="it-IT" altLang="it-IT" sz="1400" b="1" dirty="0"/>
          </a:p>
          <a:p>
            <a:pPr eaLnBrk="1" hangingPunct="1">
              <a:lnSpc>
                <a:spcPct val="80000"/>
              </a:lnSpc>
            </a:pPr>
            <a:r>
              <a:rPr lang="it-IT" altLang="it-IT" sz="2600" b="1" dirty="0">
                <a:solidFill>
                  <a:srgbClr val="FF0000"/>
                </a:solidFill>
              </a:rPr>
              <a:t>MODIFICHE</a:t>
            </a:r>
            <a:r>
              <a:rPr lang="it-IT" altLang="it-IT" sz="2600" b="1" dirty="0">
                <a:solidFill>
                  <a:schemeClr val="folHlink"/>
                </a:solidFill>
              </a:rPr>
              <a:t> </a:t>
            </a:r>
            <a:r>
              <a:rPr lang="it-IT" altLang="it-IT" sz="2600" b="1" dirty="0"/>
              <a:t>parziali al programma in relazione:</a:t>
            </a:r>
          </a:p>
          <a:p>
            <a:pPr eaLnBrk="1" hangingPunct="1">
              <a:lnSpc>
                <a:spcPct val="80000"/>
              </a:lnSpc>
              <a:buFont typeface="Wingdings" panose="05000000000000000000" pitchFamily="2" charset="2"/>
              <a:buNone/>
            </a:pPr>
            <a:r>
              <a:rPr lang="it-IT" altLang="it-IT" sz="2600" b="1" dirty="0"/>
              <a:t>   - all'andamento amministrativo e didattico generale</a:t>
            </a:r>
          </a:p>
          <a:p>
            <a:pPr eaLnBrk="1" hangingPunct="1">
              <a:lnSpc>
                <a:spcPct val="80000"/>
              </a:lnSpc>
              <a:buFont typeface="Wingdings" panose="05000000000000000000" pitchFamily="2" charset="2"/>
              <a:buNone/>
            </a:pPr>
            <a:r>
              <a:rPr lang="it-IT" altLang="it-IT" sz="2600" b="1" dirty="0"/>
              <a:t>   - all’andamento dei singoli progetti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BCE35B94-53DE-45F5-A5E2-682586D07A02}"/>
              </a:ext>
            </a:extLst>
          </p:cNvPr>
          <p:cNvSpPr txBox="1">
            <a:spLocks noRot="1" noChangeArrowheads="1"/>
          </p:cNvSpPr>
          <p:nvPr/>
        </p:nvSpPr>
        <p:spPr bwMode="auto">
          <a:xfrm>
            <a:off x="1651586" y="1664805"/>
            <a:ext cx="8539288" cy="3728723"/>
          </a:xfrm>
          <a:prstGeom prst="rect">
            <a:avLst/>
          </a:prstGeom>
          <a:noFill/>
          <a:ln w="9525">
            <a:noFill/>
            <a:miter lim="800000"/>
            <a:headEnd/>
            <a:tailEnd/>
          </a:ln>
          <a:effectLst/>
        </p:spPr>
        <p:txBody>
          <a:bodyPr/>
          <a:lstStyle/>
          <a:p>
            <a:pPr marL="342900" indent="-342900">
              <a:spcBef>
                <a:spcPct val="20000"/>
              </a:spcBef>
              <a:buClr>
                <a:schemeClr val="hlink"/>
              </a:buClr>
              <a:defRPr/>
            </a:pPr>
            <a:endParaRPr lang="it-IT" sz="3200" kern="0" dirty="0">
              <a:effectLst>
                <a:outerShdw blurRad="38100" dist="38100" dir="2700000" algn="tl">
                  <a:srgbClr val="C0C0C0"/>
                </a:outerShdw>
              </a:effectLst>
            </a:endParaRPr>
          </a:p>
          <a:p>
            <a:pPr marL="342900" indent="-342900" algn="ctr">
              <a:spcBef>
                <a:spcPct val="20000"/>
              </a:spcBef>
              <a:buClr>
                <a:schemeClr val="hlink"/>
              </a:buClr>
              <a:defRPr/>
            </a:pPr>
            <a:r>
              <a:rPr lang="it-IT" sz="3600" b="1" kern="0" dirty="0">
                <a:effectLst>
                  <a:outerShdw blurRad="38100" dist="38100" dir="2700000" algn="tl">
                    <a:srgbClr val="C0C0C0"/>
                  </a:outerShdw>
                </a:effectLst>
              </a:rPr>
              <a:t>Decreto Interministeriale</a:t>
            </a:r>
          </a:p>
          <a:p>
            <a:pPr marL="342900" indent="-342900" algn="ctr">
              <a:spcBef>
                <a:spcPct val="20000"/>
              </a:spcBef>
              <a:buClr>
                <a:schemeClr val="hlink"/>
              </a:buClr>
              <a:defRPr/>
            </a:pPr>
            <a:r>
              <a:rPr lang="it-IT" sz="3600" b="1" kern="0" dirty="0">
                <a:effectLst>
                  <a:outerShdw blurRad="38100" dist="38100" dir="2700000" algn="tl">
                    <a:srgbClr val="C0C0C0"/>
                  </a:outerShdw>
                </a:effectLst>
              </a:rPr>
              <a:t>n° 129 – 2018:</a:t>
            </a:r>
          </a:p>
          <a:p>
            <a:pPr marL="342900" indent="-342900" algn="ctr">
              <a:spcBef>
                <a:spcPct val="20000"/>
              </a:spcBef>
              <a:buClr>
                <a:schemeClr val="hlink"/>
              </a:buClr>
              <a:defRPr/>
            </a:pPr>
            <a:r>
              <a:rPr lang="it-IT" sz="3200" b="1" kern="0" dirty="0">
                <a:effectLst>
                  <a:outerShdw blurRad="38100" dist="38100" dir="2700000" algn="tl">
                    <a:srgbClr val="C0C0C0"/>
                  </a:outerShdw>
                </a:effectLst>
              </a:rPr>
              <a:t>regolamenta la gestione amministrativo-contabile delle istituzioni scolastiche cui è stata attribuita personalità giuridica ed autonomia</a:t>
            </a:r>
          </a:p>
        </p:txBody>
      </p:sp>
      <p:grpSp>
        <p:nvGrpSpPr>
          <p:cNvPr id="9221" name="Gruppo 11">
            <a:extLst>
              <a:ext uri="{FF2B5EF4-FFF2-40B4-BE49-F238E27FC236}">
                <a16:creationId xmlns:a16="http://schemas.microsoft.com/office/drawing/2014/main" id="{AE8A1686-D818-4B7A-9DBA-34787EE796FC}"/>
              </a:ext>
            </a:extLst>
          </p:cNvPr>
          <p:cNvGrpSpPr>
            <a:grpSpLocks/>
          </p:cNvGrpSpPr>
          <p:nvPr/>
        </p:nvGrpSpPr>
        <p:grpSpPr bwMode="auto">
          <a:xfrm>
            <a:off x="1742868" y="1107282"/>
            <a:ext cx="7929562" cy="5000626"/>
            <a:chOff x="642910" y="1000108"/>
            <a:chExt cx="7929618" cy="5000661"/>
          </a:xfrm>
        </p:grpSpPr>
        <p:cxnSp>
          <p:nvCxnSpPr>
            <p:cNvPr id="9" name="Connettore 1 8">
              <a:extLst>
                <a:ext uri="{FF2B5EF4-FFF2-40B4-BE49-F238E27FC236}">
                  <a16:creationId xmlns:a16="http://schemas.microsoft.com/office/drawing/2014/main" id="{245C44F5-98E6-4C1F-A2D8-D0180971F8E0}"/>
                </a:ext>
              </a:extLst>
            </p:cNvPr>
            <p:cNvCxnSpPr/>
            <p:nvPr/>
          </p:nvCxnSpPr>
          <p:spPr>
            <a:xfrm>
              <a:off x="1071538" y="1000108"/>
              <a:ext cx="750099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Connettore 1 10">
              <a:extLst>
                <a:ext uri="{FF2B5EF4-FFF2-40B4-BE49-F238E27FC236}">
                  <a16:creationId xmlns:a16="http://schemas.microsoft.com/office/drawing/2014/main" id="{D73B39F8-4656-4917-8D9C-9DFB159F171C}"/>
                </a:ext>
              </a:extLst>
            </p:cNvPr>
            <p:cNvCxnSpPr/>
            <p:nvPr/>
          </p:nvCxnSpPr>
          <p:spPr>
            <a:xfrm rot="5400000">
              <a:off x="-1678825" y="3679034"/>
              <a:ext cx="4643470" cy="0"/>
            </a:xfrm>
            <a:prstGeom prst="line">
              <a:avLst/>
            </a:prstGeom>
          </p:spPr>
          <p:style>
            <a:lnRef idx="2">
              <a:schemeClr val="accent2"/>
            </a:lnRef>
            <a:fillRef idx="0">
              <a:schemeClr val="accent2"/>
            </a:fillRef>
            <a:effectRef idx="1">
              <a:schemeClr val="accent2"/>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grpId="0" nodeType="after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diamond(out)">
                                      <p:cBhvr>
                                        <p:cTn id="7" dur="2000"/>
                                        <p:tgtEl>
                                          <p:spTgt spid="6">
                                            <p:txEl>
                                              <p:pRg st="1" end="1"/>
                                            </p:txEl>
                                          </p:spTgt>
                                        </p:tgtEl>
                                      </p:cBhvr>
                                    </p:animEffect>
                                  </p:childTnLst>
                                </p:cTn>
                              </p:par>
                            </p:childTnLst>
                          </p:cTn>
                        </p:par>
                        <p:par>
                          <p:cTn id="8" fill="hold">
                            <p:stCondLst>
                              <p:cond delay="2000"/>
                            </p:stCondLst>
                            <p:childTnLst>
                              <p:par>
                                <p:cTn id="9" presetID="8" presetClass="entr" presetSubtype="32" fill="hold" grpId="0"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diamond(out)">
                                      <p:cBhvr>
                                        <p:cTn id="11" dur="2000"/>
                                        <p:tgtEl>
                                          <p:spTgt spid="6">
                                            <p:txEl>
                                              <p:pRg st="2" end="2"/>
                                            </p:txEl>
                                          </p:spTgt>
                                        </p:tgtEl>
                                      </p:cBhvr>
                                    </p:animEffect>
                                  </p:childTnLst>
                                </p:cTn>
                              </p:par>
                            </p:childTnLst>
                          </p:cTn>
                        </p:par>
                        <p:par>
                          <p:cTn id="12" fill="hold" nodeType="afterGroup">
                            <p:stCondLst>
                              <p:cond delay="4000"/>
                            </p:stCondLst>
                            <p:childTnLst>
                              <p:par>
                                <p:cTn id="13" presetID="8" presetClass="entr" presetSubtype="32" fill="hold" grpId="0" nodeType="after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diamond(out)">
                                      <p:cBhvr>
                                        <p:cTn id="15"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a:extLst>
              <a:ext uri="{FF2B5EF4-FFF2-40B4-BE49-F238E27FC236}">
                <a16:creationId xmlns:a16="http://schemas.microsoft.com/office/drawing/2014/main" id="{691B7743-6484-44BC-B1BE-76122D022E67}"/>
              </a:ext>
            </a:extLst>
          </p:cNvPr>
          <p:cNvSpPr>
            <a:spLocks noChangeArrowheads="1"/>
          </p:cNvSpPr>
          <p:nvPr/>
        </p:nvSpPr>
        <p:spPr bwMode="auto">
          <a:xfrm>
            <a:off x="3071813" y="2420939"/>
            <a:ext cx="56896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80000"/>
              </a:lnSpc>
              <a:buClr>
                <a:schemeClr val="accent2"/>
              </a:buClr>
              <a:buFont typeface="Wingdings" panose="05000000000000000000" pitchFamily="2" charset="2"/>
              <a:buNone/>
            </a:pPr>
            <a:r>
              <a:rPr lang="it-IT" altLang="it-IT" sz="7200" dirty="0">
                <a:solidFill>
                  <a:srgbClr val="000000"/>
                </a:solidFill>
                <a:latin typeface="Verdana" panose="020B0604030504040204" pitchFamily="34" charset="0"/>
              </a:rPr>
              <a:t>Conto </a:t>
            </a:r>
          </a:p>
          <a:p>
            <a:pPr algn="ctr" eaLnBrk="1" hangingPunct="1">
              <a:lnSpc>
                <a:spcPct val="80000"/>
              </a:lnSpc>
              <a:buClr>
                <a:schemeClr val="accent2"/>
              </a:buClr>
              <a:buFont typeface="Wingdings" panose="05000000000000000000" pitchFamily="2" charset="2"/>
              <a:buNone/>
            </a:pPr>
            <a:r>
              <a:rPr lang="it-IT" altLang="it-IT" sz="7200" dirty="0">
                <a:solidFill>
                  <a:srgbClr val="000000"/>
                </a:solidFill>
                <a:latin typeface="Verdana" panose="020B0604030504040204" pitchFamily="34" charset="0"/>
              </a:rPr>
              <a:t>Consuntivo </a:t>
            </a:r>
            <a:r>
              <a:rPr lang="it-IT" altLang="it-IT" sz="2800" dirty="0">
                <a:solidFill>
                  <a:srgbClr val="000000"/>
                </a:solidFill>
                <a:latin typeface="Verdana" panose="020B0604030504040204" pitchFamily="34" charset="0"/>
              </a:rPr>
              <a:t>(art.22)</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DE7149AB-1BCE-4DAF-AF0D-828E8C3D9542}"/>
              </a:ext>
            </a:extLst>
          </p:cNvPr>
          <p:cNvSpPr>
            <a:spLocks noChangeArrowheads="1"/>
          </p:cNvSpPr>
          <p:nvPr/>
        </p:nvSpPr>
        <p:spPr bwMode="auto">
          <a:xfrm>
            <a:off x="1574248" y="2070574"/>
            <a:ext cx="10234123"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it-IT" altLang="it-IT" sz="2400" b="0" i="0" u="none" strike="noStrike" cap="none" normalizeH="0" baseline="0" dirty="0">
                <a:ln>
                  <a:noFill/>
                </a:ln>
                <a:solidFill>
                  <a:srgbClr val="444444"/>
                </a:solidFill>
                <a:effectLst/>
                <a:latin typeface="Arial Unicode MS"/>
              </a:rPr>
              <a:t>Conto finanziario e conto del patrimonio. </a:t>
            </a: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it-IT" altLang="it-IT" sz="2400" b="0" i="0" u="none" strike="noStrike" cap="none" normalizeH="0" baseline="0" dirty="0">
                <a:ln>
                  <a:noFill/>
                </a:ln>
                <a:solidFill>
                  <a:srgbClr val="444444"/>
                </a:solidFill>
                <a:effectLst/>
                <a:latin typeface="Arial Unicode MS"/>
              </a:rPr>
              <a:t>Allegati: </a:t>
            </a:r>
          </a:p>
          <a:p>
            <a:pPr marL="457200" marR="0" lvl="0" indent="-457200" algn="l" defTabSz="914400" rtl="0" eaLnBrk="0" fontAlgn="base" latinLnBrk="0" hangingPunct="0">
              <a:lnSpc>
                <a:spcPct val="100000"/>
              </a:lnSpc>
              <a:spcBef>
                <a:spcPct val="0"/>
              </a:spcBef>
              <a:spcAft>
                <a:spcPct val="0"/>
              </a:spcAft>
              <a:buClrTx/>
              <a:buSzTx/>
              <a:buAutoNum type="alphaLcParenR"/>
              <a:tabLst/>
            </a:pPr>
            <a:r>
              <a:rPr kumimoji="0" lang="it-IT" altLang="it-IT" sz="2400" b="0" i="0" u="none" strike="noStrike" cap="none" normalizeH="0" baseline="0" dirty="0">
                <a:ln>
                  <a:noFill/>
                </a:ln>
                <a:solidFill>
                  <a:srgbClr val="444444"/>
                </a:solidFill>
                <a:effectLst/>
                <a:latin typeface="Arial Unicode MS"/>
              </a:rPr>
              <a:t>l'elenco dei residui attivi e passivi, con l'indicazione del nome del debitore/ creditore, ammontare e causale del credito/debito; </a:t>
            </a:r>
          </a:p>
          <a:p>
            <a:pPr marL="457200" marR="0" lvl="0" indent="-457200" algn="l" defTabSz="914400" rtl="0" eaLnBrk="0" fontAlgn="base" latinLnBrk="0" hangingPunct="0">
              <a:lnSpc>
                <a:spcPct val="100000"/>
              </a:lnSpc>
              <a:spcBef>
                <a:spcPct val="0"/>
              </a:spcBef>
              <a:spcAft>
                <a:spcPct val="0"/>
              </a:spcAft>
              <a:buClrTx/>
              <a:buSzTx/>
              <a:buAutoNum type="alphaLcParenR"/>
              <a:tabLst/>
            </a:pPr>
            <a:r>
              <a:rPr kumimoji="0" lang="it-IT" altLang="it-IT" sz="2400" b="0" i="0" u="none" strike="noStrike" cap="none" normalizeH="0" baseline="0" dirty="0">
                <a:ln>
                  <a:noFill/>
                </a:ln>
                <a:solidFill>
                  <a:srgbClr val="444444"/>
                </a:solidFill>
                <a:effectLst/>
                <a:latin typeface="Arial Unicode MS"/>
              </a:rPr>
              <a:t>la situazione amministrativa  </a:t>
            </a:r>
          </a:p>
          <a:p>
            <a:pPr marL="457200" marR="0" lvl="0" indent="-457200" algn="l" defTabSz="914400" rtl="0" eaLnBrk="0" fontAlgn="base" latinLnBrk="0" hangingPunct="0">
              <a:lnSpc>
                <a:spcPct val="100000"/>
              </a:lnSpc>
              <a:spcBef>
                <a:spcPct val="0"/>
              </a:spcBef>
              <a:spcAft>
                <a:spcPct val="0"/>
              </a:spcAft>
              <a:buClrTx/>
              <a:buSzTx/>
              <a:buAutoNum type="alphaLcParenR"/>
              <a:tabLst/>
            </a:pPr>
            <a:r>
              <a:rPr kumimoji="0" lang="it-IT" altLang="it-IT" sz="2400" b="0" i="0" u="none" strike="noStrike" cap="none" normalizeH="0" baseline="0" dirty="0">
                <a:ln>
                  <a:noFill/>
                </a:ln>
                <a:solidFill>
                  <a:srgbClr val="444444"/>
                </a:solidFill>
                <a:effectLst/>
                <a:latin typeface="Arial Unicode MS"/>
              </a:rPr>
              <a:t>il prospetto delle spese per il personale e per i contratti d'opera; </a:t>
            </a:r>
          </a:p>
          <a:p>
            <a:pPr marL="457200" marR="0" lvl="0" indent="-457200" algn="l" defTabSz="914400" rtl="0" eaLnBrk="0" fontAlgn="base" latinLnBrk="0" hangingPunct="0">
              <a:lnSpc>
                <a:spcPct val="100000"/>
              </a:lnSpc>
              <a:spcBef>
                <a:spcPct val="0"/>
              </a:spcBef>
              <a:spcAft>
                <a:spcPct val="0"/>
              </a:spcAft>
              <a:buClrTx/>
              <a:buSzTx/>
              <a:buAutoNum type="alphaLcParenR"/>
              <a:tabLst/>
            </a:pPr>
            <a:r>
              <a:rPr kumimoji="0" lang="it-IT" altLang="it-IT" sz="2400" b="0" i="0" u="none" strike="noStrike" cap="none" normalizeH="0" baseline="0" dirty="0">
                <a:ln>
                  <a:noFill/>
                </a:ln>
                <a:solidFill>
                  <a:srgbClr val="444444"/>
                </a:solidFill>
                <a:effectLst/>
                <a:latin typeface="Arial Unicode MS"/>
              </a:rPr>
              <a:t>il rendiconto delle singole </a:t>
            </a:r>
            <a:r>
              <a:rPr kumimoji="0" lang="it-IT" altLang="it-IT" sz="2400" b="0" i="0" u="none" strike="noStrike" cap="none" normalizeH="0" baseline="0" dirty="0" err="1">
                <a:ln>
                  <a:noFill/>
                </a:ln>
                <a:solidFill>
                  <a:srgbClr val="444444"/>
                </a:solidFill>
                <a:effectLst/>
                <a:latin typeface="Arial Unicode MS"/>
              </a:rPr>
              <a:t>attivita'</a:t>
            </a:r>
            <a:r>
              <a:rPr kumimoji="0" lang="it-IT" altLang="it-IT" sz="2400" b="0" i="0" u="none" strike="noStrike" cap="none" normalizeH="0" baseline="0" dirty="0">
                <a:ln>
                  <a:noFill/>
                </a:ln>
                <a:solidFill>
                  <a:srgbClr val="444444"/>
                </a:solidFill>
                <a:effectLst/>
                <a:latin typeface="Arial Unicode MS"/>
              </a:rPr>
              <a:t> e dei singoli progetti; </a:t>
            </a:r>
          </a:p>
          <a:p>
            <a:pPr marR="0" lvl="0" algn="l" defTabSz="914400" rtl="0" eaLnBrk="0" fontAlgn="base" latinLnBrk="0" hangingPunct="0">
              <a:lnSpc>
                <a:spcPct val="100000"/>
              </a:lnSpc>
              <a:spcBef>
                <a:spcPct val="0"/>
              </a:spcBef>
              <a:spcAft>
                <a:spcPct val="0"/>
              </a:spcAft>
              <a:buClrTx/>
              <a:buSzTx/>
              <a:tabLst/>
            </a:pPr>
            <a:r>
              <a:rPr kumimoji="0" lang="it-IT" altLang="it-IT" sz="2400" b="0" i="0" u="none" strike="noStrike" cap="none" normalizeH="0" baseline="0" dirty="0" err="1">
                <a:ln>
                  <a:noFill/>
                </a:ln>
                <a:solidFill>
                  <a:srgbClr val="444444"/>
                </a:solidFill>
                <a:effectLst/>
                <a:latin typeface="Arial Unicode MS"/>
              </a:rPr>
              <a:t>e,f,g</a:t>
            </a:r>
            <a:r>
              <a:rPr kumimoji="0" lang="it-IT" altLang="it-IT" sz="2400" b="0" i="0" u="none" strike="noStrike" cap="none" normalizeH="0" baseline="0" dirty="0">
                <a:ln>
                  <a:noFill/>
                </a:ln>
                <a:solidFill>
                  <a:srgbClr val="444444"/>
                </a:solidFill>
                <a:effectLst/>
                <a:latin typeface="Arial Unicode MS"/>
              </a:rPr>
              <a:t>) il rendiconto dell'eventuale azienda agraria/</a:t>
            </a:r>
            <a:r>
              <a:rPr kumimoji="0" lang="it-IT" altLang="it-IT" sz="2400" b="0" i="0" u="none" strike="noStrike" cap="none" normalizeH="0" baseline="0" dirty="0" err="1">
                <a:ln>
                  <a:noFill/>
                </a:ln>
                <a:solidFill>
                  <a:srgbClr val="444444"/>
                </a:solidFill>
                <a:effectLst/>
                <a:latin typeface="Arial Unicode MS"/>
              </a:rPr>
              <a:t>attivita'</a:t>
            </a:r>
            <a:r>
              <a:rPr kumimoji="0" lang="it-IT" altLang="it-IT" sz="2400" b="0" i="0" u="none" strike="noStrike" cap="none" normalizeH="0" baseline="0" dirty="0">
                <a:ln>
                  <a:noFill/>
                </a:ln>
                <a:solidFill>
                  <a:srgbClr val="444444"/>
                </a:solidFill>
                <a:effectLst/>
                <a:latin typeface="Arial Unicode MS"/>
              </a:rPr>
              <a:t> di vendita di beni e di servizi a favore di terzi/convitto annesso. </a:t>
            </a:r>
            <a:endParaRPr kumimoji="0" lang="it-IT" altLang="it-IT" sz="24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CB434C11-81CA-4242-825A-DD9A6DCB4AF3}"/>
              </a:ext>
            </a:extLst>
          </p:cNvPr>
          <p:cNvSpPr>
            <a:spLocks noGrp="1" noChangeArrowheads="1"/>
          </p:cNvSpPr>
          <p:nvPr>
            <p:ph type="title"/>
          </p:nvPr>
        </p:nvSpPr>
        <p:spPr>
          <a:xfrm>
            <a:off x="1640156" y="639876"/>
            <a:ext cx="8911687" cy="1280890"/>
          </a:xfrm>
        </p:spPr>
        <p:txBody>
          <a:bodyPr/>
          <a:lstStyle/>
          <a:p>
            <a:pPr eaLnBrk="1" hangingPunct="1"/>
            <a:r>
              <a:rPr lang="it-IT" altLang="it-IT" sz="3400" b="1" dirty="0">
                <a:solidFill>
                  <a:schemeClr val="accent2"/>
                </a:solidFill>
              </a:rPr>
              <a:t>Si compone di</a:t>
            </a:r>
          </a:p>
        </p:txBody>
      </p:sp>
    </p:spTree>
    <p:extLst>
      <p:ext uri="{BB962C8B-B14F-4D97-AF65-F5344CB8AC3E}">
        <p14:creationId xmlns:p14="http://schemas.microsoft.com/office/powerpoint/2010/main" val="3023383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DEC79C9-9964-460D-A6E5-322EF6314CFB}"/>
              </a:ext>
            </a:extLst>
          </p:cNvPr>
          <p:cNvSpPr>
            <a:spLocks noGrp="1" noChangeArrowheads="1"/>
          </p:cNvSpPr>
          <p:nvPr>
            <p:ph idx="1"/>
          </p:nvPr>
        </p:nvSpPr>
        <p:spPr>
          <a:xfrm>
            <a:off x="2090738" y="1655380"/>
            <a:ext cx="8219910" cy="4364422"/>
          </a:xfrm>
        </p:spPr>
        <p:txBody>
          <a:bodyPr>
            <a:normAutofit fontScale="77500" lnSpcReduction="20000"/>
          </a:bodyPr>
          <a:lstStyle/>
          <a:p>
            <a:pPr algn="ctr" eaLnBrk="1" hangingPunct="1">
              <a:buFont typeface="Wingdings" panose="05000000000000000000" pitchFamily="2" charset="2"/>
              <a:buNone/>
            </a:pPr>
            <a:endParaRPr lang="it-IT" altLang="it-IT" sz="1900" b="1" dirty="0">
              <a:solidFill>
                <a:schemeClr val="accent2"/>
              </a:solidFill>
            </a:endParaRPr>
          </a:p>
          <a:p>
            <a:pPr algn="ctr" eaLnBrk="1" hangingPunct="1">
              <a:buFont typeface="Wingdings" panose="05000000000000000000" pitchFamily="2" charset="2"/>
              <a:buNone/>
            </a:pPr>
            <a:r>
              <a:rPr lang="it-IT" altLang="it-IT" sz="3100" b="1" dirty="0">
                <a:solidFill>
                  <a:schemeClr val="tx1">
                    <a:lumMod val="95000"/>
                    <a:lumOff val="5000"/>
                  </a:schemeClr>
                </a:solidFill>
              </a:rPr>
              <a:t>Predisposta da DSGA entro il 15 marzo</a:t>
            </a:r>
          </a:p>
          <a:p>
            <a:pPr algn="ctr" eaLnBrk="1" hangingPunct="1">
              <a:buFont typeface="Wingdings" panose="05000000000000000000" pitchFamily="2" charset="2"/>
              <a:buNone/>
            </a:pPr>
            <a:r>
              <a:rPr lang="it-IT" altLang="it-IT" sz="3100" b="1" dirty="0">
                <a:solidFill>
                  <a:schemeClr val="tx1">
                    <a:lumMod val="95000"/>
                    <a:lumOff val="5000"/>
                  </a:schemeClr>
                </a:solidFill>
              </a:rPr>
              <a:t>Parere Revisori entro il 15 aprile</a:t>
            </a:r>
          </a:p>
          <a:p>
            <a:pPr algn="ctr" eaLnBrk="1" hangingPunct="1">
              <a:buFont typeface="Wingdings" panose="05000000000000000000" pitchFamily="2" charset="2"/>
              <a:buNone/>
            </a:pPr>
            <a:r>
              <a:rPr lang="it-IT" altLang="it-IT" sz="3100" b="1" dirty="0">
                <a:solidFill>
                  <a:schemeClr val="tx1">
                    <a:lumMod val="95000"/>
                    <a:lumOff val="5000"/>
                  </a:schemeClr>
                </a:solidFill>
              </a:rPr>
              <a:t>Approvazione del Consiglio di Istituto entro il 30 Aprile </a:t>
            </a:r>
          </a:p>
          <a:p>
            <a:pPr algn="ctr" eaLnBrk="1" hangingPunct="1">
              <a:buFont typeface="Wingdings" panose="05000000000000000000" pitchFamily="2" charset="2"/>
              <a:buNone/>
            </a:pPr>
            <a:r>
              <a:rPr lang="it-IT" altLang="it-IT" sz="3100" b="1" dirty="0">
                <a:solidFill>
                  <a:schemeClr val="tx1">
                    <a:lumMod val="95000"/>
                    <a:lumOff val="5000"/>
                  </a:schemeClr>
                </a:solidFill>
              </a:rPr>
              <a:t>Entro 10 giorni dalla mancata approvazione nomina del Commissario ad acta (delibera in 15 giorni)</a:t>
            </a:r>
          </a:p>
          <a:p>
            <a:pPr algn="ctr" eaLnBrk="1" hangingPunct="1">
              <a:buFont typeface="Wingdings" panose="05000000000000000000" pitchFamily="2" charset="2"/>
              <a:buNone/>
            </a:pPr>
            <a:r>
              <a:rPr lang="it-IT" altLang="it-IT" sz="3100" b="1" dirty="0">
                <a:solidFill>
                  <a:schemeClr val="tx1">
                    <a:lumMod val="95000"/>
                    <a:lumOff val="5000"/>
                  </a:schemeClr>
                </a:solidFill>
              </a:rPr>
              <a:t>Entro 15 giorni dall’approvazione il Conto viene pubblicato sul sito dell’Istituto e sul portale «Scuola in chiaro»</a:t>
            </a:r>
          </a:p>
          <a:p>
            <a:pPr algn="ctr" eaLnBrk="1" hangingPunct="1">
              <a:buFont typeface="Wingdings" panose="05000000000000000000" pitchFamily="2" charset="2"/>
              <a:buNone/>
            </a:pPr>
            <a:endParaRPr lang="it-IT" altLang="it-IT" b="1" dirty="0">
              <a:solidFill>
                <a:schemeClr val="accent2"/>
              </a:solidFill>
            </a:endParaRPr>
          </a:p>
          <a:p>
            <a:pPr algn="ctr" eaLnBrk="1" hangingPunct="1">
              <a:buFont typeface="Wingdings" panose="05000000000000000000" pitchFamily="2" charset="2"/>
              <a:buNone/>
            </a:pPr>
            <a:r>
              <a:rPr lang="it-IT" altLang="it-IT" sz="2400" b="1" dirty="0"/>
              <a:t>(il bilancio si era chiuso a dicembre)</a:t>
            </a:r>
          </a:p>
        </p:txBody>
      </p:sp>
      <p:sp>
        <p:nvSpPr>
          <p:cNvPr id="62467" name="Rectangle 3">
            <a:extLst>
              <a:ext uri="{FF2B5EF4-FFF2-40B4-BE49-F238E27FC236}">
                <a16:creationId xmlns:a16="http://schemas.microsoft.com/office/drawing/2014/main" id="{95B6297C-0955-4957-8B95-64E54B357390}"/>
              </a:ext>
            </a:extLst>
          </p:cNvPr>
          <p:cNvSpPr>
            <a:spLocks noChangeArrowheads="1"/>
          </p:cNvSpPr>
          <p:nvPr/>
        </p:nvSpPr>
        <p:spPr bwMode="auto">
          <a:xfrm>
            <a:off x="2063750" y="692150"/>
            <a:ext cx="776018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3600" b="1" dirty="0">
                <a:solidFill>
                  <a:schemeClr val="accent2"/>
                </a:solidFill>
              </a:rPr>
              <a:t>Tempistica del Conto Consuntivo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EC024839-FA42-4EC3-B6B0-A9DE01B8914F}"/>
              </a:ext>
            </a:extLst>
          </p:cNvPr>
          <p:cNvSpPr>
            <a:spLocks noGrp="1" noChangeArrowheads="1"/>
          </p:cNvSpPr>
          <p:nvPr>
            <p:ph type="title"/>
          </p:nvPr>
        </p:nvSpPr>
        <p:spPr>
          <a:xfrm>
            <a:off x="1992314" y="692150"/>
            <a:ext cx="8675687" cy="863600"/>
          </a:xfrm>
        </p:spPr>
        <p:txBody>
          <a:bodyPr/>
          <a:lstStyle/>
          <a:p>
            <a:pPr eaLnBrk="1" hangingPunct="1"/>
            <a:r>
              <a:rPr lang="it-IT" altLang="it-IT" sz="3400" b="1" dirty="0">
                <a:solidFill>
                  <a:schemeClr val="accent2"/>
                </a:solidFill>
              </a:rPr>
              <a:t>La relazione accompagnatoria</a:t>
            </a:r>
            <a:endParaRPr lang="it-IT" altLang="it-IT" sz="3400" dirty="0"/>
          </a:p>
        </p:txBody>
      </p:sp>
      <p:sp>
        <p:nvSpPr>
          <p:cNvPr id="64515" name="Rectangle 3">
            <a:extLst>
              <a:ext uri="{FF2B5EF4-FFF2-40B4-BE49-F238E27FC236}">
                <a16:creationId xmlns:a16="http://schemas.microsoft.com/office/drawing/2014/main" id="{01556BF2-7133-4904-A0AD-2E9D17910E43}"/>
              </a:ext>
            </a:extLst>
          </p:cNvPr>
          <p:cNvSpPr>
            <a:spLocks noGrp="1" noChangeArrowheads="1"/>
          </p:cNvSpPr>
          <p:nvPr>
            <p:ph idx="1"/>
          </p:nvPr>
        </p:nvSpPr>
        <p:spPr>
          <a:xfrm>
            <a:off x="1524000" y="2276476"/>
            <a:ext cx="9144000" cy="4176713"/>
          </a:xfrm>
        </p:spPr>
        <p:txBody>
          <a:bodyPr>
            <a:normAutofit/>
          </a:bodyPr>
          <a:lstStyle/>
          <a:p>
            <a:pPr marL="714375" indent="-714375"/>
            <a:r>
              <a:rPr lang="it-IT" altLang="it-IT" sz="2400" b="1" dirty="0"/>
              <a:t>Rendiconta dettagliatamente  sull'andamento della gestione </a:t>
            </a:r>
          </a:p>
          <a:p>
            <a:pPr marL="714375" indent="-714375"/>
            <a:r>
              <a:rPr lang="it-IT" altLang="it-IT" sz="2400" b="1" dirty="0"/>
              <a:t>Rendiconta sull’utilizzo dei contributi volontari delle famiglie e da altre erogazioni liberali</a:t>
            </a:r>
          </a:p>
          <a:p>
            <a:pPr marL="714375" indent="-714375"/>
            <a:r>
              <a:rPr lang="it-IT" altLang="it-IT" sz="2400" b="1" dirty="0"/>
              <a:t>illustra i risultati conseguiti rispetto agli obiettivi programmat</a:t>
            </a:r>
            <a:r>
              <a:rPr lang="it-IT" altLang="it-IT" sz="2400" dirty="0"/>
              <a:t>i</a:t>
            </a:r>
          </a:p>
          <a:p>
            <a:pPr marL="714375" indent="-714375"/>
            <a:r>
              <a:rPr lang="it-IT" altLang="it-IT" sz="2400" dirty="0"/>
              <a:t>c</a:t>
            </a:r>
            <a:r>
              <a:rPr lang="it-IT" altLang="it-IT" sz="2400" b="1" dirty="0"/>
              <a:t>onsente il confronto tra gli obiettivi prefissati e i risultati raggiungibili e…..raggiunti</a:t>
            </a:r>
            <a:r>
              <a:rPr lang="it-IT" altLang="it-IT" sz="2400" dirty="0">
                <a:solidFill>
                  <a:schemeClr val="folHlink"/>
                </a:solidFill>
              </a:rPr>
              <a:t> </a:t>
            </a:r>
          </a:p>
          <a:p>
            <a:pPr marL="714375" indent="-714375"/>
            <a:r>
              <a:rPr lang="it-IT" altLang="it-IT" sz="2400" b="1" dirty="0">
                <a:solidFill>
                  <a:srgbClr val="FF3300"/>
                </a:solidFill>
              </a:rPr>
              <a:t>è occasione di valutazione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18B1AD2A-D5ED-47E6-BE31-B0A54E5680CA}"/>
              </a:ext>
            </a:extLst>
          </p:cNvPr>
          <p:cNvSpPr>
            <a:spLocks noGrp="1" noChangeArrowheads="1"/>
          </p:cNvSpPr>
          <p:nvPr>
            <p:ph idx="1"/>
          </p:nvPr>
        </p:nvSpPr>
        <p:spPr>
          <a:xfrm>
            <a:off x="2135187" y="1545022"/>
            <a:ext cx="8979503" cy="3930268"/>
          </a:xfrm>
          <a:solidFill>
            <a:srgbClr val="FFFFFF"/>
          </a:solidFill>
        </p:spPr>
        <p:txBody>
          <a:bodyPr>
            <a:normAutofit fontScale="62500" lnSpcReduction="20000"/>
          </a:bodyPr>
          <a:lstStyle/>
          <a:p>
            <a:pPr>
              <a:lnSpc>
                <a:spcPct val="90000"/>
              </a:lnSpc>
            </a:pPr>
            <a:endParaRPr lang="it-IT" altLang="it-IT" sz="4000" b="1" dirty="0"/>
          </a:p>
          <a:p>
            <a:pPr>
              <a:lnSpc>
                <a:spcPct val="90000"/>
              </a:lnSpc>
            </a:pPr>
            <a:r>
              <a:rPr lang="it-IT" altLang="it-IT" sz="4000" b="1" dirty="0"/>
              <a:t>Efficacia: </a:t>
            </a:r>
            <a:r>
              <a:rPr lang="it-IT" altLang="it-IT" sz="4000" dirty="0"/>
              <a:t>aderenza fra quanto previsto ed effettivo andamento della gestione; </a:t>
            </a:r>
            <a:r>
              <a:rPr lang="it-IT" altLang="it-IT" sz="4000" dirty="0">
                <a:solidFill>
                  <a:srgbClr val="444444"/>
                </a:solidFill>
                <a:latin typeface="Arial Unicode MS"/>
              </a:rPr>
              <a:t>collegamento fra risorse umane, finanziarie e strumentali impiegate con i risultati conseguiti</a:t>
            </a:r>
            <a:r>
              <a:rPr lang="it-IT" altLang="it-IT" sz="3600" dirty="0">
                <a:solidFill>
                  <a:schemeClr val="tx1"/>
                </a:solidFill>
              </a:rPr>
              <a:t> </a:t>
            </a:r>
          </a:p>
          <a:p>
            <a:pPr marL="0" indent="0">
              <a:lnSpc>
                <a:spcPct val="90000"/>
              </a:lnSpc>
              <a:buNone/>
            </a:pPr>
            <a:r>
              <a:rPr lang="it-IT" altLang="it-IT" sz="4000" b="1" dirty="0"/>
              <a:t> </a:t>
            </a:r>
          </a:p>
          <a:p>
            <a:pPr eaLnBrk="1" hangingPunct="1">
              <a:lnSpc>
                <a:spcPct val="90000"/>
              </a:lnSpc>
            </a:pPr>
            <a:r>
              <a:rPr lang="it-IT" altLang="it-IT" sz="4000" dirty="0"/>
              <a:t> </a:t>
            </a:r>
            <a:r>
              <a:rPr lang="it-IT" altLang="it-IT" sz="4000" b="1" dirty="0"/>
              <a:t>Efficienza: </a:t>
            </a:r>
            <a:r>
              <a:rPr lang="it-IT" altLang="it-IT" sz="4000" dirty="0"/>
              <a:t>misura lo scarto tra previsione e realizzazione</a:t>
            </a:r>
          </a:p>
          <a:p>
            <a:pPr marL="0" indent="0" eaLnBrk="1" hangingPunct="1">
              <a:lnSpc>
                <a:spcPct val="90000"/>
              </a:lnSpc>
              <a:buNone/>
            </a:pPr>
            <a:endParaRPr lang="it-IT" altLang="it-IT" sz="4000" dirty="0"/>
          </a:p>
          <a:p>
            <a:pPr eaLnBrk="1" hangingPunct="1">
              <a:lnSpc>
                <a:spcPct val="90000"/>
              </a:lnSpc>
            </a:pPr>
            <a:r>
              <a:rPr lang="it-IT" altLang="it-IT" sz="4000" b="1" dirty="0"/>
              <a:t>Questi dati vengono utilizzati dalla scuola stessa per la sua autovalutazione e dall’Ufficio Scolastico Regionale per la valutazione dell’Istituto e del Dirigente</a:t>
            </a:r>
          </a:p>
          <a:p>
            <a:pPr eaLnBrk="1" hangingPunct="1">
              <a:lnSpc>
                <a:spcPct val="90000"/>
              </a:lnSpc>
            </a:pPr>
            <a:endParaRPr lang="it-IT" altLang="it-IT" sz="4000" b="1" dirty="0"/>
          </a:p>
          <a:p>
            <a:pPr eaLnBrk="1" hangingPunct="1">
              <a:lnSpc>
                <a:spcPct val="90000"/>
              </a:lnSpc>
            </a:pPr>
            <a:endParaRPr lang="it-IT" altLang="it-IT" sz="4000" b="1" dirty="0"/>
          </a:p>
        </p:txBody>
      </p:sp>
      <p:sp>
        <p:nvSpPr>
          <p:cNvPr id="66563" name="Rectangle 3">
            <a:extLst>
              <a:ext uri="{FF2B5EF4-FFF2-40B4-BE49-F238E27FC236}">
                <a16:creationId xmlns:a16="http://schemas.microsoft.com/office/drawing/2014/main" id="{7E04E0AB-84DB-4638-B176-311D05A7D3CE}"/>
              </a:ext>
            </a:extLst>
          </p:cNvPr>
          <p:cNvSpPr>
            <a:spLocks noChangeArrowheads="1"/>
          </p:cNvSpPr>
          <p:nvPr/>
        </p:nvSpPr>
        <p:spPr bwMode="auto">
          <a:xfrm>
            <a:off x="2135189" y="765175"/>
            <a:ext cx="48974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3600" b="1">
                <a:solidFill>
                  <a:schemeClr val="accent2"/>
                </a:solidFill>
              </a:rPr>
              <a:t>    Verifica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7A6C5787-A9C3-4212-A8FC-99EE8E4F4FEB}"/>
              </a:ext>
            </a:extLst>
          </p:cNvPr>
          <p:cNvSpPr>
            <a:spLocks noGrp="1" noChangeArrowheads="1"/>
          </p:cNvSpPr>
          <p:nvPr>
            <p:ph type="ctrTitle" idx="4294967295"/>
          </p:nvPr>
        </p:nvSpPr>
        <p:spPr>
          <a:xfrm>
            <a:off x="0" y="404813"/>
            <a:ext cx="8765628" cy="1187450"/>
          </a:xfrm>
        </p:spPr>
        <p:txBody>
          <a:bodyPr vert="horz" lIns="91432" tIns="45717" rIns="91432" bIns="45717" rtlCol="0" anchor="ctr">
            <a:normAutofit/>
          </a:bodyPr>
          <a:lstStyle/>
          <a:p>
            <a:pPr eaLnBrk="1" hangingPunct="1"/>
            <a:r>
              <a:rPr lang="it-IT" altLang="it-IT" sz="4000" b="1" dirty="0">
                <a:solidFill>
                  <a:schemeClr val="accent2"/>
                </a:solidFill>
              </a:rPr>
              <a:t>Verso la rendicontazione sociale</a:t>
            </a:r>
          </a:p>
        </p:txBody>
      </p:sp>
      <p:sp>
        <p:nvSpPr>
          <p:cNvPr id="68611" name="Rectangle 3">
            <a:extLst>
              <a:ext uri="{FF2B5EF4-FFF2-40B4-BE49-F238E27FC236}">
                <a16:creationId xmlns:a16="http://schemas.microsoft.com/office/drawing/2014/main" id="{E6FCE81B-5798-420A-9449-77C27E7A98BB}"/>
              </a:ext>
            </a:extLst>
          </p:cNvPr>
          <p:cNvSpPr>
            <a:spLocks noGrp="1" noChangeArrowheads="1"/>
          </p:cNvSpPr>
          <p:nvPr>
            <p:ph type="subTitle" idx="4294967295"/>
          </p:nvPr>
        </p:nvSpPr>
        <p:spPr>
          <a:xfrm>
            <a:off x="3913188" y="1773238"/>
            <a:ext cx="8278812" cy="4114800"/>
          </a:xfrm>
        </p:spPr>
        <p:txBody>
          <a:bodyPr vert="horz" lIns="91432" tIns="45717" rIns="91432" bIns="45717" rtlCol="0">
            <a:normAutofit/>
          </a:bodyPr>
          <a:lstStyle/>
          <a:p>
            <a:pPr marL="0" indent="0" defTabSz="930275">
              <a:buNone/>
            </a:pPr>
            <a:r>
              <a:rPr lang="it-IT" altLang="it-IT" sz="2600"/>
              <a:t>La scuola</a:t>
            </a:r>
            <a:r>
              <a:rPr lang="it-IT" altLang="it-IT" sz="2600" b="1"/>
              <a:t> si interroga </a:t>
            </a:r>
            <a:r>
              <a:rPr lang="it-IT" altLang="it-IT" sz="2600"/>
              <a:t>sull’esistente e chiarisce i suoi obiettivi </a:t>
            </a:r>
            <a:r>
              <a:rPr lang="it-IT" altLang="it-IT" sz="2600" b="1"/>
              <a:t>(chi è e cosa vuole essere</a:t>
            </a:r>
            <a:r>
              <a:rPr lang="it-IT" altLang="it-IT" sz="2600"/>
              <a:t>)</a:t>
            </a:r>
          </a:p>
          <a:p>
            <a:pPr marL="0" indent="0" defTabSz="930275">
              <a:buFontTx/>
              <a:buChar char="-"/>
            </a:pPr>
            <a:r>
              <a:rPr lang="it-IT" altLang="it-IT" sz="2600" b="1"/>
              <a:t>Verifica </a:t>
            </a:r>
            <a:r>
              <a:rPr lang="it-IT" altLang="it-IT" sz="2600"/>
              <a:t>la propria coerenza progettuale e formativa, in termini di efficienza ed efficacia</a:t>
            </a:r>
          </a:p>
          <a:p>
            <a:pPr marL="0" indent="0" defTabSz="930275">
              <a:buFontTx/>
              <a:buChar char="-"/>
            </a:pPr>
            <a:r>
              <a:rPr lang="it-IT" altLang="it-IT" sz="2600"/>
              <a:t>Verifica l’ottimizzazione delle</a:t>
            </a:r>
            <a:r>
              <a:rPr lang="it-IT" altLang="it-IT" sz="2600" b="1"/>
              <a:t> risorse </a:t>
            </a:r>
            <a:r>
              <a:rPr lang="it-IT" altLang="it-IT" sz="2600"/>
              <a:t>disponibili</a:t>
            </a:r>
          </a:p>
          <a:p>
            <a:pPr marL="0" indent="0" defTabSz="930275">
              <a:buFontTx/>
              <a:buChar char="-"/>
            </a:pPr>
            <a:r>
              <a:rPr lang="it-IT" altLang="it-IT" sz="2600" b="1"/>
              <a:t>Valuta </a:t>
            </a:r>
            <a:r>
              <a:rPr lang="it-IT" altLang="it-IT" sz="2600"/>
              <a:t>i risultati rispetto agli obiettivi o li ridefinisce</a:t>
            </a:r>
          </a:p>
          <a:p>
            <a:pPr marL="0" indent="0" defTabSz="930275">
              <a:buFontTx/>
              <a:buChar char="-"/>
            </a:pPr>
            <a:r>
              <a:rPr lang="it-IT" altLang="it-IT" sz="2600" b="1"/>
              <a:t>Progetta e pianifica </a:t>
            </a:r>
            <a:r>
              <a:rPr lang="it-IT" altLang="it-IT" sz="2600"/>
              <a:t>il miglioramento, attivando processi di cambiamento</a:t>
            </a:r>
          </a:p>
        </p:txBody>
      </p:sp>
      <p:sp>
        <p:nvSpPr>
          <p:cNvPr id="68612" name="Rectangle 4">
            <a:extLst>
              <a:ext uri="{FF2B5EF4-FFF2-40B4-BE49-F238E27FC236}">
                <a16:creationId xmlns:a16="http://schemas.microsoft.com/office/drawing/2014/main" id="{D88FE010-D008-4E8F-9A93-E76AEE83601C}"/>
              </a:ext>
            </a:extLst>
          </p:cNvPr>
          <p:cNvSpPr>
            <a:spLocks noChangeArrowheads="1"/>
          </p:cNvSpPr>
          <p:nvPr/>
        </p:nvSpPr>
        <p:spPr bwMode="auto">
          <a:xfrm>
            <a:off x="3719514" y="6092825"/>
            <a:ext cx="5761037" cy="488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2600" b="1">
                <a:solidFill>
                  <a:schemeClr val="folHlink"/>
                </a:solidFill>
              </a:rPr>
              <a:t>Rendicontare per ripensarsi</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7DD3BF9-4732-4BB5-BD74-6DDFFD53E917}"/>
              </a:ext>
            </a:extLst>
          </p:cNvPr>
          <p:cNvSpPr>
            <a:spLocks noGrp="1" noChangeArrowheads="1"/>
          </p:cNvSpPr>
          <p:nvPr>
            <p:ph type="title"/>
          </p:nvPr>
        </p:nvSpPr>
        <p:spPr>
          <a:xfrm>
            <a:off x="2063750" y="333376"/>
            <a:ext cx="8001000" cy="1008063"/>
          </a:xfrm>
        </p:spPr>
        <p:txBody>
          <a:bodyPr/>
          <a:lstStyle/>
          <a:p>
            <a:pPr eaLnBrk="1" hangingPunct="1"/>
            <a:r>
              <a:rPr lang="it-IT" altLang="it-IT" sz="5000">
                <a:solidFill>
                  <a:schemeClr val="accent2"/>
                </a:solidFill>
              </a:rPr>
              <a:t>Finalità</a:t>
            </a:r>
          </a:p>
        </p:txBody>
      </p:sp>
      <p:sp>
        <p:nvSpPr>
          <p:cNvPr id="196611" name="Rectangle 3">
            <a:extLst>
              <a:ext uri="{FF2B5EF4-FFF2-40B4-BE49-F238E27FC236}">
                <a16:creationId xmlns:a16="http://schemas.microsoft.com/office/drawing/2014/main" id="{6390C7EA-CCC9-412E-922B-27BF905EF7B8}"/>
              </a:ext>
            </a:extLst>
          </p:cNvPr>
          <p:cNvSpPr>
            <a:spLocks noGrp="1" noChangeArrowheads="1"/>
          </p:cNvSpPr>
          <p:nvPr>
            <p:ph idx="1"/>
          </p:nvPr>
        </p:nvSpPr>
        <p:spPr>
          <a:xfrm>
            <a:off x="1825625" y="1557339"/>
            <a:ext cx="8540750" cy="4967287"/>
          </a:xfrm>
        </p:spPr>
        <p:txBody>
          <a:bodyPr/>
          <a:lstStyle/>
          <a:p>
            <a:pPr eaLnBrk="1" hangingPunct="1"/>
            <a:r>
              <a:rPr lang="it-IT" altLang="it-IT" sz="2800" dirty="0"/>
              <a:t>Comunicazione verso l’interno</a:t>
            </a:r>
          </a:p>
          <a:p>
            <a:pPr eaLnBrk="1" hangingPunct="1"/>
            <a:r>
              <a:rPr lang="it-IT" altLang="it-IT" sz="2800" dirty="0"/>
              <a:t>Comunicazione verso l’esterno</a:t>
            </a:r>
          </a:p>
          <a:p>
            <a:pPr eaLnBrk="1" hangingPunct="1"/>
            <a:r>
              <a:rPr lang="it-IT" altLang="it-IT" sz="2800" dirty="0"/>
              <a:t>Sviluppo dell’autoanalisi</a:t>
            </a:r>
          </a:p>
          <a:p>
            <a:pPr eaLnBrk="1" hangingPunct="1"/>
            <a:r>
              <a:rPr lang="it-IT" altLang="it-IT" sz="2800" dirty="0"/>
              <a:t>Maggiore collegamento tra PTOF (linee guida, priorità…), progettualità, finanziamenti, realizzazione, verifica dei risultati</a:t>
            </a:r>
          </a:p>
          <a:p>
            <a:pPr eaLnBrk="1" hangingPunct="1"/>
            <a:r>
              <a:rPr lang="it-IT" altLang="it-IT" sz="2800" dirty="0"/>
              <a:t>Miglioramento della Qualità </a:t>
            </a:r>
          </a:p>
          <a:p>
            <a:pPr eaLnBrk="1" hangingPunct="1"/>
            <a:r>
              <a:rPr lang="it-IT" altLang="it-IT" sz="2800" dirty="0"/>
              <a:t>Trasparenza, rendicontazione sociale</a:t>
            </a:r>
          </a:p>
          <a:p>
            <a:pPr eaLnBrk="1" hangingPunct="1">
              <a:buFont typeface="Wingdings" panose="05000000000000000000" pitchFamily="2" charset="2"/>
              <a:buNone/>
            </a:pPr>
            <a:endParaRPr lang="it-IT" altLang="it-IT"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withEffect">
                                  <p:stCondLst>
                                    <p:cond delay="0"/>
                                  </p:stCondLst>
                                  <p:childTnLst>
                                    <p:animClr clrSpc="rgb" dir="cw">
                                      <p:cBhvr override="childStyle">
                                        <p:cTn id="6" dur="2000" fill="hold"/>
                                        <p:tgtEl>
                                          <p:spTgt spid="196611">
                                            <p:txEl>
                                              <p:pRg st="0" end="0"/>
                                            </p:txEl>
                                          </p:spTgt>
                                        </p:tgtEl>
                                        <p:attrNameLst>
                                          <p:attrName>style.color</p:attrName>
                                        </p:attrNameLst>
                                      </p:cBhvr>
                                      <p:to>
                                        <a:srgbClr val="FF0000"/>
                                      </p:to>
                                    </p:animClr>
                                  </p:childTnLst>
                                </p:cTn>
                              </p:par>
                            </p:childTnLst>
                          </p:cTn>
                        </p:par>
                        <p:par>
                          <p:cTn id="7" fill="hold" nodeType="afterGroup">
                            <p:stCondLst>
                              <p:cond delay="2000"/>
                            </p:stCondLst>
                            <p:childTnLst>
                              <p:par>
                                <p:cTn id="8" presetID="20" presetClass="emph" presetSubtype="0" fill="hold" nodeType="afterEffect">
                                  <p:stCondLst>
                                    <p:cond delay="0"/>
                                  </p:stCondLst>
                                  <p:iterate type="lt">
                                    <p:tmPct val="10000"/>
                                  </p:iterate>
                                  <p:childTnLst>
                                    <p:set>
                                      <p:cBhvr override="childStyle">
                                        <p:cTn id="9" dur="500" autoRev="1" fill="hold"/>
                                        <p:tgtEl>
                                          <p:spTgt spid="196611">
                                            <p:txEl>
                                              <p:pRg st="1" end="1"/>
                                            </p:txEl>
                                          </p:spTgt>
                                        </p:tgtEl>
                                        <p:attrNameLst>
                                          <p:attrName>style.color</p:attrName>
                                        </p:attrNameLst>
                                      </p:cBhvr>
                                      <p:to>
                                        <p:clrVal>
                                          <a:schemeClr val="accent2"/>
                                        </p:clrVal>
                                      </p:to>
                                    </p:set>
                                    <p:set>
                                      <p:cBhvr>
                                        <p:cTn id="10" dur="500" autoRev="1" fill="hold"/>
                                        <p:tgtEl>
                                          <p:spTgt spid="196611">
                                            <p:txEl>
                                              <p:pRg st="1" end="1"/>
                                            </p:txEl>
                                          </p:spTgt>
                                        </p:tgtEl>
                                        <p:attrNameLst>
                                          <p:attrName>fillcolor</p:attrName>
                                        </p:attrNameLst>
                                      </p:cBhvr>
                                      <p:to>
                                        <p:clrVal>
                                          <a:schemeClr val="accent2"/>
                                        </p:clrVal>
                                      </p:to>
                                    </p:set>
                                    <p:set>
                                      <p:cBhvr>
                                        <p:cTn id="11" dur="500" autoRev="1" fill="hold"/>
                                        <p:tgtEl>
                                          <p:spTgt spid="196611">
                                            <p:txEl>
                                              <p:pRg st="1" end="1"/>
                                            </p:txEl>
                                          </p:spTgt>
                                        </p:tgtEl>
                                        <p:attrNameLst>
                                          <p:attrName>fill.type</p:attrName>
                                        </p:attrNameLst>
                                      </p:cBhvr>
                                      <p:to>
                                        <p:strVal val="solid"/>
                                      </p:to>
                                    </p:set>
                                  </p:childTnLst>
                                </p:cTn>
                              </p:par>
                            </p:childTnLst>
                          </p:cTn>
                        </p:par>
                        <p:par>
                          <p:cTn id="12" fill="hold" nodeType="afterGroup">
                            <p:stCondLst>
                              <p:cond delay="5600"/>
                            </p:stCondLst>
                            <p:childTnLst>
                              <p:par>
                                <p:cTn id="13" presetID="16" presetClass="emph" presetSubtype="0" fill="hold" nodeType="afterEffect">
                                  <p:stCondLst>
                                    <p:cond delay="0"/>
                                  </p:stCondLst>
                                  <p:iterate type="lt">
                                    <p:tmPct val="4000"/>
                                  </p:iterate>
                                  <p:childTnLst>
                                    <p:set>
                                      <p:cBhvr override="childStyle">
                                        <p:cTn id="14" dur="2000" fill="hold"/>
                                        <p:tgtEl>
                                          <p:spTgt spid="196611">
                                            <p:txEl>
                                              <p:pRg st="2" end="2"/>
                                            </p:txEl>
                                          </p:spTgt>
                                        </p:tgtEl>
                                        <p:attrNameLst>
                                          <p:attrName>style.color</p:attrName>
                                        </p:attrNameLst>
                                      </p:cBhvr>
                                      <p:to>
                                        <p:clrVal>
                                          <a:srgbClr val="FF0000"/>
                                        </p:clrVal>
                                      </p:to>
                                    </p:set>
                                    <p:set>
                                      <p:cBhvr>
                                        <p:cTn id="15" dur="2000" fill="hold"/>
                                        <p:tgtEl>
                                          <p:spTgt spid="196611">
                                            <p:txEl>
                                              <p:pRg st="2" end="2"/>
                                            </p:txEl>
                                          </p:spTgt>
                                        </p:tgtEl>
                                        <p:attrNameLst>
                                          <p:attrName>fillcolor</p:attrName>
                                        </p:attrNameLst>
                                      </p:cBhvr>
                                      <p:to>
                                        <p:clrVal>
                                          <a:srgbClr val="FF0000"/>
                                        </p:clrVal>
                                      </p:to>
                                    </p:set>
                                    <p:set>
                                      <p:cBhvr>
                                        <p:cTn id="16" dur="2000" fill="hold"/>
                                        <p:tgtEl>
                                          <p:spTgt spid="196611">
                                            <p:txEl>
                                              <p:pRg st="2" end="2"/>
                                            </p:txEl>
                                          </p:spTgt>
                                        </p:tgtEl>
                                        <p:attrNameLst>
                                          <p:attrName>fill.type</p:attrName>
                                        </p:attrNameLst>
                                      </p:cBhvr>
                                      <p:to>
                                        <p:strVal val="solid"/>
                                      </p:to>
                                    </p:set>
                                  </p:childTnLst>
                                </p:cTn>
                              </p:par>
                            </p:childTnLst>
                          </p:cTn>
                        </p:par>
                        <p:par>
                          <p:cTn id="17" fill="hold" nodeType="afterGroup">
                            <p:stCondLst>
                              <p:cond delay="9440"/>
                            </p:stCondLst>
                            <p:childTnLst>
                              <p:par>
                                <p:cTn id="18" presetID="23" presetClass="emph" presetSubtype="0" fill="hold" nodeType="afterEffect">
                                  <p:stCondLst>
                                    <p:cond delay="0"/>
                                  </p:stCondLst>
                                  <p:childTnLst>
                                    <p:animClr clrSpc="hsl" dir="cw">
                                      <p:cBhvr override="childStyle">
                                        <p:cTn id="19" dur="500" fill="hold"/>
                                        <p:tgtEl>
                                          <p:spTgt spid="196611">
                                            <p:txEl>
                                              <p:pRg st="3" end="3"/>
                                            </p:txEl>
                                          </p:spTgt>
                                        </p:tgtEl>
                                        <p:attrNameLst>
                                          <p:attrName>style.color</p:attrName>
                                        </p:attrNameLst>
                                      </p:cBhvr>
                                      <p:by>
                                        <p:hsl h="10842353" s="0" l="0"/>
                                      </p:by>
                                    </p:animClr>
                                    <p:animClr clrSpc="hsl" dir="cw">
                                      <p:cBhvr>
                                        <p:cTn id="20" dur="500" fill="hold"/>
                                        <p:tgtEl>
                                          <p:spTgt spid="196611">
                                            <p:txEl>
                                              <p:pRg st="3" end="3"/>
                                            </p:txEl>
                                          </p:spTgt>
                                        </p:tgtEl>
                                        <p:attrNameLst>
                                          <p:attrName>fillcolor</p:attrName>
                                        </p:attrNameLst>
                                      </p:cBhvr>
                                      <p:by>
                                        <p:hsl h="10842353" s="0" l="0"/>
                                      </p:by>
                                    </p:animClr>
                                    <p:animClr clrSpc="hsl" dir="cw">
                                      <p:cBhvr>
                                        <p:cTn id="21" dur="500" fill="hold"/>
                                        <p:tgtEl>
                                          <p:spTgt spid="196611">
                                            <p:txEl>
                                              <p:pRg st="3" end="3"/>
                                            </p:txEl>
                                          </p:spTgt>
                                        </p:tgtEl>
                                        <p:attrNameLst>
                                          <p:attrName>stroke.color</p:attrName>
                                        </p:attrNameLst>
                                      </p:cBhvr>
                                      <p:by>
                                        <p:hsl h="10842353" s="0" l="0"/>
                                      </p:by>
                                    </p:animClr>
                                    <p:set>
                                      <p:cBhvr>
                                        <p:cTn id="22" dur="500" fill="hold"/>
                                        <p:tgtEl>
                                          <p:spTgt spid="196611">
                                            <p:txEl>
                                              <p:pRg st="3" end="3"/>
                                            </p:txEl>
                                          </p:spTgt>
                                        </p:tgtEl>
                                        <p:attrNameLst>
                                          <p:attrName>fill.type</p:attrName>
                                        </p:attrNameLst>
                                      </p:cBhvr>
                                      <p:to>
                                        <p:strVal val="solid"/>
                                      </p:to>
                                    </p:set>
                                  </p:childTnLst>
                                </p:cTn>
                              </p:par>
                            </p:childTnLst>
                          </p:cTn>
                        </p:par>
                        <p:par>
                          <p:cTn id="23" fill="hold" nodeType="afterGroup">
                            <p:stCondLst>
                              <p:cond delay="9940"/>
                            </p:stCondLst>
                            <p:childTnLst>
                              <p:par>
                                <p:cTn id="24" presetID="2" presetClass="entr" presetSubtype="4" fill="hold" nodeType="afterEffect">
                                  <p:stCondLst>
                                    <p:cond delay="0"/>
                                  </p:stCondLst>
                                  <p:childTnLst>
                                    <p:set>
                                      <p:cBhvr>
                                        <p:cTn id="25" dur="1" fill="hold">
                                          <p:stCondLst>
                                            <p:cond delay="0"/>
                                          </p:stCondLst>
                                        </p:cTn>
                                        <p:tgtEl>
                                          <p:spTgt spid="196611">
                                            <p:txEl>
                                              <p:pRg st="4" end="4"/>
                                            </p:txEl>
                                          </p:spTgt>
                                        </p:tgtEl>
                                        <p:attrNameLst>
                                          <p:attrName>style.visibility</p:attrName>
                                        </p:attrNameLst>
                                      </p:cBhvr>
                                      <p:to>
                                        <p:strVal val="visible"/>
                                      </p:to>
                                    </p:set>
                                    <p:anim calcmode="lin" valueType="num">
                                      <p:cBhvr additive="base">
                                        <p:cTn id="26" dur="500" fill="hold"/>
                                        <p:tgtEl>
                                          <p:spTgt spid="196611">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96611">
                                            <p:txEl>
                                              <p:pRg st="4" end="4"/>
                                            </p:txEl>
                                          </p:spTgt>
                                        </p:tgtEl>
                                        <p:attrNameLst>
                                          <p:attrName>ppt_y</p:attrName>
                                        </p:attrNameLst>
                                      </p:cBhvr>
                                      <p:tavLst>
                                        <p:tav tm="0">
                                          <p:val>
                                            <p:strVal val="1+#ppt_h/2"/>
                                          </p:val>
                                        </p:tav>
                                        <p:tav tm="100000">
                                          <p:val>
                                            <p:strVal val="#ppt_y"/>
                                          </p:val>
                                        </p:tav>
                                      </p:tavLst>
                                    </p:anim>
                                  </p:childTnLst>
                                </p:cTn>
                              </p:par>
                            </p:childTnLst>
                          </p:cTn>
                        </p:par>
                        <p:par>
                          <p:cTn id="28" fill="hold" nodeType="afterGroup">
                            <p:stCondLst>
                              <p:cond delay="10440"/>
                            </p:stCondLst>
                            <p:childTnLst>
                              <p:par>
                                <p:cTn id="29" presetID="3" presetClass="emph" presetSubtype="2" fill="hold" nodeType="afterEffect">
                                  <p:stCondLst>
                                    <p:cond delay="0"/>
                                  </p:stCondLst>
                                  <p:childTnLst>
                                    <p:animClr clrSpc="rgb" dir="cw">
                                      <p:cBhvr override="childStyle">
                                        <p:cTn id="30" dur="2000" fill="hold"/>
                                        <p:tgtEl>
                                          <p:spTgt spid="196611">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a:extLst>
              <a:ext uri="{FF2B5EF4-FFF2-40B4-BE49-F238E27FC236}">
                <a16:creationId xmlns:a16="http://schemas.microsoft.com/office/drawing/2014/main" id="{9B69BA89-E25B-46FF-A1B5-ECB0A5563DC1}"/>
              </a:ext>
            </a:extLst>
          </p:cNvPr>
          <p:cNvSpPr>
            <a:spLocks noGrp="1" noRot="1" noChangeArrowheads="1"/>
          </p:cNvSpPr>
          <p:nvPr>
            <p:ph idx="1"/>
          </p:nvPr>
        </p:nvSpPr>
        <p:spPr>
          <a:xfrm>
            <a:off x="1825625" y="1412875"/>
            <a:ext cx="8540750" cy="4686300"/>
          </a:xfrm>
        </p:spPr>
        <p:txBody>
          <a:bodyPr>
            <a:normAutofit fontScale="92500" lnSpcReduction="20000"/>
          </a:bodyPr>
          <a:lstStyle/>
          <a:p>
            <a:pPr marL="0" indent="0" algn="ctr">
              <a:buNone/>
              <a:defRPr/>
            </a:pPr>
            <a:r>
              <a:rPr lang="it-IT" sz="5600">
                <a:effectLst>
                  <a:outerShdw blurRad="38100" dist="38100" dir="2700000" algn="tl">
                    <a:srgbClr val="C0C0C0"/>
                  </a:outerShdw>
                </a:effectLst>
              </a:rPr>
              <a:t>Dalla stretta progettazione  si sceglie di passare alla articolata</a:t>
            </a:r>
          </a:p>
          <a:p>
            <a:pPr marL="0" indent="0" algn="ctr">
              <a:buNone/>
              <a:defRPr/>
            </a:pPr>
            <a:br>
              <a:rPr lang="it-IT" sz="4000">
                <a:effectLst>
                  <a:outerShdw blurRad="38100" dist="38100" dir="2700000" algn="tl">
                    <a:srgbClr val="C0C0C0"/>
                  </a:outerShdw>
                </a:effectLst>
              </a:rPr>
            </a:br>
            <a:r>
              <a:rPr lang="it-IT" sz="6100" b="1">
                <a:solidFill>
                  <a:srgbClr val="FF0000"/>
                </a:solidFill>
                <a:effectLst>
                  <a:outerShdw blurRad="38100" dist="38100" dir="2700000" algn="tl">
                    <a:srgbClr val="C0C0C0"/>
                  </a:outerShdw>
                </a:effectLst>
              </a:rPr>
              <a:t>Pianificazione strategica</a:t>
            </a:r>
          </a:p>
          <a:p>
            <a:pPr marL="0" indent="0" algn="ctr">
              <a:buNone/>
              <a:defRPr/>
            </a:pPr>
            <a:r>
              <a:rPr lang="it-IT" sz="2400" b="1">
                <a:solidFill>
                  <a:srgbClr val="FF0000"/>
                </a:solidFill>
                <a:effectLst>
                  <a:outerShdw blurRad="38100" dist="38100" dir="2700000" algn="tl">
                    <a:srgbClr val="C0C0C0"/>
                  </a:outerShdw>
                </a:effectLst>
              </a:rPr>
              <a:t>dentro un processo di miglioramento continuo della qualità</a:t>
            </a:r>
          </a:p>
          <a:p>
            <a:pPr marL="0" indent="0">
              <a:buFont typeface="Arial" charset="0"/>
              <a:buChar char="•"/>
              <a:defRPr/>
            </a:pPr>
            <a:endParaRPr lang="it-IT" sz="3000">
              <a:effectLst>
                <a:outerShdw blurRad="38100" dist="38100" dir="2700000" algn="tl">
                  <a:srgbClr val="C0C0C0"/>
                </a:outerShdw>
              </a:effectLst>
            </a:endParaRPr>
          </a:p>
        </p:txBody>
      </p:sp>
      <p:cxnSp>
        <p:nvCxnSpPr>
          <p:cNvPr id="4" name="Connettore 1 3">
            <a:extLst>
              <a:ext uri="{FF2B5EF4-FFF2-40B4-BE49-F238E27FC236}">
                <a16:creationId xmlns:a16="http://schemas.microsoft.com/office/drawing/2014/main" id="{55DBBFD9-FCF3-4696-B4F8-9C244ABE181E}"/>
              </a:ext>
            </a:extLst>
          </p:cNvPr>
          <p:cNvCxnSpPr/>
          <p:nvPr/>
        </p:nvCxnSpPr>
        <p:spPr>
          <a:xfrm>
            <a:off x="2595564" y="1000125"/>
            <a:ext cx="7500937"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5" name="Connettore 1 4">
            <a:extLst>
              <a:ext uri="{FF2B5EF4-FFF2-40B4-BE49-F238E27FC236}">
                <a16:creationId xmlns:a16="http://schemas.microsoft.com/office/drawing/2014/main" id="{9148D0D0-E05E-4476-80AF-5A39FE6F8D22}"/>
              </a:ext>
            </a:extLst>
          </p:cNvPr>
          <p:cNvCxnSpPr/>
          <p:nvPr/>
        </p:nvCxnSpPr>
        <p:spPr>
          <a:xfrm rot="5400000">
            <a:off x="-440531" y="3679032"/>
            <a:ext cx="4643437"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a:extLst>
              <a:ext uri="{FF2B5EF4-FFF2-40B4-BE49-F238E27FC236}">
                <a16:creationId xmlns:a16="http://schemas.microsoft.com/office/drawing/2014/main" id="{DF3722F6-32CA-4F37-B8BB-5620A422BD20}"/>
              </a:ext>
            </a:extLst>
          </p:cNvPr>
          <p:cNvSpPr>
            <a:spLocks noGrp="1" noRot="1" noChangeArrowheads="1"/>
          </p:cNvSpPr>
          <p:nvPr>
            <p:ph type="body" idx="4294967295"/>
          </p:nvPr>
        </p:nvSpPr>
        <p:spPr>
          <a:xfrm>
            <a:off x="2595564" y="1518892"/>
            <a:ext cx="8728924" cy="5339108"/>
          </a:xfrm>
        </p:spPr>
        <p:txBody>
          <a:bodyPr>
            <a:normAutofit fontScale="55000" lnSpcReduction="20000"/>
          </a:bodyPr>
          <a:lstStyle/>
          <a:p>
            <a:pPr marL="0" indent="0" algn="ctr">
              <a:buNone/>
              <a:defRPr/>
            </a:pPr>
            <a:r>
              <a:rPr lang="it-IT" sz="6400" dirty="0"/>
              <a:t>Un Consiglio di Istituto</a:t>
            </a:r>
          </a:p>
          <a:p>
            <a:pPr marL="0" indent="0" algn="ctr">
              <a:buNone/>
              <a:defRPr/>
            </a:pPr>
            <a:r>
              <a:rPr lang="it-IT" sz="6400" dirty="0"/>
              <a:t>non rituale:</a:t>
            </a:r>
          </a:p>
          <a:p>
            <a:pPr marL="0" indent="0" algn="ctr">
              <a:buNone/>
              <a:defRPr/>
            </a:pPr>
            <a:r>
              <a:rPr lang="it-IT" sz="6400" dirty="0"/>
              <a:t>collegiale</a:t>
            </a:r>
          </a:p>
          <a:p>
            <a:pPr marL="0" indent="0" algn="ctr">
              <a:buNone/>
              <a:defRPr/>
            </a:pPr>
            <a:r>
              <a:rPr lang="it-IT" sz="6400" dirty="0"/>
              <a:t>attivamente partecipato</a:t>
            </a:r>
          </a:p>
          <a:p>
            <a:pPr marL="0" indent="0" algn="ctr">
              <a:buNone/>
              <a:defRPr/>
            </a:pPr>
            <a:r>
              <a:rPr lang="it-IT" sz="6400" dirty="0"/>
              <a:t>consapevole</a:t>
            </a:r>
          </a:p>
          <a:p>
            <a:pPr marL="0" indent="0" algn="ctr">
              <a:buNone/>
              <a:defRPr/>
            </a:pPr>
            <a:endParaRPr lang="it-IT" sz="4500" dirty="0"/>
          </a:p>
          <a:p>
            <a:pPr marL="0" indent="0" algn="ctr">
              <a:buNone/>
              <a:defRPr/>
            </a:pPr>
            <a:endParaRPr lang="it-IT" sz="4500" dirty="0"/>
          </a:p>
          <a:p>
            <a:pPr marL="0" indent="0" algn="ctr">
              <a:buNone/>
              <a:defRPr/>
            </a:pPr>
            <a:r>
              <a:rPr lang="it-IT" sz="6600" dirty="0">
                <a:solidFill>
                  <a:srgbClr val="0000FF"/>
                </a:solidFill>
                <a:latin typeface="Arial" panose="020B0604020202020204" pitchFamily="34" charset="0"/>
              </a:rPr>
              <a:t>PER QUESITI SCRIVETE A</a:t>
            </a:r>
            <a:r>
              <a:rPr lang="it-IT" sz="6600" u="sng" dirty="0">
                <a:solidFill>
                  <a:srgbClr val="0000FF"/>
                </a:solidFill>
                <a:latin typeface="Arial" panose="020B0604020202020204" pitchFamily="34" charset="0"/>
              </a:rPr>
              <a:t> </a:t>
            </a:r>
            <a:r>
              <a:rPr lang="it-IT" sz="6600" u="sng" dirty="0">
                <a:solidFill>
                  <a:srgbClr val="0000FF"/>
                </a:solidFill>
                <a:latin typeface="Arial" panose="020B0604020202020204" pitchFamily="34" charset="0"/>
                <a:hlinkClick r:id="rId3"/>
              </a:rPr>
              <a:t>puntobg@coorcoge.bergamo.it</a:t>
            </a:r>
            <a:endParaRPr lang="it-IT" sz="6600" u="sng" dirty="0">
              <a:solidFill>
                <a:srgbClr val="0000FF"/>
              </a:solidFill>
              <a:latin typeface="Arial" panose="020B0604020202020204" pitchFamily="34" charset="0"/>
            </a:endParaRPr>
          </a:p>
          <a:p>
            <a:pPr marL="0" indent="0" algn="ctr">
              <a:buNone/>
              <a:defRPr/>
            </a:pPr>
            <a:r>
              <a:rPr lang="it-IT" sz="6600" u="sng" dirty="0">
                <a:solidFill>
                  <a:srgbClr val="0000FF"/>
                </a:solidFill>
                <a:latin typeface="Arial" panose="020B0604020202020204" pitchFamily="34" charset="0"/>
              </a:rPr>
              <a:t>puntotreviglio@coorcoge.bergamo.it</a:t>
            </a:r>
          </a:p>
          <a:p>
            <a:pPr marL="0" indent="0" algn="ctr">
              <a:buNone/>
              <a:defRPr/>
            </a:pPr>
            <a:endParaRPr lang="it-IT" sz="6600" u="sng" dirty="0">
              <a:solidFill>
                <a:srgbClr val="0000FF"/>
              </a:solidFill>
              <a:latin typeface="Arial" panose="020B0604020202020204" pitchFamily="34" charset="0"/>
            </a:endParaRPr>
          </a:p>
          <a:p>
            <a:pPr marL="0" indent="0" algn="ctr">
              <a:buNone/>
              <a:defRPr/>
            </a:pPr>
            <a:endParaRPr lang="it-IT" sz="6100" b="1" dirty="0">
              <a:solidFill>
                <a:srgbClr val="FF0000"/>
              </a:solidFill>
              <a:effectLst>
                <a:outerShdw blurRad="38100" dist="38100" dir="2700000" algn="tl">
                  <a:srgbClr val="C0C0C0"/>
                </a:outerShdw>
              </a:effectLst>
            </a:endParaRPr>
          </a:p>
          <a:p>
            <a:pPr marL="0" indent="0">
              <a:buFont typeface="Arial" charset="0"/>
              <a:buChar char="•"/>
              <a:defRPr/>
            </a:pPr>
            <a:endParaRPr lang="it-IT" sz="3000" dirty="0">
              <a:effectLst>
                <a:outerShdw blurRad="38100" dist="38100" dir="2700000" algn="tl">
                  <a:srgbClr val="C0C0C0"/>
                </a:outerShdw>
              </a:effectLst>
            </a:endParaRPr>
          </a:p>
        </p:txBody>
      </p:sp>
      <p:cxnSp>
        <p:nvCxnSpPr>
          <p:cNvPr id="4" name="Connettore 1 3">
            <a:extLst>
              <a:ext uri="{FF2B5EF4-FFF2-40B4-BE49-F238E27FC236}">
                <a16:creationId xmlns:a16="http://schemas.microsoft.com/office/drawing/2014/main" id="{93C6AC9D-C388-485E-ACBE-812B29D55DDC}"/>
              </a:ext>
            </a:extLst>
          </p:cNvPr>
          <p:cNvCxnSpPr/>
          <p:nvPr/>
        </p:nvCxnSpPr>
        <p:spPr>
          <a:xfrm>
            <a:off x="2595564" y="1000125"/>
            <a:ext cx="7500937"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5" name="Connettore 1 4">
            <a:extLst>
              <a:ext uri="{FF2B5EF4-FFF2-40B4-BE49-F238E27FC236}">
                <a16:creationId xmlns:a16="http://schemas.microsoft.com/office/drawing/2014/main" id="{B720F5D4-B6C4-4EF5-9CAB-1D54C8EF22F9}"/>
              </a:ext>
            </a:extLst>
          </p:cNvPr>
          <p:cNvCxnSpPr/>
          <p:nvPr/>
        </p:nvCxnSpPr>
        <p:spPr>
          <a:xfrm rot="5400000">
            <a:off x="-440531" y="3679032"/>
            <a:ext cx="4643437"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a:extLst>
              <a:ext uri="{FF2B5EF4-FFF2-40B4-BE49-F238E27FC236}">
                <a16:creationId xmlns:a16="http://schemas.microsoft.com/office/drawing/2014/main" id="{DF3722F6-32CA-4F37-B8BB-5620A422BD20}"/>
              </a:ext>
            </a:extLst>
          </p:cNvPr>
          <p:cNvSpPr>
            <a:spLocks noGrp="1" noRot="1" noChangeArrowheads="1"/>
          </p:cNvSpPr>
          <p:nvPr>
            <p:ph type="body" idx="4294967295"/>
          </p:nvPr>
        </p:nvSpPr>
        <p:spPr>
          <a:xfrm>
            <a:off x="2250832" y="1357313"/>
            <a:ext cx="8885482" cy="5184163"/>
          </a:xfrm>
        </p:spPr>
        <p:txBody>
          <a:bodyPr>
            <a:normAutofit/>
          </a:bodyPr>
          <a:lstStyle/>
          <a:p>
            <a:pPr marL="0" indent="0" algn="ctr">
              <a:buNone/>
              <a:defRPr/>
            </a:pPr>
            <a:r>
              <a:rPr lang="it-IT" sz="3600" dirty="0"/>
              <a:t>Il sito del MIUR offre formazione sul nuovo Regolamento contabile:</a:t>
            </a:r>
          </a:p>
          <a:p>
            <a:pPr marL="0" indent="0" algn="ctr">
              <a:buNone/>
              <a:defRPr/>
            </a:pPr>
            <a:r>
              <a:rPr lang="it-IT" sz="3600" b="1" dirty="0">
                <a:solidFill>
                  <a:srgbClr val="FF0000"/>
                </a:solidFill>
                <a:effectLst>
                  <a:outerShdw blurRad="38100" dist="38100" dir="2700000" algn="tl">
                    <a:srgbClr val="C0C0C0"/>
                  </a:outerShdw>
                </a:effectLst>
              </a:rPr>
              <a:t>La trovate qui:</a:t>
            </a:r>
          </a:p>
          <a:p>
            <a:pPr marL="0" indent="0" algn="ctr">
              <a:buNone/>
              <a:defRPr/>
            </a:pPr>
            <a:r>
              <a:rPr lang="it-IT" sz="3600" dirty="0">
                <a:hlinkClick r:id="rId3"/>
              </a:rPr>
              <a:t>https://www.formazionemiur.it/wp-content/uploads/2018/12/MIUR_Io-Conto_Webinar_11122018.pdf</a:t>
            </a:r>
            <a:endParaRPr lang="it-IT" sz="3600" dirty="0"/>
          </a:p>
          <a:p>
            <a:pPr marL="0" indent="0" algn="ctr">
              <a:buNone/>
              <a:defRPr/>
            </a:pPr>
            <a:r>
              <a:rPr lang="it-IT" sz="3600" u="sng" dirty="0">
                <a:solidFill>
                  <a:srgbClr val="0000FF"/>
                </a:solidFill>
                <a:latin typeface="Arial" panose="020B0604020202020204" pitchFamily="34" charset="0"/>
                <a:hlinkClick r:id="rId4">
                  <a:extLst>
                    <a:ext uri="{A12FA001-AC4F-418D-AE19-62706E023703}">
                      <ahyp:hlinkClr xmlns:ahyp="http://schemas.microsoft.com/office/drawing/2018/hyperlinkcolor" val="tx"/>
                    </a:ext>
                  </a:extLst>
                </a:hlinkClick>
              </a:rPr>
              <a:t>https://www.formazionemiur.it/materiali-didattici-io-conto-ii-edizione/</a:t>
            </a:r>
            <a:endParaRPr lang="it-IT" sz="3600" u="sng" dirty="0">
              <a:solidFill>
                <a:srgbClr val="0000FF"/>
              </a:solidFill>
              <a:latin typeface="Arial" panose="020B0604020202020204" pitchFamily="34" charset="0"/>
            </a:endParaRPr>
          </a:p>
          <a:p>
            <a:pPr marL="0" indent="0" algn="ctr">
              <a:buNone/>
              <a:defRPr/>
            </a:pPr>
            <a:endParaRPr lang="it-IT" sz="3600" b="1" dirty="0">
              <a:solidFill>
                <a:srgbClr val="FF0000"/>
              </a:solidFill>
              <a:effectLst>
                <a:outerShdw blurRad="38100" dist="38100" dir="2700000" algn="tl">
                  <a:srgbClr val="C0C0C0"/>
                </a:outerShdw>
              </a:effectLst>
            </a:endParaRPr>
          </a:p>
          <a:p>
            <a:pPr marL="0" indent="0" algn="ctr">
              <a:buNone/>
              <a:defRPr/>
            </a:pPr>
            <a:endParaRPr lang="it-IT" sz="3600" b="1" dirty="0">
              <a:solidFill>
                <a:srgbClr val="FF0000"/>
              </a:solidFill>
              <a:effectLst>
                <a:outerShdw blurRad="38100" dist="38100" dir="2700000" algn="tl">
                  <a:srgbClr val="C0C0C0"/>
                </a:outerShdw>
              </a:effectLst>
            </a:endParaRPr>
          </a:p>
          <a:p>
            <a:pPr marL="0" indent="0">
              <a:buFont typeface="Arial" charset="0"/>
              <a:buChar char="•"/>
              <a:defRPr/>
            </a:pPr>
            <a:endParaRPr lang="it-IT" sz="3000" dirty="0">
              <a:effectLst>
                <a:outerShdw blurRad="38100" dist="38100" dir="2700000" algn="tl">
                  <a:srgbClr val="C0C0C0"/>
                </a:outerShdw>
              </a:effectLst>
            </a:endParaRPr>
          </a:p>
        </p:txBody>
      </p:sp>
      <p:cxnSp>
        <p:nvCxnSpPr>
          <p:cNvPr id="4" name="Connettore 1 3">
            <a:extLst>
              <a:ext uri="{FF2B5EF4-FFF2-40B4-BE49-F238E27FC236}">
                <a16:creationId xmlns:a16="http://schemas.microsoft.com/office/drawing/2014/main" id="{93C6AC9D-C388-485E-ACBE-812B29D55DDC}"/>
              </a:ext>
            </a:extLst>
          </p:cNvPr>
          <p:cNvCxnSpPr/>
          <p:nvPr/>
        </p:nvCxnSpPr>
        <p:spPr>
          <a:xfrm>
            <a:off x="2595564" y="1000125"/>
            <a:ext cx="7500937"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5" name="Connettore 1 4">
            <a:extLst>
              <a:ext uri="{FF2B5EF4-FFF2-40B4-BE49-F238E27FC236}">
                <a16:creationId xmlns:a16="http://schemas.microsoft.com/office/drawing/2014/main" id="{B720F5D4-B6C4-4EF5-9CAB-1D54C8EF22F9}"/>
              </a:ext>
            </a:extLst>
          </p:cNvPr>
          <p:cNvCxnSpPr/>
          <p:nvPr/>
        </p:nvCxnSpPr>
        <p:spPr>
          <a:xfrm rot="5400000">
            <a:off x="-440531" y="3679032"/>
            <a:ext cx="4643437"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61729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BCE35B94-53DE-45F5-A5E2-682586D07A02}"/>
              </a:ext>
            </a:extLst>
          </p:cNvPr>
          <p:cNvSpPr txBox="1">
            <a:spLocks noRot="1" noChangeArrowheads="1"/>
          </p:cNvSpPr>
          <p:nvPr/>
        </p:nvSpPr>
        <p:spPr bwMode="auto">
          <a:xfrm>
            <a:off x="1113183" y="-106017"/>
            <a:ext cx="10614991" cy="5837577"/>
          </a:xfrm>
          <a:prstGeom prst="rect">
            <a:avLst/>
          </a:prstGeom>
          <a:noFill/>
          <a:ln w="9525">
            <a:noFill/>
            <a:miter lim="800000"/>
            <a:headEnd/>
            <a:tailEnd/>
          </a:ln>
          <a:effectLst/>
        </p:spPr>
        <p:txBody>
          <a:bodyPr/>
          <a:lstStyle/>
          <a:p>
            <a:pPr marL="342900" indent="-342900">
              <a:spcBef>
                <a:spcPct val="20000"/>
              </a:spcBef>
              <a:buClr>
                <a:schemeClr val="hlink"/>
              </a:buClr>
              <a:defRPr/>
            </a:pPr>
            <a:endParaRPr lang="it-IT" sz="3200" kern="0" dirty="0">
              <a:effectLst>
                <a:outerShdw blurRad="38100" dist="38100" dir="2700000" algn="tl">
                  <a:srgbClr val="C0C0C0"/>
                </a:outerShdw>
              </a:effectLst>
            </a:endParaRPr>
          </a:p>
          <a:p>
            <a:pPr marL="342900" indent="-342900" algn="ctr">
              <a:spcBef>
                <a:spcPct val="20000"/>
              </a:spcBef>
              <a:buClr>
                <a:schemeClr val="hlink"/>
              </a:buClr>
              <a:defRPr/>
            </a:pPr>
            <a:r>
              <a:rPr lang="it-IT" sz="3600" b="1" kern="0" dirty="0">
                <a:solidFill>
                  <a:schemeClr val="accent2"/>
                </a:solidFill>
                <a:effectLst>
                  <a:outerShdw blurRad="38100" dist="38100" dir="2700000" algn="tl">
                    <a:srgbClr val="C0C0C0"/>
                  </a:outerShdw>
                </a:effectLst>
              </a:rPr>
              <a:t>ALCUNI OBIETTIVI di miglioramento</a:t>
            </a:r>
          </a:p>
          <a:p>
            <a:pPr marL="540000" indent="-571500">
              <a:spcBef>
                <a:spcPts val="1200"/>
              </a:spcBef>
              <a:buClr>
                <a:schemeClr val="hlink"/>
              </a:buClr>
              <a:buFont typeface="Arial" panose="020B0604020202020204" pitchFamily="34" charset="0"/>
              <a:buChar char="•"/>
              <a:defRPr/>
            </a:pPr>
            <a:r>
              <a:rPr lang="it-IT" sz="2800" b="1" kern="0" dirty="0">
                <a:effectLst>
                  <a:outerShdw blurRad="38100" dist="38100" dir="2700000" algn="tl">
                    <a:srgbClr val="C0C0C0"/>
                  </a:outerShdw>
                </a:effectLst>
              </a:rPr>
              <a:t>Migliore comunicazione e armonizzazione normativa: schemi e modelli standard; utilizzo delle tecnologie anche per i pagamenti (fatturazione elettronica. PAGOINRETE…)</a:t>
            </a:r>
          </a:p>
          <a:p>
            <a:pPr marL="540000" indent="-571500">
              <a:spcBef>
                <a:spcPts val="1200"/>
              </a:spcBef>
              <a:buClr>
                <a:schemeClr val="hlink"/>
              </a:buClr>
              <a:buFont typeface="Arial" panose="020B0604020202020204" pitchFamily="34" charset="0"/>
              <a:buChar char="•"/>
              <a:defRPr/>
            </a:pPr>
            <a:r>
              <a:rPr lang="it-IT" sz="2800" b="1" kern="0" dirty="0">
                <a:effectLst>
                  <a:outerShdw blurRad="38100" dist="38100" dir="2700000" algn="tl">
                    <a:srgbClr val="C0C0C0"/>
                  </a:outerShdw>
                </a:effectLst>
              </a:rPr>
              <a:t>Migliore e più chiara tempistica, anche per i controlli</a:t>
            </a:r>
          </a:p>
          <a:p>
            <a:pPr marL="540000" indent="-571500">
              <a:spcBef>
                <a:spcPts val="1200"/>
              </a:spcBef>
              <a:buClr>
                <a:schemeClr val="hlink"/>
              </a:buClr>
              <a:buFont typeface="Arial" panose="020B0604020202020204" pitchFamily="34" charset="0"/>
              <a:buChar char="•"/>
              <a:defRPr/>
            </a:pPr>
            <a:r>
              <a:rPr lang="it-IT" sz="2800" b="1" kern="0" dirty="0">
                <a:effectLst>
                  <a:outerShdw blurRad="38100" dist="38100" dir="2700000" algn="tl">
                    <a:srgbClr val="C0C0C0"/>
                  </a:outerShdw>
                </a:effectLst>
              </a:rPr>
              <a:t>Efficienza ed economicità: obbligo di acquisti tramite Consip, possibile anche in rete fra scuole</a:t>
            </a:r>
          </a:p>
          <a:p>
            <a:pPr marL="540000" indent="-571500">
              <a:spcBef>
                <a:spcPts val="1200"/>
              </a:spcBef>
              <a:buClr>
                <a:schemeClr val="hlink"/>
              </a:buClr>
              <a:buFont typeface="Arial" panose="020B0604020202020204" pitchFamily="34" charset="0"/>
              <a:buChar char="•"/>
              <a:defRPr/>
            </a:pPr>
            <a:r>
              <a:rPr lang="it-IT" sz="2800" b="1" kern="0" dirty="0">
                <a:effectLst>
                  <a:outerShdw blurRad="38100" dist="38100" dir="2700000" algn="tl">
                    <a:srgbClr val="C0C0C0"/>
                  </a:outerShdw>
                </a:effectLst>
              </a:rPr>
              <a:t>Semplificazione adempimenti: affidamenti diretti, senza gara, entro il valore di 10000 euro, elevabile a 40.000 con motivazione (prima era 2000 euro)</a:t>
            </a:r>
          </a:p>
          <a:p>
            <a:pPr marL="540000" indent="-571500">
              <a:spcBef>
                <a:spcPts val="1200"/>
              </a:spcBef>
              <a:buClr>
                <a:schemeClr val="hlink"/>
              </a:buClr>
              <a:buFont typeface="Arial" panose="020B0604020202020204" pitchFamily="34" charset="0"/>
              <a:buChar char="•"/>
              <a:defRPr/>
            </a:pPr>
            <a:r>
              <a:rPr lang="it-IT" b="1" kern="0" dirty="0">
                <a:effectLst>
                  <a:outerShdw blurRad="38100" dist="38100" dir="2700000" algn="tl">
                    <a:srgbClr val="C0C0C0"/>
                  </a:outerShdw>
                </a:effectLst>
              </a:rPr>
              <a:t>Dalla pagina del MIUR che presenta il nuovo regolamento contabile</a:t>
            </a:r>
          </a:p>
          <a:p>
            <a:pPr marL="571500" indent="-571500">
              <a:spcBef>
                <a:spcPct val="20000"/>
              </a:spcBef>
              <a:buClr>
                <a:schemeClr val="hlink"/>
              </a:buClr>
              <a:buFont typeface="Arial" panose="020B0604020202020204" pitchFamily="34" charset="0"/>
              <a:buChar char="•"/>
              <a:defRPr/>
            </a:pPr>
            <a:endParaRPr lang="it-IT" sz="3600" b="1" kern="0" dirty="0">
              <a:effectLst>
                <a:outerShdw blurRad="38100" dist="38100" dir="2700000" algn="tl">
                  <a:srgbClr val="C0C0C0"/>
                </a:outerShdw>
              </a:effectLst>
            </a:endParaRPr>
          </a:p>
        </p:txBody>
      </p:sp>
      <p:grpSp>
        <p:nvGrpSpPr>
          <p:cNvPr id="9221" name="Gruppo 11">
            <a:extLst>
              <a:ext uri="{FF2B5EF4-FFF2-40B4-BE49-F238E27FC236}">
                <a16:creationId xmlns:a16="http://schemas.microsoft.com/office/drawing/2014/main" id="{AE8A1686-D818-4B7A-9DBA-34787EE796FC}"/>
              </a:ext>
            </a:extLst>
          </p:cNvPr>
          <p:cNvGrpSpPr>
            <a:grpSpLocks/>
          </p:cNvGrpSpPr>
          <p:nvPr/>
        </p:nvGrpSpPr>
        <p:grpSpPr bwMode="auto">
          <a:xfrm>
            <a:off x="1652317" y="623215"/>
            <a:ext cx="9280726" cy="5611570"/>
            <a:chOff x="642910" y="1000108"/>
            <a:chExt cx="7929618" cy="5000661"/>
          </a:xfrm>
        </p:grpSpPr>
        <p:cxnSp>
          <p:nvCxnSpPr>
            <p:cNvPr id="9" name="Connettore 1 8">
              <a:extLst>
                <a:ext uri="{FF2B5EF4-FFF2-40B4-BE49-F238E27FC236}">
                  <a16:creationId xmlns:a16="http://schemas.microsoft.com/office/drawing/2014/main" id="{245C44F5-98E6-4C1F-A2D8-D0180971F8E0}"/>
                </a:ext>
              </a:extLst>
            </p:cNvPr>
            <p:cNvCxnSpPr/>
            <p:nvPr/>
          </p:nvCxnSpPr>
          <p:spPr>
            <a:xfrm>
              <a:off x="1071538" y="1000108"/>
              <a:ext cx="750099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Connettore 1 10">
              <a:extLst>
                <a:ext uri="{FF2B5EF4-FFF2-40B4-BE49-F238E27FC236}">
                  <a16:creationId xmlns:a16="http://schemas.microsoft.com/office/drawing/2014/main" id="{D73B39F8-4656-4917-8D9C-9DFB159F171C}"/>
                </a:ext>
              </a:extLst>
            </p:cNvPr>
            <p:cNvCxnSpPr/>
            <p:nvPr/>
          </p:nvCxnSpPr>
          <p:spPr>
            <a:xfrm rot="5400000">
              <a:off x="-1678825" y="3679034"/>
              <a:ext cx="4643470" cy="0"/>
            </a:xfrm>
            <a:prstGeom prst="line">
              <a:avLst/>
            </a:prstGeom>
          </p:spPr>
          <p:style>
            <a:lnRef idx="2">
              <a:schemeClr val="accent2"/>
            </a:lnRef>
            <a:fillRef idx="0">
              <a:schemeClr val="accent2"/>
            </a:fillRef>
            <a:effectRef idx="1">
              <a:schemeClr val="accent2"/>
            </a:effectRef>
            <a:fontRef idx="minor">
              <a:schemeClr val="tx1"/>
            </a:fontRef>
          </p:style>
        </p:cxnSp>
      </p:grpSp>
    </p:spTree>
    <p:extLst>
      <p:ext uri="{BB962C8B-B14F-4D97-AF65-F5344CB8AC3E}">
        <p14:creationId xmlns:p14="http://schemas.microsoft.com/office/powerpoint/2010/main" val="3148596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ttangolo 3">
            <a:extLst>
              <a:ext uri="{FF2B5EF4-FFF2-40B4-BE49-F238E27FC236}">
                <a16:creationId xmlns:a16="http://schemas.microsoft.com/office/drawing/2014/main" id="{DFAC549B-8739-4FE0-8461-3FA80E6986C2}"/>
              </a:ext>
            </a:extLst>
          </p:cNvPr>
          <p:cNvSpPr>
            <a:spLocks noChangeArrowheads="1"/>
          </p:cNvSpPr>
          <p:nvPr/>
        </p:nvSpPr>
        <p:spPr bwMode="auto">
          <a:xfrm>
            <a:off x="2063751" y="404813"/>
            <a:ext cx="79914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spcBef>
                <a:spcPct val="0"/>
              </a:spcBef>
              <a:buClrTx/>
              <a:buFontTx/>
              <a:buNone/>
            </a:pPr>
            <a:r>
              <a:rPr lang="it-IT" altLang="it-IT" sz="3600" dirty="0">
                <a:solidFill>
                  <a:schemeClr val="accent2"/>
                </a:solidFill>
              </a:rPr>
              <a:t>6 + 4(nuovi) PRINCIPI</a:t>
            </a:r>
          </a:p>
        </p:txBody>
      </p:sp>
      <p:sp>
        <p:nvSpPr>
          <p:cNvPr id="17411" name="Rettangolo 6">
            <a:extLst>
              <a:ext uri="{FF2B5EF4-FFF2-40B4-BE49-F238E27FC236}">
                <a16:creationId xmlns:a16="http://schemas.microsoft.com/office/drawing/2014/main" id="{E52F9052-FF77-4F78-AC8D-5EE378F5F888}"/>
              </a:ext>
            </a:extLst>
          </p:cNvPr>
          <p:cNvSpPr>
            <a:spLocks noChangeArrowheads="1"/>
          </p:cNvSpPr>
          <p:nvPr/>
        </p:nvSpPr>
        <p:spPr bwMode="auto">
          <a:xfrm>
            <a:off x="1847851" y="1773238"/>
            <a:ext cx="2663825" cy="4708981"/>
          </a:xfrm>
          <a:prstGeom prst="rect">
            <a:avLst/>
          </a:prstGeom>
          <a:solidFill>
            <a:srgbClr val="FFFF99"/>
          </a:solidFill>
          <a:ln w="9525">
            <a:solidFill>
              <a:srgbClr val="0000FF"/>
            </a:solidFill>
            <a:miter lim="800000"/>
            <a:headEnd/>
            <a:tailEnd/>
          </a:ln>
        </p:spPr>
        <p:txBody>
          <a:bodyPr>
            <a:spAutoFit/>
          </a:bodyPr>
          <a:lstStyle>
            <a:lvl1pPr marL="742950" indent="-7429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 typeface="Arial" panose="020B0604020202020204" pitchFamily="34" charset="0"/>
              <a:buNone/>
            </a:pPr>
            <a:r>
              <a:rPr lang="it-IT" altLang="it-IT" sz="2400" b="1" dirty="0">
                <a:solidFill>
                  <a:srgbClr val="3333FF"/>
                </a:solidFill>
                <a:latin typeface="Arial" panose="020B0604020202020204" pitchFamily="34" charset="0"/>
              </a:rPr>
              <a:t>TRASPARENZA</a:t>
            </a:r>
          </a:p>
          <a:p>
            <a:pPr eaLnBrk="1" hangingPunct="1">
              <a:spcBef>
                <a:spcPct val="0"/>
              </a:spcBef>
              <a:buClrTx/>
              <a:buFont typeface="Arial" panose="020B0604020202020204" pitchFamily="34" charset="0"/>
              <a:buAutoNum type="arabicPeriod"/>
            </a:pPr>
            <a:endParaRPr lang="it-IT" altLang="it-IT" sz="800" b="1" dirty="0">
              <a:solidFill>
                <a:srgbClr val="3333FF"/>
              </a:solidFill>
              <a:latin typeface="Arial" panose="020B0604020202020204" pitchFamily="34" charset="0"/>
            </a:endParaRPr>
          </a:p>
          <a:p>
            <a:pPr eaLnBrk="1" hangingPunct="1">
              <a:spcBef>
                <a:spcPct val="0"/>
              </a:spcBef>
              <a:buClrTx/>
              <a:buFont typeface="Arial" panose="020B0604020202020204" pitchFamily="34" charset="0"/>
              <a:buNone/>
            </a:pPr>
            <a:r>
              <a:rPr lang="it-IT" altLang="it-IT" sz="2400" b="1" dirty="0">
                <a:solidFill>
                  <a:srgbClr val="3333FF"/>
                </a:solidFill>
                <a:latin typeface="Arial" panose="020B0604020202020204" pitchFamily="34" charset="0"/>
              </a:rPr>
              <a:t>ANNUALITA’</a:t>
            </a:r>
          </a:p>
          <a:p>
            <a:pPr eaLnBrk="1" hangingPunct="1">
              <a:spcBef>
                <a:spcPct val="0"/>
              </a:spcBef>
              <a:buClrTx/>
              <a:buFont typeface="Arial" panose="020B0604020202020204" pitchFamily="34" charset="0"/>
              <a:buAutoNum type="arabicPeriod"/>
            </a:pPr>
            <a:endParaRPr lang="it-IT" altLang="it-IT" sz="800" b="1" dirty="0">
              <a:solidFill>
                <a:srgbClr val="3333FF"/>
              </a:solidFill>
              <a:latin typeface="Arial" panose="020B0604020202020204" pitchFamily="34" charset="0"/>
            </a:endParaRPr>
          </a:p>
          <a:p>
            <a:pPr eaLnBrk="1" hangingPunct="1">
              <a:spcBef>
                <a:spcPct val="0"/>
              </a:spcBef>
              <a:buClrTx/>
              <a:buFont typeface="Arial" panose="020B0604020202020204" pitchFamily="34" charset="0"/>
              <a:buNone/>
            </a:pPr>
            <a:r>
              <a:rPr lang="it-IT" altLang="it-IT" sz="2400" b="1" dirty="0">
                <a:solidFill>
                  <a:srgbClr val="3333FF"/>
                </a:solidFill>
                <a:latin typeface="Arial" panose="020B0604020202020204" pitchFamily="34" charset="0"/>
              </a:rPr>
              <a:t>INTEGRITA’</a:t>
            </a:r>
            <a:endParaRPr lang="it-IT" altLang="it-IT" sz="800" b="1" dirty="0">
              <a:solidFill>
                <a:srgbClr val="3333FF"/>
              </a:solidFill>
              <a:latin typeface="Arial" panose="020B0604020202020204" pitchFamily="34" charset="0"/>
            </a:endParaRPr>
          </a:p>
          <a:p>
            <a:pPr eaLnBrk="1" hangingPunct="1">
              <a:spcBef>
                <a:spcPct val="0"/>
              </a:spcBef>
              <a:buClrTx/>
              <a:buFont typeface="Arial" panose="020B0604020202020204" pitchFamily="34" charset="0"/>
              <a:buAutoNum type="arabicPeriod"/>
            </a:pPr>
            <a:endParaRPr lang="it-IT" altLang="it-IT" sz="1200" b="1" dirty="0">
              <a:solidFill>
                <a:srgbClr val="3333FF"/>
              </a:solidFill>
              <a:latin typeface="Arial" panose="020B0604020202020204" pitchFamily="34" charset="0"/>
            </a:endParaRPr>
          </a:p>
          <a:p>
            <a:pPr eaLnBrk="1" hangingPunct="1">
              <a:spcBef>
                <a:spcPct val="0"/>
              </a:spcBef>
              <a:buClrTx/>
              <a:buFont typeface="Arial" panose="020B0604020202020204" pitchFamily="34" charset="0"/>
              <a:buNone/>
            </a:pPr>
            <a:r>
              <a:rPr lang="it-IT" altLang="it-IT" sz="2400" b="1" dirty="0">
                <a:solidFill>
                  <a:srgbClr val="3333FF"/>
                </a:solidFill>
                <a:latin typeface="Arial" panose="020B0604020202020204" pitchFamily="34" charset="0"/>
              </a:rPr>
              <a:t>UNIVERSALITA’</a:t>
            </a:r>
          </a:p>
          <a:p>
            <a:pPr eaLnBrk="1" hangingPunct="1">
              <a:spcBef>
                <a:spcPct val="0"/>
              </a:spcBef>
              <a:buClrTx/>
              <a:buFont typeface="Arial" panose="020B0604020202020204" pitchFamily="34" charset="0"/>
              <a:buAutoNum type="arabicPeriod"/>
            </a:pPr>
            <a:endParaRPr lang="it-IT" altLang="it-IT" sz="800" b="1" dirty="0">
              <a:solidFill>
                <a:srgbClr val="3333FF"/>
              </a:solidFill>
              <a:latin typeface="Arial" panose="020B0604020202020204" pitchFamily="34" charset="0"/>
            </a:endParaRPr>
          </a:p>
          <a:p>
            <a:pPr eaLnBrk="1" hangingPunct="1">
              <a:spcBef>
                <a:spcPct val="0"/>
              </a:spcBef>
              <a:buClrTx/>
              <a:buFont typeface="Arial" panose="020B0604020202020204" pitchFamily="34" charset="0"/>
              <a:buNone/>
            </a:pPr>
            <a:r>
              <a:rPr lang="it-IT" altLang="it-IT" sz="2400" b="1" dirty="0">
                <a:solidFill>
                  <a:srgbClr val="3333FF"/>
                </a:solidFill>
                <a:latin typeface="Arial" panose="020B0604020202020204" pitchFamily="34" charset="0"/>
              </a:rPr>
              <a:t>UNICITA’</a:t>
            </a:r>
          </a:p>
          <a:p>
            <a:pPr eaLnBrk="1" hangingPunct="1">
              <a:spcBef>
                <a:spcPct val="0"/>
              </a:spcBef>
              <a:buClrTx/>
              <a:buFont typeface="Arial" panose="020B0604020202020204" pitchFamily="34" charset="0"/>
              <a:buNone/>
            </a:pPr>
            <a:endParaRPr lang="it-IT" altLang="it-IT" sz="1400" b="1" dirty="0">
              <a:solidFill>
                <a:srgbClr val="3333FF"/>
              </a:solidFill>
              <a:latin typeface="Arial" panose="020B0604020202020204" pitchFamily="34" charset="0"/>
            </a:endParaRPr>
          </a:p>
          <a:p>
            <a:pPr eaLnBrk="1" hangingPunct="1">
              <a:spcBef>
                <a:spcPct val="0"/>
              </a:spcBef>
              <a:buClrTx/>
              <a:buFont typeface="Arial" panose="020B0604020202020204" pitchFamily="34" charset="0"/>
              <a:buNone/>
            </a:pPr>
            <a:r>
              <a:rPr lang="it-IT" altLang="it-IT" sz="2400" b="1" dirty="0">
                <a:solidFill>
                  <a:srgbClr val="3333FF"/>
                </a:solidFill>
                <a:latin typeface="Arial" panose="020B0604020202020204" pitchFamily="34" charset="0"/>
              </a:rPr>
              <a:t>VERIDICITA’</a:t>
            </a:r>
          </a:p>
          <a:p>
            <a:pPr eaLnBrk="1" hangingPunct="1">
              <a:spcBef>
                <a:spcPct val="0"/>
              </a:spcBef>
              <a:buClrTx/>
              <a:buFont typeface="Arial" panose="020B0604020202020204" pitchFamily="34" charset="0"/>
              <a:buNone/>
            </a:pPr>
            <a:endParaRPr lang="it-IT" altLang="it-IT" sz="1000" b="1" dirty="0">
              <a:solidFill>
                <a:srgbClr val="3333FF"/>
              </a:solidFill>
              <a:latin typeface="Arial" panose="020B0604020202020204" pitchFamily="34" charset="0"/>
            </a:endParaRPr>
          </a:p>
          <a:p>
            <a:pPr eaLnBrk="1" hangingPunct="1">
              <a:spcBef>
                <a:spcPct val="0"/>
              </a:spcBef>
              <a:buClrTx/>
              <a:buFont typeface="Arial" panose="020B0604020202020204" pitchFamily="34" charset="0"/>
              <a:buNone/>
            </a:pPr>
            <a:r>
              <a:rPr lang="it-IT" altLang="it-IT" sz="2400" b="1" dirty="0">
                <a:solidFill>
                  <a:srgbClr val="FF0000"/>
                </a:solidFill>
                <a:latin typeface="Arial" panose="020B0604020202020204" pitchFamily="34" charset="0"/>
              </a:rPr>
              <a:t>Chiarezza</a:t>
            </a:r>
          </a:p>
          <a:p>
            <a:pPr eaLnBrk="1" hangingPunct="1">
              <a:spcBef>
                <a:spcPct val="0"/>
              </a:spcBef>
              <a:buClrTx/>
              <a:buFont typeface="Arial" panose="020B0604020202020204" pitchFamily="34" charset="0"/>
              <a:buNone/>
            </a:pPr>
            <a:r>
              <a:rPr lang="it-IT" altLang="it-IT" sz="2400" b="1" dirty="0">
                <a:solidFill>
                  <a:srgbClr val="FF0000"/>
                </a:solidFill>
                <a:latin typeface="Arial" panose="020B0604020202020204" pitchFamily="34" charset="0"/>
              </a:rPr>
              <a:t>Pareggio</a:t>
            </a:r>
          </a:p>
          <a:p>
            <a:pPr eaLnBrk="1" hangingPunct="1">
              <a:spcBef>
                <a:spcPct val="0"/>
              </a:spcBef>
              <a:buClrTx/>
              <a:buFont typeface="Arial" panose="020B0604020202020204" pitchFamily="34" charset="0"/>
              <a:buNone/>
            </a:pPr>
            <a:r>
              <a:rPr lang="it-IT" altLang="it-IT" sz="2400" b="1" dirty="0">
                <a:solidFill>
                  <a:srgbClr val="FF0000"/>
                </a:solidFill>
                <a:latin typeface="Arial" panose="020B0604020202020204" pitchFamily="34" charset="0"/>
              </a:rPr>
              <a:t>Armonizzazione</a:t>
            </a:r>
          </a:p>
          <a:p>
            <a:pPr eaLnBrk="1" hangingPunct="1">
              <a:spcBef>
                <a:spcPct val="0"/>
              </a:spcBef>
              <a:buClrTx/>
              <a:buFont typeface="Arial" panose="020B0604020202020204" pitchFamily="34" charset="0"/>
              <a:buNone/>
            </a:pPr>
            <a:r>
              <a:rPr lang="it-IT" altLang="it-IT" sz="2400" b="1" dirty="0">
                <a:solidFill>
                  <a:srgbClr val="FF0000"/>
                </a:solidFill>
                <a:latin typeface="Arial" panose="020B0604020202020204" pitchFamily="34" charset="0"/>
              </a:rPr>
              <a:t>Monitoraggio</a:t>
            </a:r>
          </a:p>
        </p:txBody>
      </p:sp>
      <p:sp>
        <p:nvSpPr>
          <p:cNvPr id="17412" name="Rettangolo 7">
            <a:extLst>
              <a:ext uri="{FF2B5EF4-FFF2-40B4-BE49-F238E27FC236}">
                <a16:creationId xmlns:a16="http://schemas.microsoft.com/office/drawing/2014/main" id="{4A934706-8357-4E4B-9865-B3733179647E}"/>
              </a:ext>
            </a:extLst>
          </p:cNvPr>
          <p:cNvSpPr>
            <a:spLocks noChangeArrowheads="1"/>
          </p:cNvSpPr>
          <p:nvPr/>
        </p:nvSpPr>
        <p:spPr bwMode="auto">
          <a:xfrm>
            <a:off x="4873348" y="1467207"/>
            <a:ext cx="6576529"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0"/>
              </a:spcBef>
              <a:buClrTx/>
              <a:buFontTx/>
              <a:buNone/>
            </a:pPr>
            <a:r>
              <a:rPr lang="it-IT" altLang="it-IT" sz="2400" b="1" dirty="0">
                <a:latin typeface="Arial" panose="020B0604020202020204" pitchFamily="34" charset="0"/>
              </a:rPr>
              <a:t>Atto pubblico </a:t>
            </a:r>
          </a:p>
          <a:p>
            <a:pPr eaLnBrk="1" hangingPunct="1">
              <a:spcBef>
                <a:spcPct val="0"/>
              </a:spcBef>
              <a:buClrTx/>
              <a:buFontTx/>
              <a:buNone/>
            </a:pPr>
            <a:endParaRPr lang="it-IT" altLang="it-IT" sz="1400" b="1" dirty="0">
              <a:latin typeface="Arial" panose="020B0604020202020204" pitchFamily="34" charset="0"/>
            </a:endParaRPr>
          </a:p>
          <a:p>
            <a:pPr eaLnBrk="1" hangingPunct="1">
              <a:spcBef>
                <a:spcPct val="0"/>
              </a:spcBef>
              <a:buClrTx/>
              <a:buFontTx/>
              <a:buNone/>
            </a:pPr>
            <a:r>
              <a:rPr lang="it-IT" altLang="it-IT" sz="2400" b="1" dirty="0">
                <a:latin typeface="Arial" panose="020B0604020202020204" pitchFamily="34" charset="0"/>
              </a:rPr>
              <a:t>Rinnovo dei fatti contabili ogni anno</a:t>
            </a:r>
          </a:p>
          <a:p>
            <a:pPr eaLnBrk="1" hangingPunct="1">
              <a:spcBef>
                <a:spcPct val="0"/>
              </a:spcBef>
              <a:buClrTx/>
              <a:buFontTx/>
              <a:buNone/>
            </a:pPr>
            <a:endParaRPr lang="it-IT" altLang="it-IT" sz="1400" b="1" dirty="0">
              <a:latin typeface="Arial" panose="020B0604020202020204" pitchFamily="34" charset="0"/>
            </a:endParaRPr>
          </a:p>
          <a:p>
            <a:pPr eaLnBrk="1" hangingPunct="1">
              <a:spcBef>
                <a:spcPct val="0"/>
              </a:spcBef>
              <a:buClrTx/>
              <a:buFontTx/>
              <a:buNone/>
            </a:pPr>
            <a:r>
              <a:rPr lang="it-IT" altLang="it-IT" sz="2400" b="1" dirty="0">
                <a:latin typeface="Arial" panose="020B0604020202020204" pitchFamily="34" charset="0"/>
              </a:rPr>
              <a:t>Importi per intero al lordo di eventuali oneri</a:t>
            </a:r>
          </a:p>
          <a:p>
            <a:pPr eaLnBrk="1" hangingPunct="1">
              <a:spcBef>
                <a:spcPct val="0"/>
              </a:spcBef>
              <a:buClrTx/>
              <a:buFontTx/>
              <a:buNone/>
            </a:pPr>
            <a:r>
              <a:rPr lang="it-IT" altLang="it-IT" sz="2400" b="1" dirty="0">
                <a:latin typeface="Arial" panose="020B0604020202020204" pitchFamily="34" charset="0"/>
              </a:rPr>
              <a:t>Non si compensano entrate con uscite</a:t>
            </a:r>
          </a:p>
          <a:p>
            <a:pPr eaLnBrk="1" hangingPunct="1">
              <a:spcBef>
                <a:spcPct val="0"/>
              </a:spcBef>
              <a:buClrTx/>
              <a:buFontTx/>
              <a:buNone/>
            </a:pPr>
            <a:endParaRPr lang="it-IT" altLang="it-IT" sz="2400" b="1" dirty="0">
              <a:latin typeface="Arial" panose="020B0604020202020204" pitchFamily="34" charset="0"/>
            </a:endParaRPr>
          </a:p>
          <a:p>
            <a:pPr eaLnBrk="1" hangingPunct="1">
              <a:spcBef>
                <a:spcPct val="0"/>
              </a:spcBef>
              <a:buClrTx/>
              <a:buFontTx/>
              <a:buNone/>
            </a:pPr>
            <a:r>
              <a:rPr lang="it-IT" altLang="it-IT" sz="2400" b="1" dirty="0">
                <a:latin typeface="Arial" panose="020B0604020202020204" pitchFamily="34" charset="0"/>
              </a:rPr>
              <a:t>Vanno registrate tutte le entrate/spese</a:t>
            </a:r>
          </a:p>
          <a:p>
            <a:pPr eaLnBrk="1" hangingPunct="1">
              <a:spcBef>
                <a:spcPct val="0"/>
              </a:spcBef>
              <a:buClrTx/>
              <a:buFontTx/>
              <a:buNone/>
            </a:pPr>
            <a:r>
              <a:rPr lang="it-IT" altLang="it-IT" sz="2400" b="1" dirty="0">
                <a:latin typeface="Arial" panose="020B0604020202020204" pitchFamily="34" charset="0"/>
              </a:rPr>
              <a:t>in un solo conto. Vietati conti paralleli</a:t>
            </a:r>
          </a:p>
          <a:p>
            <a:pPr eaLnBrk="1" hangingPunct="1">
              <a:spcBef>
                <a:spcPct val="0"/>
              </a:spcBef>
              <a:buClrTx/>
              <a:buFontTx/>
              <a:buNone/>
            </a:pPr>
            <a:endParaRPr lang="it-IT" altLang="it-IT" sz="1400" b="1" dirty="0">
              <a:latin typeface="Arial" panose="020B0604020202020204" pitchFamily="34" charset="0"/>
            </a:endParaRPr>
          </a:p>
          <a:p>
            <a:pPr eaLnBrk="1" hangingPunct="1">
              <a:spcBef>
                <a:spcPct val="0"/>
              </a:spcBef>
              <a:buClrTx/>
              <a:buFontTx/>
              <a:buNone/>
            </a:pPr>
            <a:r>
              <a:rPr lang="it-IT" altLang="it-IT" sz="2400" b="1" dirty="0">
                <a:latin typeface="Arial" panose="020B0604020202020204" pitchFamily="34" charset="0"/>
              </a:rPr>
              <a:t>Le poste in essere devono essere vere, reali, verificabili</a:t>
            </a:r>
            <a:r>
              <a:rPr lang="it-IT" altLang="it-IT" sz="2000" b="1" dirty="0">
                <a:solidFill>
                  <a:srgbClr val="3333FF"/>
                </a:solidFill>
                <a:latin typeface="Arial" panose="020B0604020202020204" pitchFamily="34" charset="0"/>
              </a:rPr>
              <a:t> </a:t>
            </a:r>
          </a:p>
          <a:p>
            <a:pPr eaLnBrk="1" hangingPunct="1">
              <a:spcBef>
                <a:spcPct val="0"/>
              </a:spcBef>
              <a:buClrTx/>
              <a:buFontTx/>
              <a:buNone/>
            </a:pPr>
            <a:endParaRPr lang="it-IT" altLang="it-IT" sz="2000" b="1" dirty="0">
              <a:solidFill>
                <a:srgbClr val="3333FF"/>
              </a:solidFill>
              <a:latin typeface="Arial" panose="020B0604020202020204" pitchFamily="34" charset="0"/>
            </a:endParaRPr>
          </a:p>
          <a:p>
            <a:pPr eaLnBrk="1" hangingPunct="1">
              <a:spcBef>
                <a:spcPct val="0"/>
              </a:spcBef>
              <a:buClrTx/>
              <a:buFontTx/>
              <a:buNone/>
            </a:pPr>
            <a:r>
              <a:rPr lang="it-IT" altLang="it-IT" sz="2000" b="1" dirty="0">
                <a:solidFill>
                  <a:srgbClr val="3333FF"/>
                </a:solidFill>
                <a:latin typeface="Arial" panose="020B0604020202020204" pitchFamily="34" charset="0"/>
              </a:rPr>
              <a:t>Gli schemi consentono confrontabilità e monitoraggio delle vicende finanziarie delle scuole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FB6C5-BFA3-44A9-AB5D-658FA2F3ABC0}"/>
              </a:ext>
            </a:extLst>
          </p:cNvPr>
          <p:cNvSpPr>
            <a:spLocks noGrp="1"/>
          </p:cNvSpPr>
          <p:nvPr>
            <p:ph type="title"/>
          </p:nvPr>
        </p:nvSpPr>
        <p:spPr>
          <a:xfrm>
            <a:off x="2592925" y="624110"/>
            <a:ext cx="8911687" cy="999738"/>
          </a:xfrm>
        </p:spPr>
        <p:txBody>
          <a:bodyPr/>
          <a:lstStyle/>
          <a:p>
            <a:r>
              <a:rPr lang="it-IT" dirty="0">
                <a:solidFill>
                  <a:schemeClr val="accent2"/>
                </a:solidFill>
              </a:rPr>
              <a:t>TEMPISTICA del programma annuale</a:t>
            </a:r>
          </a:p>
        </p:txBody>
      </p:sp>
      <p:sp>
        <p:nvSpPr>
          <p:cNvPr id="3" name="Segnaposto contenuto 2">
            <a:extLst>
              <a:ext uri="{FF2B5EF4-FFF2-40B4-BE49-F238E27FC236}">
                <a16:creationId xmlns:a16="http://schemas.microsoft.com/office/drawing/2014/main" id="{B5E53FEC-F9B0-4B6D-ADD5-14B73A1BF11D}"/>
              </a:ext>
            </a:extLst>
          </p:cNvPr>
          <p:cNvSpPr>
            <a:spLocks noGrp="1"/>
          </p:cNvSpPr>
          <p:nvPr>
            <p:ph idx="1"/>
          </p:nvPr>
        </p:nvSpPr>
        <p:spPr>
          <a:xfrm>
            <a:off x="2589212" y="1623848"/>
            <a:ext cx="8915400" cy="4523856"/>
          </a:xfrm>
        </p:spPr>
        <p:txBody>
          <a:bodyPr>
            <a:normAutofit fontScale="92500" lnSpcReduction="10000"/>
          </a:bodyPr>
          <a:lstStyle/>
          <a:p>
            <a:r>
              <a:rPr lang="it-IT" sz="2000" dirty="0"/>
              <a:t>ENTRO IL </a:t>
            </a:r>
            <a:r>
              <a:rPr lang="it-IT" sz="2000" b="1" dirty="0"/>
              <a:t>30 NOVEMBRE</a:t>
            </a:r>
            <a:r>
              <a:rPr lang="it-IT" sz="2000" dirty="0"/>
              <a:t>: </a:t>
            </a:r>
          </a:p>
          <a:p>
            <a:pPr lvl="1"/>
            <a:r>
              <a:rPr lang="it-IT" sz="2000" dirty="0"/>
              <a:t>redazione programma e relazione accompagnatoria DS+DSGA, </a:t>
            </a:r>
          </a:p>
          <a:p>
            <a:pPr lvl="1"/>
            <a:r>
              <a:rPr lang="it-IT" sz="2000" dirty="0"/>
              <a:t>elaborazione in Giunta, </a:t>
            </a:r>
          </a:p>
          <a:p>
            <a:pPr lvl="1"/>
            <a:r>
              <a:rPr lang="it-IT" sz="2000" dirty="0"/>
              <a:t>presentazione al Consiglio di Istituto per la deliberazione</a:t>
            </a:r>
          </a:p>
          <a:p>
            <a:pPr lvl="1"/>
            <a:r>
              <a:rPr lang="it-IT" sz="2000" dirty="0"/>
              <a:t>Presentazione ai Revisori dei Conti per parere di regolarità contabile (anche per via telematica)</a:t>
            </a:r>
          </a:p>
          <a:p>
            <a:r>
              <a:rPr lang="it-IT" sz="2000" dirty="0"/>
              <a:t>ENTRO IL </a:t>
            </a:r>
            <a:r>
              <a:rPr lang="it-IT" sz="2000" b="1" dirty="0"/>
              <a:t>31 DICEMBRE: delibera di approvazione </a:t>
            </a:r>
            <a:r>
              <a:rPr lang="it-IT" sz="2000" dirty="0"/>
              <a:t>(termine perentorio: nomina Commissario ad acta dall’U.S.R. entro 10 giorni)</a:t>
            </a:r>
          </a:p>
          <a:p>
            <a:r>
              <a:rPr lang="it-IT" sz="2000" dirty="0"/>
              <a:t>ENTRO IL </a:t>
            </a:r>
            <a:r>
              <a:rPr lang="it-IT" sz="2000" b="1" dirty="0"/>
              <a:t>15 GENNAIO</a:t>
            </a:r>
            <a:r>
              <a:rPr lang="it-IT" sz="2000" dirty="0"/>
              <a:t>: pubblicazione sul sito dell’Istituto e sul portale «Scuola in chiaro» del Ministero</a:t>
            </a:r>
          </a:p>
          <a:p>
            <a:r>
              <a:rPr lang="it-IT" sz="2000" dirty="0"/>
              <a:t>ENTRO IL </a:t>
            </a:r>
            <a:r>
              <a:rPr lang="it-IT" sz="2000" b="1" dirty="0"/>
              <a:t>30 GIUGNO</a:t>
            </a:r>
            <a:r>
              <a:rPr lang="it-IT" sz="2000" dirty="0"/>
              <a:t>: il CDI verifica lo stato di attuazione del programma, con relazione del DS e del DSGA</a:t>
            </a:r>
          </a:p>
          <a:p>
            <a:pPr marL="457200" lvl="1" indent="0">
              <a:buNone/>
            </a:pPr>
            <a:r>
              <a:rPr lang="it-IT" dirty="0"/>
              <a:t>	</a:t>
            </a:r>
          </a:p>
        </p:txBody>
      </p:sp>
    </p:spTree>
    <p:extLst>
      <p:ext uri="{BB962C8B-B14F-4D97-AF65-F5344CB8AC3E}">
        <p14:creationId xmlns:p14="http://schemas.microsoft.com/office/powerpoint/2010/main" val="182283786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C91DDD3-0AD5-4830-9310-55201604AB23}"/>
              </a:ext>
            </a:extLst>
          </p:cNvPr>
          <p:cNvSpPr>
            <a:spLocks noGrp="1" noChangeArrowheads="1"/>
          </p:cNvSpPr>
          <p:nvPr>
            <p:ph type="title"/>
          </p:nvPr>
        </p:nvSpPr>
        <p:spPr/>
        <p:txBody>
          <a:bodyPr/>
          <a:lstStyle/>
          <a:p>
            <a:pPr eaLnBrk="1" hangingPunct="1"/>
            <a:r>
              <a:rPr lang="it-IT" altLang="it-IT" sz="3600">
                <a:solidFill>
                  <a:schemeClr val="accent2"/>
                </a:solidFill>
              </a:rPr>
              <a:t>Tempo di riferimento disallineato</a:t>
            </a:r>
          </a:p>
        </p:txBody>
      </p:sp>
      <p:sp>
        <p:nvSpPr>
          <p:cNvPr id="21507" name="Rectangle 3">
            <a:extLst>
              <a:ext uri="{FF2B5EF4-FFF2-40B4-BE49-F238E27FC236}">
                <a16:creationId xmlns:a16="http://schemas.microsoft.com/office/drawing/2014/main" id="{DDCB13FA-92D1-4C34-A7F1-BB2753484397}"/>
              </a:ext>
            </a:extLst>
          </p:cNvPr>
          <p:cNvSpPr>
            <a:spLocks noGrp="1" noChangeArrowheads="1"/>
          </p:cNvSpPr>
          <p:nvPr>
            <p:ph idx="1"/>
          </p:nvPr>
        </p:nvSpPr>
        <p:spPr>
          <a:xfrm>
            <a:off x="2196755" y="2041802"/>
            <a:ext cx="8001000" cy="3222625"/>
          </a:xfrm>
        </p:spPr>
        <p:txBody>
          <a:bodyPr/>
          <a:lstStyle/>
          <a:p>
            <a:pPr algn="ctr" eaLnBrk="1" hangingPunct="1">
              <a:buFont typeface="Wingdings" panose="05000000000000000000" pitchFamily="2" charset="2"/>
              <a:buNone/>
            </a:pPr>
            <a:r>
              <a:rPr lang="it-IT" altLang="it-IT" sz="3600" dirty="0"/>
              <a:t>L’esercizio finanziario </a:t>
            </a:r>
          </a:p>
          <a:p>
            <a:pPr algn="ctr" eaLnBrk="1" hangingPunct="1">
              <a:buFont typeface="Wingdings" panose="05000000000000000000" pitchFamily="2" charset="2"/>
              <a:buNone/>
            </a:pPr>
            <a:r>
              <a:rPr lang="it-IT" altLang="it-IT" sz="3600" b="1" dirty="0"/>
              <a:t>inizia a gennaio </a:t>
            </a:r>
          </a:p>
          <a:p>
            <a:pPr algn="ctr" eaLnBrk="1" hangingPunct="1">
              <a:buFont typeface="Wingdings" panose="05000000000000000000" pitchFamily="2" charset="2"/>
              <a:buNone/>
            </a:pPr>
            <a:r>
              <a:rPr lang="it-IT" altLang="it-IT" sz="3600" b="1" dirty="0"/>
              <a:t>e finisce a dicembre</a:t>
            </a:r>
          </a:p>
          <a:p>
            <a:pPr algn="ctr" eaLnBrk="1" hangingPunct="1">
              <a:buFont typeface="Wingdings" panose="05000000000000000000" pitchFamily="2" charset="2"/>
              <a:buNone/>
            </a:pPr>
            <a:r>
              <a:rPr lang="it-IT" altLang="it-IT" sz="2400" b="1" dirty="0"/>
              <a:t>DIVERSAMENTE DALL’ANNO SCOLASTICO</a:t>
            </a:r>
          </a:p>
        </p:txBody>
      </p:sp>
      <p:sp>
        <p:nvSpPr>
          <p:cNvPr id="2" name="CasellaDiTesto 1">
            <a:extLst>
              <a:ext uri="{FF2B5EF4-FFF2-40B4-BE49-F238E27FC236}">
                <a16:creationId xmlns:a16="http://schemas.microsoft.com/office/drawing/2014/main" id="{88371818-7525-42ED-8A02-76FC2E38C52C}"/>
              </a:ext>
            </a:extLst>
          </p:cNvPr>
          <p:cNvSpPr txBox="1"/>
          <p:nvPr/>
        </p:nvSpPr>
        <p:spPr>
          <a:xfrm>
            <a:off x="4837043" y="5045766"/>
            <a:ext cx="4187687" cy="1569660"/>
          </a:xfrm>
          <a:prstGeom prst="rect">
            <a:avLst/>
          </a:prstGeom>
          <a:noFill/>
        </p:spPr>
        <p:txBody>
          <a:bodyPr wrap="square" rtlCol="0">
            <a:spAutoFit/>
          </a:bodyPr>
          <a:lstStyle/>
          <a:p>
            <a:pPr algn="ctr"/>
            <a:r>
              <a:rPr lang="it-IT" sz="2400" dirty="0"/>
              <a:t>In parte problema risolto dalla triennalità del PTOF e dalla sua flessibilità annuale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A3DF70C-E1A1-4109-98AC-9CEBF3714C07}"/>
              </a:ext>
            </a:extLst>
          </p:cNvPr>
          <p:cNvSpPr>
            <a:spLocks noGrp="1"/>
          </p:cNvSpPr>
          <p:nvPr>
            <p:ph type="title"/>
          </p:nvPr>
        </p:nvSpPr>
        <p:spPr/>
        <p:txBody>
          <a:bodyPr/>
          <a:lstStyle/>
          <a:p>
            <a:r>
              <a:rPr lang="it-IT" altLang="it-IT" dirty="0">
                <a:solidFill>
                  <a:schemeClr val="accent2"/>
                </a:solidFill>
              </a:rPr>
              <a:t>Il Programma Annuale: </a:t>
            </a:r>
            <a:br>
              <a:rPr lang="it-IT" altLang="it-IT" dirty="0">
                <a:solidFill>
                  <a:schemeClr val="accent2"/>
                </a:solidFill>
              </a:rPr>
            </a:br>
            <a:r>
              <a:rPr lang="it-IT" altLang="it-IT" dirty="0">
                <a:solidFill>
                  <a:schemeClr val="accent2"/>
                </a:solidFill>
              </a:rPr>
              <a:t>     processo in 3 fasi</a:t>
            </a:r>
          </a:p>
        </p:txBody>
      </p:sp>
      <p:sp>
        <p:nvSpPr>
          <p:cNvPr id="15363" name="Rectangle 3">
            <a:extLst>
              <a:ext uri="{FF2B5EF4-FFF2-40B4-BE49-F238E27FC236}">
                <a16:creationId xmlns:a16="http://schemas.microsoft.com/office/drawing/2014/main" id="{6ABD8A01-30C6-4642-AEF9-6C657CD5ED6F}"/>
              </a:ext>
            </a:extLst>
          </p:cNvPr>
          <p:cNvSpPr>
            <a:spLocks noGrp="1"/>
          </p:cNvSpPr>
          <p:nvPr>
            <p:ph idx="1"/>
          </p:nvPr>
        </p:nvSpPr>
        <p:spPr/>
        <p:txBody>
          <a:bodyPr>
            <a:normAutofit/>
          </a:bodyPr>
          <a:lstStyle/>
          <a:p>
            <a:r>
              <a:rPr lang="it-IT" altLang="it-IT" sz="2400" b="1" dirty="0"/>
              <a:t>Dichiara</a:t>
            </a:r>
            <a:r>
              <a:rPr lang="it-IT" altLang="it-IT" sz="2400" dirty="0"/>
              <a:t> gli obiettivi del PTOF da perseguire durante l’anno, le risorse disponibili,  l’attribuzione delle risorse ad attività e progetti coerenti con il PTOF (entro il 30 NOV e fino al 31 DIC)</a:t>
            </a:r>
          </a:p>
          <a:p>
            <a:r>
              <a:rPr lang="it-IT" altLang="it-IT" sz="2400" b="1" dirty="0"/>
              <a:t>Monitora</a:t>
            </a:r>
            <a:r>
              <a:rPr lang="it-IT" altLang="it-IT" sz="2400" dirty="0"/>
              <a:t> a giugno come stanno andando le cose</a:t>
            </a:r>
          </a:p>
          <a:p>
            <a:r>
              <a:rPr lang="it-IT" altLang="it-IT" sz="2400" b="1" dirty="0"/>
              <a:t>Verifica e relaziona</a:t>
            </a:r>
            <a:r>
              <a:rPr lang="it-IT" altLang="it-IT" sz="2400" dirty="0"/>
              <a:t> con il consuntivo quali attività e progetti si sono realmente svolti,  se gli obiettivi sono stati raggiunti e con quale grado di efficacia (entro apr. anno successivo)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25CC158-E8C9-4D9A-BF75-A4B6DA4607A1}"/>
              </a:ext>
            </a:extLst>
          </p:cNvPr>
          <p:cNvSpPr>
            <a:spLocks noGrp="1" noChangeArrowheads="1"/>
          </p:cNvSpPr>
          <p:nvPr>
            <p:ph type="title"/>
          </p:nvPr>
        </p:nvSpPr>
        <p:spPr/>
        <p:txBody>
          <a:bodyPr/>
          <a:lstStyle/>
          <a:p>
            <a:pPr eaLnBrk="1" hangingPunct="1"/>
            <a:r>
              <a:rPr lang="it-IT" altLang="it-IT" dirty="0">
                <a:solidFill>
                  <a:schemeClr val="accent2"/>
                </a:solidFill>
              </a:rPr>
              <a:t>CRITERI</a:t>
            </a:r>
          </a:p>
        </p:txBody>
      </p:sp>
      <p:sp>
        <p:nvSpPr>
          <p:cNvPr id="19459" name="Rectangle 3">
            <a:extLst>
              <a:ext uri="{FF2B5EF4-FFF2-40B4-BE49-F238E27FC236}">
                <a16:creationId xmlns:a16="http://schemas.microsoft.com/office/drawing/2014/main" id="{E06E267A-1A22-486A-8222-E2E914CDDC0C}"/>
              </a:ext>
            </a:extLst>
          </p:cNvPr>
          <p:cNvSpPr>
            <a:spLocks noGrp="1" noChangeArrowheads="1"/>
          </p:cNvSpPr>
          <p:nvPr>
            <p:ph idx="1"/>
          </p:nvPr>
        </p:nvSpPr>
        <p:spPr>
          <a:xfrm>
            <a:off x="2063750" y="2590801"/>
            <a:ext cx="8001000" cy="3286125"/>
          </a:xfrm>
        </p:spPr>
        <p:txBody>
          <a:bodyPr>
            <a:normAutofit lnSpcReduction="10000"/>
          </a:bodyPr>
          <a:lstStyle/>
          <a:p>
            <a:pPr eaLnBrk="1" hangingPunct="1"/>
            <a:r>
              <a:rPr lang="it-IT" altLang="it-IT" sz="3600" dirty="0"/>
              <a:t>Efficienza</a:t>
            </a:r>
          </a:p>
          <a:p>
            <a:pPr eaLnBrk="1" hangingPunct="1">
              <a:buFont typeface="Wingdings" panose="05000000000000000000" pitchFamily="2" charset="2"/>
              <a:buNone/>
            </a:pPr>
            <a:endParaRPr lang="it-IT" altLang="it-IT" sz="3600" dirty="0"/>
          </a:p>
          <a:p>
            <a:pPr eaLnBrk="1" hangingPunct="1"/>
            <a:r>
              <a:rPr lang="it-IT" altLang="it-IT" sz="3600" dirty="0"/>
              <a:t>Efficacia</a:t>
            </a:r>
          </a:p>
          <a:p>
            <a:pPr eaLnBrk="1" hangingPunct="1"/>
            <a:endParaRPr lang="it-IT" altLang="it-IT" sz="3600" dirty="0">
              <a:solidFill>
                <a:schemeClr val="tx1"/>
              </a:solidFill>
            </a:endParaRPr>
          </a:p>
          <a:p>
            <a:pPr eaLnBrk="1" hangingPunct="1"/>
            <a:r>
              <a:rPr lang="it-IT" altLang="it-IT" sz="3600" dirty="0"/>
              <a:t>Economicità</a:t>
            </a:r>
          </a:p>
        </p:txBody>
      </p:sp>
      <p:sp>
        <p:nvSpPr>
          <p:cNvPr id="2" name="CasellaDiTesto 1">
            <a:extLst>
              <a:ext uri="{FF2B5EF4-FFF2-40B4-BE49-F238E27FC236}">
                <a16:creationId xmlns:a16="http://schemas.microsoft.com/office/drawing/2014/main" id="{863C8786-6138-4970-B8A6-6F2A369F5C55}"/>
              </a:ext>
            </a:extLst>
          </p:cNvPr>
          <p:cNvSpPr txBox="1"/>
          <p:nvPr/>
        </p:nvSpPr>
        <p:spPr>
          <a:xfrm>
            <a:off x="7048768" y="228600"/>
            <a:ext cx="4601949" cy="6494085"/>
          </a:xfrm>
          <a:prstGeom prst="rect">
            <a:avLst/>
          </a:prstGeom>
          <a:noFill/>
        </p:spPr>
        <p:txBody>
          <a:bodyPr wrap="square" rtlCol="0">
            <a:spAutoFit/>
          </a:bodyPr>
          <a:lstStyle/>
          <a:p>
            <a:r>
              <a:rPr lang="it-IT" sz="2400" b="1" dirty="0">
                <a:solidFill>
                  <a:srgbClr val="FF0000"/>
                </a:solidFill>
              </a:rPr>
              <a:t>RESPONSABILITA’</a:t>
            </a:r>
          </a:p>
          <a:p>
            <a:endParaRPr lang="it-IT" sz="2400" b="1" dirty="0">
              <a:solidFill>
                <a:srgbClr val="FF0000"/>
              </a:solidFill>
            </a:endParaRPr>
          </a:p>
          <a:p>
            <a:r>
              <a:rPr lang="it-IT" sz="2000" dirty="0"/>
              <a:t>IL CDI discute e delibera collegialmente il programma annuale con la relazione accompagnatoria verificandone la coerenza con gli obiettivi del PTOF, le voci di spesa e le loro finalità </a:t>
            </a:r>
          </a:p>
          <a:p>
            <a:endParaRPr lang="it-IT" sz="2000" dirty="0"/>
          </a:p>
          <a:p>
            <a:r>
              <a:rPr lang="it-IT" sz="2000" dirty="0"/>
              <a:t>IL DIRIGENTE SCOLASTICO   è </a:t>
            </a:r>
            <a:r>
              <a:rPr lang="it-IT" altLang="it-IT" sz="2000" dirty="0">
                <a:solidFill>
                  <a:srgbClr val="444444"/>
                </a:solidFill>
                <a:latin typeface="Arial Unicode MS"/>
              </a:rPr>
              <a:t>responsabile della gestione delle risorse finanziarie e strumentali e dei relativi risultati</a:t>
            </a:r>
          </a:p>
          <a:p>
            <a:endParaRPr lang="it-IT" altLang="it-IT" sz="2000" dirty="0">
              <a:solidFill>
                <a:srgbClr val="444444"/>
              </a:solidFill>
              <a:latin typeface="Arial Unicode MS"/>
            </a:endParaRPr>
          </a:p>
          <a:p>
            <a:r>
              <a:rPr lang="it-IT" altLang="it-IT" sz="2000" dirty="0">
                <a:solidFill>
                  <a:srgbClr val="444444"/>
                </a:solidFill>
                <a:latin typeface="Arial Unicode MS"/>
              </a:rPr>
              <a:t>IL DSGA </a:t>
            </a:r>
            <a:r>
              <a:rPr lang="it-IT" altLang="it-IT" dirty="0">
                <a:solidFill>
                  <a:srgbClr val="444444"/>
                </a:solidFill>
                <a:latin typeface="Arial Unicode MS"/>
              </a:rPr>
              <a:t>sovrintende con autonomia operativa e nell'ambito delle direttive di massima impartite e degli obiettivi assegnati dal dirigente scolastico, ai servizi amministrativi ed ai servizi generali dell'istituzione scolastica, coordinando il personale assegnato.</a:t>
            </a:r>
            <a:endParaRPr lang="it-IT" sz="2000" dirty="0"/>
          </a:p>
        </p:txBody>
      </p:sp>
      <p:sp>
        <p:nvSpPr>
          <p:cNvPr id="5" name="Rectangle 3">
            <a:extLst>
              <a:ext uri="{FF2B5EF4-FFF2-40B4-BE49-F238E27FC236}">
                <a16:creationId xmlns:a16="http://schemas.microsoft.com/office/drawing/2014/main" id="{2AA91118-1252-405B-B294-A6595893AA26}"/>
              </a:ext>
            </a:extLst>
          </p:cNvPr>
          <p:cNvSpPr>
            <a:spLocks noChangeArrowheads="1"/>
          </p:cNvSpPr>
          <p:nvPr/>
        </p:nvSpPr>
        <p:spPr bwMode="auto">
          <a:xfrm>
            <a:off x="0" y="136267"/>
            <a:ext cx="7453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444444"/>
                </a:solidFill>
                <a:effectLst/>
                <a:latin typeface="Arial Unicode MS"/>
              </a:rPr>
              <a:t>assegnato</a:t>
            </a:r>
            <a:r>
              <a:rPr kumimoji="0" lang="it-IT" altLang="it-IT" sz="11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2102</TotalTime>
  <Words>6677</Words>
  <Application>Microsoft Office PowerPoint</Application>
  <PresentationFormat>Widescreen</PresentationFormat>
  <Paragraphs>627</Paragraphs>
  <Slides>39</Slides>
  <Notes>39</Notes>
  <HiddenSlides>0</HiddenSlides>
  <MMClips>0</MMClips>
  <ScaleCrop>false</ScaleCrop>
  <HeadingPairs>
    <vt:vector size="8" baseType="variant">
      <vt:variant>
        <vt:lpstr>Caratteri utilizzati</vt:lpstr>
      </vt:variant>
      <vt:variant>
        <vt:i4>12</vt:i4>
      </vt:variant>
      <vt:variant>
        <vt:lpstr>Tema</vt:lpstr>
      </vt:variant>
      <vt:variant>
        <vt:i4>1</vt:i4>
      </vt:variant>
      <vt:variant>
        <vt:lpstr>Server OLE incorporati</vt:lpstr>
      </vt:variant>
      <vt:variant>
        <vt:i4>1</vt:i4>
      </vt:variant>
      <vt:variant>
        <vt:lpstr>Titoli diapositive</vt:lpstr>
      </vt:variant>
      <vt:variant>
        <vt:i4>39</vt:i4>
      </vt:variant>
    </vt:vector>
  </HeadingPairs>
  <TitlesOfParts>
    <vt:vector size="53" baseType="lpstr">
      <vt:lpstr>Batang</vt:lpstr>
      <vt:lpstr>Arial</vt:lpstr>
      <vt:lpstr>Arial Black</vt:lpstr>
      <vt:lpstr>Arial Unicode MS</vt:lpstr>
      <vt:lpstr>Calibri</vt:lpstr>
      <vt:lpstr>Century Gothic</vt:lpstr>
      <vt:lpstr>Rockwell</vt:lpstr>
      <vt:lpstr>Tahoma</vt:lpstr>
      <vt:lpstr>Times New Roman</vt:lpstr>
      <vt:lpstr>Verdana</vt:lpstr>
      <vt:lpstr>Wingdings</vt:lpstr>
      <vt:lpstr>Wingdings 3</vt:lpstr>
      <vt:lpstr>Filo</vt:lpstr>
      <vt:lpstr>Clip</vt:lpstr>
      <vt:lpstr>Presentazione standard di PowerPoint</vt:lpstr>
      <vt:lpstr>Presentazione standard di PowerPoint</vt:lpstr>
      <vt:lpstr>Presentazione standard di PowerPoint</vt:lpstr>
      <vt:lpstr>Presentazione standard di PowerPoint</vt:lpstr>
      <vt:lpstr>Presentazione standard di PowerPoint</vt:lpstr>
      <vt:lpstr>TEMPISTICA del programma annuale</vt:lpstr>
      <vt:lpstr>Tempo di riferimento disallineato</vt:lpstr>
      <vt:lpstr>Il Programma Annuale:       processo in 3 fasi</vt:lpstr>
      <vt:lpstr>CRITERI</vt:lpstr>
      <vt:lpstr>  CARATTERISTICHE del Programma</vt:lpstr>
      <vt:lpstr>Presentazione standard di PowerPoint</vt:lpstr>
      <vt:lpstr>La Relazione accompagnatoria contiene:</vt:lpstr>
      <vt:lpstr>Presentazione standard di PowerPoint</vt:lpstr>
      <vt:lpstr>Individuare le risorse</vt:lpstr>
      <vt:lpstr>Presentazione standard di PowerPoint</vt:lpstr>
      <vt:lpstr>SEZIONE   ENTRATE</vt:lpstr>
      <vt:lpstr>SEZIONE   ENTRATE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Controllo e Verifica intermedia</vt:lpstr>
      <vt:lpstr>Presentazione standard di PowerPoint</vt:lpstr>
      <vt:lpstr>Si compone di</vt:lpstr>
      <vt:lpstr>Presentazione standard di PowerPoint</vt:lpstr>
      <vt:lpstr>La relazione accompagnatoria</vt:lpstr>
      <vt:lpstr>Presentazione standard di PowerPoint</vt:lpstr>
      <vt:lpstr>Verso la rendicontazione sociale</vt:lpstr>
      <vt:lpstr>Finalità</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CoorCoGe</dc:creator>
  <cp:lastModifiedBy>CoorCoGe</cp:lastModifiedBy>
  <cp:revision>166</cp:revision>
  <cp:lastPrinted>2020-01-06T21:59:45Z</cp:lastPrinted>
  <dcterms:created xsi:type="dcterms:W3CDTF">2019-11-23T21:39:25Z</dcterms:created>
  <dcterms:modified xsi:type="dcterms:W3CDTF">2020-01-06T22:11:45Z</dcterms:modified>
</cp:coreProperties>
</file>